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8" r:id="rId1"/>
  </p:sldMasterIdLst>
  <p:notesMasterIdLst>
    <p:notesMasterId r:id="rId21"/>
  </p:notesMasterIdLst>
  <p:sldIdLst>
    <p:sldId id="345" r:id="rId2"/>
    <p:sldId id="385" r:id="rId3"/>
    <p:sldId id="379" r:id="rId4"/>
    <p:sldId id="387" r:id="rId5"/>
    <p:sldId id="380" r:id="rId6"/>
    <p:sldId id="383" r:id="rId7"/>
    <p:sldId id="384" r:id="rId8"/>
    <p:sldId id="382" r:id="rId9"/>
    <p:sldId id="389" r:id="rId10"/>
    <p:sldId id="391" r:id="rId11"/>
    <p:sldId id="343" r:id="rId12"/>
    <p:sldId id="376" r:id="rId13"/>
    <p:sldId id="390" r:id="rId14"/>
    <p:sldId id="350" r:id="rId15"/>
    <p:sldId id="355" r:id="rId16"/>
    <p:sldId id="388" r:id="rId17"/>
    <p:sldId id="348" r:id="rId18"/>
    <p:sldId id="278" r:id="rId19"/>
    <p:sldId id="330" r:id="rId20"/>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521415D9-36F7-43E2-AB2F-B90AF26B5E84}">
      <p14:sectionLst xmlns:p14="http://schemas.microsoft.com/office/powerpoint/2010/main">
        <p14:section name="main body" id="{78B072B9-3844-41F0-B7BB-30BADCF5BD1F}">
          <p14:sldIdLst>
            <p14:sldId id="345"/>
            <p14:sldId id="385"/>
            <p14:sldId id="379"/>
            <p14:sldId id="387"/>
            <p14:sldId id="380"/>
            <p14:sldId id="383"/>
            <p14:sldId id="384"/>
            <p14:sldId id="382"/>
            <p14:sldId id="389"/>
            <p14:sldId id="391"/>
            <p14:sldId id="343"/>
            <p14:sldId id="376"/>
            <p14:sldId id="390"/>
            <p14:sldId id="350"/>
            <p14:sldId id="355"/>
            <p14:sldId id="388"/>
            <p14:sldId id="348"/>
            <p14:sldId id="278"/>
            <p14:sldId id="33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DEDE"/>
    <a:srgbClr val="FF66FF"/>
    <a:srgbClr val="CBCBCB"/>
    <a:srgbClr val="E2E2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主题样式 1 - 强调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24" autoAdjust="0"/>
    <p:restoredTop sz="72163" autoAdjust="0"/>
  </p:normalViewPr>
  <p:slideViewPr>
    <p:cSldViewPr>
      <p:cViewPr varScale="1">
        <p:scale>
          <a:sx n="54" d="100"/>
          <a:sy n="54" d="100"/>
        </p:scale>
        <p:origin x="183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2" d="100"/>
          <a:sy n="62" d="100"/>
        </p:scale>
        <p:origin x="-2082"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zh-CN"/>
          </a:p>
        </p:txBody>
      </p:sp>
      <p:sp>
        <p:nvSpPr>
          <p:cNvPr id="5120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zh-CN"/>
          </a:p>
        </p:txBody>
      </p:sp>
      <p:sp>
        <p:nvSpPr>
          <p:cNvPr id="512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0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5120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zh-CN"/>
          </a:p>
        </p:txBody>
      </p:sp>
      <p:sp>
        <p:nvSpPr>
          <p:cNvPr id="5120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52C69BD7-BE1C-4D09-9A89-F0317724091F}" type="slidenum">
              <a:rPr lang="en-US" altLang="zh-CN"/>
              <a:pPr/>
              <a:t>‹#›</a:t>
            </a:fld>
            <a:endParaRPr lang="en-US" altLang="zh-CN"/>
          </a:p>
        </p:txBody>
      </p:sp>
    </p:spTree>
    <p:extLst>
      <p:ext uri="{BB962C8B-B14F-4D97-AF65-F5344CB8AC3E}">
        <p14:creationId xmlns:p14="http://schemas.microsoft.com/office/powerpoint/2010/main" val="405259172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2C69BD7-BE1C-4D09-9A89-F0317724091F}" type="slidenum">
              <a:rPr lang="en-US" altLang="zh-CN" smtClean="0"/>
              <a:pPr/>
              <a:t>1</a:t>
            </a:fld>
            <a:endParaRPr lang="en-US" altLang="zh-CN"/>
          </a:p>
        </p:txBody>
      </p:sp>
    </p:spTree>
    <p:extLst>
      <p:ext uri="{BB962C8B-B14F-4D97-AF65-F5344CB8AC3E}">
        <p14:creationId xmlns:p14="http://schemas.microsoft.com/office/powerpoint/2010/main" val="22741863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endParaRPr lang="zh-CN" altLang="en-US" dirty="0"/>
              </a:p>
            </p:txBody>
          </p:sp>
        </mc:Choice>
        <mc:Fallback xmlns="">
          <p:sp>
            <p:nvSpPr>
              <p:cNvPr id="3" name="备注占位符 2"/>
              <p:cNvSpPr>
                <a:spLocks noGrp="1"/>
              </p:cNvSpPr>
              <p:nvPr>
                <p:ph type="body" idx="1"/>
              </p:nvPr>
            </p:nvSpPr>
            <p:spPr/>
            <p:txBody>
              <a:bodyPr/>
              <a:lstStyle/>
              <a:p>
                <a:pPr marL="171450" lvl="0" indent="-171450">
                  <a:buFont typeface="Wingdings" panose="05000000000000000000" pitchFamily="2" charset="2"/>
                  <a:buChar char="Ø"/>
                </a:pPr>
                <a:r>
                  <a:rPr lang="en-US" altLang="zh-CN" sz="1200" kern="1200" dirty="0" smtClean="0">
                    <a:solidFill>
                      <a:schemeClr val="tx1"/>
                    </a:solidFill>
                    <a:effectLst/>
                    <a:latin typeface="Arial" panose="020B0604020202020204" pitchFamily="34" charset="0"/>
                    <a:ea typeface="宋体" panose="02010600030101010101" pitchFamily="2" charset="-122"/>
                    <a:cs typeface="+mn-cs"/>
                  </a:rPr>
                  <a:t>We all know that except Higgs properties, there are still one that not been precisely detected in SM, which is the Triple gauge couplings. It can only been measure in gauge boson pair productions.</a:t>
                </a:r>
                <a:endParaRPr lang="zh-CN" altLang="zh-CN" sz="1200" kern="1200" dirty="0">
                  <a:solidFill>
                    <a:schemeClr val="tx1"/>
                  </a:solidFill>
                  <a:effectLst/>
                  <a:latin typeface="Arial" panose="020B0604020202020204" pitchFamily="34" charset="0"/>
                  <a:ea typeface="宋体" panose="02010600030101010101" pitchFamily="2" charset="-122"/>
                  <a:cs typeface="+mn-cs"/>
                </a:endParaRPr>
              </a:p>
              <a:p>
                <a:pPr marL="628650" lvl="1" indent="-171450">
                  <a:buFont typeface="Wingdings" panose="05000000000000000000" pitchFamily="2" charset="2"/>
                  <a:buChar char="Ø"/>
                </a:pPr>
                <a:r>
                  <a:rPr lang="en-US" altLang="zh-CN" sz="1200" kern="1200" dirty="0">
                    <a:solidFill>
                      <a:schemeClr val="tx1"/>
                    </a:solidFill>
                    <a:effectLst/>
                    <a:latin typeface="Arial" panose="020B0604020202020204" pitchFamily="34" charset="0"/>
                    <a:ea typeface="宋体" panose="02010600030101010101" pitchFamily="2" charset="-122"/>
                    <a:cs typeface="+mn-cs"/>
                  </a:rPr>
                  <a:t>Till now, experiments data agree with SM</a:t>
                </a:r>
                <a:endParaRPr lang="zh-CN" altLang="zh-CN" sz="1200" kern="1200" dirty="0">
                  <a:solidFill>
                    <a:schemeClr val="tx1"/>
                  </a:solidFill>
                  <a:effectLst/>
                  <a:latin typeface="Arial" panose="020B0604020202020204" pitchFamily="34" charset="0"/>
                  <a:ea typeface="宋体" panose="02010600030101010101" pitchFamily="2" charset="-122"/>
                  <a:cs typeface="+mn-cs"/>
                </a:endParaRPr>
              </a:p>
              <a:p>
                <a:pPr marL="628650" lvl="1" indent="-171450">
                  <a:buFont typeface="Wingdings" panose="05000000000000000000" pitchFamily="2" charset="2"/>
                  <a:buChar char="Ø"/>
                </a:pPr>
                <a:r>
                  <a:rPr lang="en-US" altLang="zh-CN" sz="1200" kern="1200" dirty="0">
                    <a:solidFill>
                      <a:schemeClr val="tx1"/>
                    </a:solidFill>
                    <a:effectLst/>
                    <a:latin typeface="Arial" panose="020B0604020202020204" pitchFamily="34" charset="0"/>
                    <a:ea typeface="宋体" panose="02010600030101010101" pitchFamily="2" charset="-122"/>
                    <a:cs typeface="+mn-cs"/>
                  </a:rPr>
                  <a:t>And we trust that anomalous couplings mainly contribute to high </a:t>
                </a:r>
                <a:r>
                  <a:rPr lang="en-US" altLang="zh-CN" sz="1200" i="0" kern="1200">
                    <a:solidFill>
                      <a:schemeClr val="tx1"/>
                    </a:solidFill>
                    <a:effectLst/>
                    <a:latin typeface="Cambria Math" panose="02040503050406030204" pitchFamily="18" charset="0"/>
                    <a:ea typeface="宋体" panose="02010600030101010101" pitchFamily="2" charset="-122"/>
                    <a:cs typeface="+mn-cs"/>
                  </a:rPr>
                  <a:t>q</a:t>
                </a:r>
                <a:r>
                  <a:rPr lang="zh-CN" altLang="zh-CN" sz="1200" i="0" kern="1200">
                    <a:solidFill>
                      <a:schemeClr val="tx1"/>
                    </a:solidFill>
                    <a:effectLst/>
                    <a:latin typeface="Cambria Math" panose="02040503050406030204" pitchFamily="18" charset="0"/>
                    <a:ea typeface="宋体" panose="02010600030101010101" pitchFamily="2" charset="-122"/>
                    <a:cs typeface="+mn-cs"/>
                  </a:rPr>
                  <a:t>_</a:t>
                </a:r>
                <a:r>
                  <a:rPr lang="en-US" altLang="zh-CN" sz="1200" i="0" kern="1200">
                    <a:solidFill>
                      <a:schemeClr val="tx1"/>
                    </a:solidFill>
                    <a:effectLst/>
                    <a:latin typeface="Cambria Math" panose="02040503050406030204" pitchFamily="18" charset="0"/>
                    <a:ea typeface="宋体" panose="02010600030101010101" pitchFamily="2" charset="-122"/>
                    <a:cs typeface="+mn-cs"/>
                  </a:rPr>
                  <a:t>T</a:t>
                </a:r>
                <a:r>
                  <a:rPr lang="en-US" altLang="zh-CN" sz="1200" kern="1200" dirty="0">
                    <a:solidFill>
                      <a:schemeClr val="tx1"/>
                    </a:solidFill>
                    <a:effectLst/>
                    <a:latin typeface="Arial" panose="020B0604020202020204" pitchFamily="34" charset="0"/>
                    <a:ea typeface="宋体" panose="02010600030101010101" pitchFamily="2" charset="-122"/>
                    <a:cs typeface="+mn-cs"/>
                  </a:rPr>
                  <a:t> region. So if we focus on the small</a:t>
                </a:r>
                <a:r>
                  <a:rPr lang="en-US" altLang="zh-CN" sz="1200" i="0" kern="1200">
                    <a:solidFill>
                      <a:schemeClr val="tx1"/>
                    </a:solidFill>
                    <a:effectLst/>
                    <a:latin typeface="Cambria Math" panose="02040503050406030204" pitchFamily="18" charset="0"/>
                    <a:ea typeface="宋体" panose="02010600030101010101" pitchFamily="2" charset="-122"/>
                    <a:cs typeface="+mn-cs"/>
                  </a:rPr>
                  <a:t> q</a:t>
                </a:r>
                <a:r>
                  <a:rPr lang="zh-CN" altLang="zh-CN" sz="1200" i="0" kern="1200">
                    <a:solidFill>
                      <a:schemeClr val="tx1"/>
                    </a:solidFill>
                    <a:effectLst/>
                    <a:latin typeface="Cambria Math" panose="02040503050406030204" pitchFamily="18" charset="0"/>
                    <a:ea typeface="宋体" panose="02010600030101010101" pitchFamily="2" charset="-122"/>
                    <a:cs typeface="+mn-cs"/>
                  </a:rPr>
                  <a:t>_</a:t>
                </a:r>
                <a:r>
                  <a:rPr lang="en-US" altLang="zh-CN" sz="1200" i="0" kern="1200">
                    <a:solidFill>
                      <a:schemeClr val="tx1"/>
                    </a:solidFill>
                    <a:effectLst/>
                    <a:latin typeface="Cambria Math" panose="02040503050406030204" pitchFamily="18" charset="0"/>
                    <a:ea typeface="宋体" panose="02010600030101010101" pitchFamily="2" charset="-122"/>
                    <a:cs typeface="+mn-cs"/>
                  </a:rPr>
                  <a:t>T</a:t>
                </a:r>
                <a:r>
                  <a:rPr lang="en-US" altLang="zh-CN" sz="1200" kern="1200" dirty="0">
                    <a:solidFill>
                      <a:schemeClr val="tx1"/>
                    </a:solidFill>
                    <a:effectLst/>
                    <a:latin typeface="Arial" panose="020B0604020202020204" pitchFamily="34" charset="0"/>
                    <a:ea typeface="宋体" panose="02010600030101010101" pitchFamily="2" charset="-122"/>
                    <a:cs typeface="+mn-cs"/>
                  </a:rPr>
                  <a:t> region, to detect whether SM predictions can match with experiments data. And in the high </a:t>
                </a:r>
                <a:r>
                  <a:rPr lang="en-US" altLang="zh-CN" sz="1200" i="0" kern="1200">
                    <a:solidFill>
                      <a:schemeClr val="tx1"/>
                    </a:solidFill>
                    <a:effectLst/>
                    <a:latin typeface="Cambria Math" panose="02040503050406030204" pitchFamily="18" charset="0"/>
                    <a:ea typeface="宋体" panose="02010600030101010101" pitchFamily="2" charset="-122"/>
                    <a:cs typeface="+mn-cs"/>
                  </a:rPr>
                  <a:t>q</a:t>
                </a:r>
                <a:r>
                  <a:rPr lang="zh-CN" altLang="zh-CN" sz="1200" i="0" kern="1200">
                    <a:solidFill>
                      <a:schemeClr val="tx1"/>
                    </a:solidFill>
                    <a:effectLst/>
                    <a:latin typeface="Cambria Math" panose="02040503050406030204" pitchFamily="18" charset="0"/>
                    <a:ea typeface="宋体" panose="02010600030101010101" pitchFamily="2" charset="-122"/>
                    <a:cs typeface="+mn-cs"/>
                  </a:rPr>
                  <a:t>_</a:t>
                </a:r>
                <a:r>
                  <a:rPr lang="en-US" altLang="zh-CN" sz="1200" i="0" kern="1200">
                    <a:solidFill>
                      <a:schemeClr val="tx1"/>
                    </a:solidFill>
                    <a:effectLst/>
                    <a:latin typeface="Cambria Math" panose="02040503050406030204" pitchFamily="18" charset="0"/>
                    <a:ea typeface="宋体" panose="02010600030101010101" pitchFamily="2" charset="-122"/>
                    <a:cs typeface="+mn-cs"/>
                  </a:rPr>
                  <a:t>T</a:t>
                </a:r>
                <a:r>
                  <a:rPr lang="en-US" altLang="zh-CN" sz="1200" kern="1200" dirty="0">
                    <a:solidFill>
                      <a:schemeClr val="tx1"/>
                    </a:solidFill>
                    <a:effectLst/>
                    <a:latin typeface="Arial" panose="020B0604020202020204" pitchFamily="34" charset="0"/>
                    <a:ea typeface="宋体" panose="02010600030101010101" pitchFamily="2" charset="-122"/>
                    <a:cs typeface="+mn-cs"/>
                  </a:rPr>
                  <a:t> region, to detect Triple gauge couplings.</a:t>
                </a:r>
                <a:endParaRPr lang="zh-CN" altLang="zh-CN" sz="1200" kern="1200" dirty="0">
                  <a:solidFill>
                    <a:schemeClr val="tx1"/>
                  </a:solidFill>
                  <a:effectLst/>
                  <a:latin typeface="Arial" panose="020B0604020202020204" pitchFamily="34" charset="0"/>
                  <a:ea typeface="宋体" panose="02010600030101010101" pitchFamily="2" charset="-122"/>
                  <a:cs typeface="+mn-cs"/>
                </a:endParaRPr>
              </a:p>
              <a:p>
                <a:endParaRPr lang="zh-CN" altLang="en-US" dirty="0"/>
              </a:p>
            </p:txBody>
          </p:sp>
        </mc:Fallback>
      </mc:AlternateContent>
      <p:sp>
        <p:nvSpPr>
          <p:cNvPr id="4" name="灯片编号占位符 3"/>
          <p:cNvSpPr>
            <a:spLocks noGrp="1"/>
          </p:cNvSpPr>
          <p:nvPr>
            <p:ph type="sldNum" sz="quarter" idx="10"/>
          </p:nvPr>
        </p:nvSpPr>
        <p:spPr/>
        <p:txBody>
          <a:bodyPr/>
          <a:lstStyle/>
          <a:p>
            <a:fld id="{52C69BD7-BE1C-4D09-9A89-F0317724091F}" type="slidenum">
              <a:rPr lang="en-US" altLang="zh-CN" smtClean="0"/>
              <a:pPr/>
              <a:t>5</a:t>
            </a:fld>
            <a:endParaRPr lang="en-US" altLang="zh-CN" dirty="0"/>
          </a:p>
        </p:txBody>
      </p:sp>
    </p:spTree>
    <p:extLst>
      <p:ext uri="{BB962C8B-B14F-4D97-AF65-F5344CB8AC3E}">
        <p14:creationId xmlns:p14="http://schemas.microsoft.com/office/powerpoint/2010/main" val="33084840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2C69BD7-BE1C-4D09-9A89-F0317724091F}" type="slidenum">
              <a:rPr lang="en-US" altLang="zh-CN" smtClean="0"/>
              <a:pPr/>
              <a:t>11</a:t>
            </a:fld>
            <a:endParaRPr lang="en-US" altLang="zh-CN"/>
          </a:p>
        </p:txBody>
      </p:sp>
    </p:spTree>
    <p:extLst>
      <p:ext uri="{BB962C8B-B14F-4D97-AF65-F5344CB8AC3E}">
        <p14:creationId xmlns:p14="http://schemas.microsoft.com/office/powerpoint/2010/main" val="38547890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628650" lvl="1" indent="-171450">
              <a:buFont typeface="Wingdings" panose="05000000000000000000" pitchFamily="2" charset="2"/>
              <a:buChar char="Ø"/>
            </a:pPr>
            <a:r>
              <a:rPr lang="en-US" altLang="zh-CN" sz="1200" kern="1200" dirty="0" smtClean="0">
                <a:solidFill>
                  <a:schemeClr val="tx1"/>
                </a:solidFill>
                <a:effectLst/>
                <a:latin typeface="Arial" panose="020B0604020202020204" pitchFamily="34" charset="0"/>
                <a:ea typeface="宋体" panose="02010600030101010101" pitchFamily="2" charset="-122"/>
                <a:cs typeface="+mn-cs"/>
              </a:rPr>
              <a:t>Then we should include the nonsingular terms up to NLO.</a:t>
            </a:r>
            <a:endParaRPr lang="zh-CN" altLang="zh-CN" sz="1200" kern="1200" dirty="0" smtClean="0">
              <a:solidFill>
                <a:schemeClr val="tx1"/>
              </a:solidFill>
              <a:effectLst/>
              <a:latin typeface="Arial" panose="020B0604020202020204" pitchFamily="34" charset="0"/>
              <a:ea typeface="宋体" panose="02010600030101010101" pitchFamily="2" charset="-122"/>
              <a:cs typeface="+mn-cs"/>
            </a:endParaRPr>
          </a:p>
          <a:p>
            <a:pPr marL="628650" lvl="1" indent="-171450">
              <a:buFont typeface="Wingdings" panose="05000000000000000000" pitchFamily="2" charset="2"/>
              <a:buChar char="Ø"/>
            </a:pPr>
            <a:r>
              <a:rPr lang="en-US" altLang="zh-CN" sz="1200" kern="1200" dirty="0" smtClean="0">
                <a:solidFill>
                  <a:schemeClr val="tx1"/>
                </a:solidFill>
                <a:effectLst/>
                <a:latin typeface="Arial" panose="020B0604020202020204" pitchFamily="34" charset="0"/>
                <a:ea typeface="宋体" panose="02010600030101010101" pitchFamily="2" charset="-122"/>
                <a:cs typeface="+mn-cs"/>
              </a:rPr>
              <a:t>This is the final expression.</a:t>
            </a:r>
            <a:endParaRPr lang="zh-CN" altLang="zh-CN" sz="1200" kern="1200" dirty="0" smtClean="0">
              <a:solidFill>
                <a:schemeClr val="tx1"/>
              </a:solidFill>
              <a:effectLst/>
              <a:latin typeface="Arial" panose="020B0604020202020204" pitchFamily="34" charset="0"/>
              <a:ea typeface="宋体" panose="02010600030101010101" pitchFamily="2" charset="-122"/>
              <a:cs typeface="+mn-cs"/>
            </a:endParaRPr>
          </a:p>
          <a:p>
            <a:endParaRPr lang="zh-CN" altLang="en-US" dirty="0" smtClean="0"/>
          </a:p>
          <a:p>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fld id="{52C69BD7-BE1C-4D09-9A89-F0317724091F}" type="slidenum">
              <a:rPr lang="en-US" altLang="zh-CN" smtClean="0"/>
              <a:pPr/>
              <a:t>13</a:t>
            </a:fld>
            <a:endParaRPr lang="en-US" altLang="zh-CN"/>
          </a:p>
        </p:txBody>
      </p:sp>
    </p:spTree>
    <p:extLst>
      <p:ext uri="{BB962C8B-B14F-4D97-AF65-F5344CB8AC3E}">
        <p14:creationId xmlns:p14="http://schemas.microsoft.com/office/powerpoint/2010/main" val="5876882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pPr marL="628650" lvl="1" indent="-171450">
                  <a:buFont typeface="Wingdings" panose="05000000000000000000" pitchFamily="2" charset="2"/>
                  <a:buChar char="Ø"/>
                </a:pPr>
                <a:r>
                  <a:rPr lang="en-US" altLang="zh-CN" sz="1200" kern="1200" dirty="0" smtClean="0">
                    <a:solidFill>
                      <a:schemeClr val="tx1"/>
                    </a:solidFill>
                    <a:effectLst/>
                    <a:latin typeface="Arial" panose="020B0604020202020204" pitchFamily="34" charset="0"/>
                    <a:ea typeface="宋体" panose="02010600030101010101" pitchFamily="2" charset="-122"/>
                    <a:cs typeface="+mn-cs"/>
                  </a:rPr>
                  <a:t>This is the PDF uncertainties.</a:t>
                </a:r>
              </a:p>
              <a:p>
                <a:pPr marL="628650" lvl="1" indent="-171450">
                  <a:buFont typeface="Wingdings" panose="05000000000000000000" pitchFamily="2" charset="2"/>
                  <a:buChar char="Ø"/>
                </a:pPr>
                <a:r>
                  <a:rPr lang="en-US" altLang="zh-CN" sz="1200" kern="1200" dirty="0" smtClean="0">
                    <a:solidFill>
                      <a:schemeClr val="tx1"/>
                    </a:solidFill>
                    <a:effectLst/>
                    <a:latin typeface="Arial" panose="020B0604020202020204" pitchFamily="34" charset="0"/>
                    <a:ea typeface="宋体" panose="02010600030101010101" pitchFamily="2" charset="-122"/>
                    <a:cs typeface="+mn-cs"/>
                  </a:rPr>
                  <a:t>We use MSTW2008 and CT10 and peak position.</a:t>
                </a:r>
                <a:endParaRPr lang="zh-CN" altLang="zh-CN" sz="1200" kern="1200" dirty="0">
                  <a:solidFill>
                    <a:schemeClr val="tx1"/>
                  </a:solidFill>
                  <a:effectLst/>
                  <a:latin typeface="Arial" panose="020B0604020202020204" pitchFamily="34" charset="0"/>
                  <a:ea typeface="宋体" panose="02010600030101010101" pitchFamily="2" charset="-122"/>
                  <a:cs typeface="+mn-cs"/>
                </a:endParaRPr>
              </a:p>
              <a:p>
                <a:pPr marL="628650" lvl="1" indent="-171450">
                  <a:buFont typeface="Wingdings" panose="05000000000000000000" pitchFamily="2" charset="2"/>
                  <a:buChar char="Ø"/>
                </a:pPr>
                <a:r>
                  <a:rPr lang="en-US" altLang="zh-CN" sz="1200" kern="1200" dirty="0">
                    <a:solidFill>
                      <a:schemeClr val="tx1"/>
                    </a:solidFill>
                    <a:effectLst/>
                    <a:latin typeface="Arial" panose="020B0604020202020204" pitchFamily="34" charset="0"/>
                    <a:ea typeface="宋体" panose="02010600030101010101" pitchFamily="2" charset="-122"/>
                    <a:cs typeface="+mn-cs"/>
                  </a:rPr>
                  <a:t>peak position uncertainty is about 4%</a:t>
                </a:r>
                <a:endParaRPr lang="zh-CN" altLang="zh-CN" sz="1200" kern="1200" dirty="0">
                  <a:solidFill>
                    <a:schemeClr val="tx1"/>
                  </a:solidFill>
                  <a:effectLst/>
                  <a:latin typeface="Arial" panose="020B0604020202020204" pitchFamily="34" charset="0"/>
                  <a:ea typeface="宋体" panose="02010600030101010101" pitchFamily="2" charset="-122"/>
                  <a:cs typeface="+mn-cs"/>
                </a:endParaRPr>
              </a:p>
              <a:p>
                <a:pPr marL="628650" lvl="1" indent="-171450">
                  <a:buFont typeface="Wingdings" panose="05000000000000000000" pitchFamily="2" charset="2"/>
                  <a:buChar char="Ø"/>
                </a:pPr>
                <a:r>
                  <a:rPr lang="en-US" altLang="zh-CN" sz="1200" kern="1200" dirty="0">
                    <a:solidFill>
                      <a:schemeClr val="tx1"/>
                    </a:solidFill>
                    <a:effectLst/>
                    <a:latin typeface="Arial" panose="020B0604020202020204" pitchFamily="34" charset="0"/>
                    <a:ea typeface="宋体" panose="02010600030101010101" pitchFamily="2" charset="-122"/>
                    <a:cs typeface="+mn-cs"/>
                  </a:rPr>
                  <a:t>and at large </a:t>
                </a:r>
                <a14:m>
                  <m:oMath xmlns:m="http://schemas.openxmlformats.org/officeDocument/2006/math">
                    <m:sSub>
                      <m:sSubPr>
                        <m:ctrlPr>
                          <a:rPr lang="zh-CN" altLang="zh-CN" sz="1200" i="1" kern="1200">
                            <a:solidFill>
                              <a:schemeClr val="tx1"/>
                            </a:solidFill>
                            <a:effectLst/>
                            <a:latin typeface="Cambria Math" panose="02040503050406030204" pitchFamily="18" charset="0"/>
                            <a:ea typeface="宋体" panose="02010600030101010101" pitchFamily="2" charset="-122"/>
                            <a:cs typeface="+mn-cs"/>
                          </a:rPr>
                        </m:ctrlPr>
                      </m:sSubPr>
                      <m:e>
                        <m:r>
                          <m:rPr>
                            <m:sty m:val="p"/>
                          </m:rPr>
                          <a:rPr lang="en-US" altLang="zh-CN" sz="1200" kern="1200">
                            <a:solidFill>
                              <a:schemeClr val="tx1"/>
                            </a:solidFill>
                            <a:effectLst/>
                            <a:latin typeface="Cambria Math" panose="02040503050406030204" pitchFamily="18" charset="0"/>
                            <a:ea typeface="宋体" panose="02010600030101010101" pitchFamily="2" charset="-122"/>
                            <a:cs typeface="+mn-cs"/>
                          </a:rPr>
                          <m:t>q</m:t>
                        </m:r>
                      </m:e>
                      <m:sub>
                        <m:r>
                          <m:rPr>
                            <m:sty m:val="p"/>
                          </m:rPr>
                          <a:rPr lang="en-US" altLang="zh-CN" sz="1200" kern="1200">
                            <a:solidFill>
                              <a:schemeClr val="tx1"/>
                            </a:solidFill>
                            <a:effectLst/>
                            <a:latin typeface="Cambria Math" panose="02040503050406030204" pitchFamily="18" charset="0"/>
                            <a:ea typeface="宋体" panose="02010600030101010101" pitchFamily="2" charset="-122"/>
                            <a:cs typeface="+mn-cs"/>
                          </a:rPr>
                          <m:t>T</m:t>
                        </m:r>
                      </m:sub>
                    </m:sSub>
                  </m:oMath>
                </a14:m>
                <a:r>
                  <a:rPr lang="en-US" altLang="zh-CN" sz="1200" kern="1200" dirty="0">
                    <a:solidFill>
                      <a:schemeClr val="tx1"/>
                    </a:solidFill>
                    <a:effectLst/>
                    <a:latin typeface="Arial" panose="020B0604020202020204" pitchFamily="34" charset="0"/>
                    <a:ea typeface="宋体" panose="02010600030101010101" pitchFamily="2" charset="-122"/>
                    <a:cs typeface="+mn-cs"/>
                  </a:rPr>
                  <a:t> region is less than 2.5%</a:t>
                </a:r>
                <a:endParaRPr lang="zh-CN" altLang="zh-CN" sz="1200" kern="1200" dirty="0">
                  <a:solidFill>
                    <a:schemeClr val="tx1"/>
                  </a:solidFill>
                  <a:effectLst/>
                  <a:latin typeface="Arial" panose="020B0604020202020204" pitchFamily="34" charset="0"/>
                  <a:ea typeface="宋体" panose="02010600030101010101" pitchFamily="2" charset="-122"/>
                  <a:cs typeface="+mn-cs"/>
                </a:endParaRPr>
              </a:p>
              <a:p>
                <a:pPr marL="628650" lvl="1" indent="-171450">
                  <a:buFont typeface="Wingdings" panose="05000000000000000000" pitchFamily="2" charset="2"/>
                  <a:buChar char="Ø"/>
                </a:pPr>
                <a:r>
                  <a:rPr lang="en-US" altLang="zh-CN" sz="1200" kern="1200" dirty="0">
                    <a:solidFill>
                      <a:schemeClr val="tx1"/>
                    </a:solidFill>
                    <a:effectLst/>
                    <a:latin typeface="Arial" panose="020B0604020202020204" pitchFamily="34" charset="0"/>
                    <a:ea typeface="宋体" panose="02010600030101010101" pitchFamily="2" charset="-122"/>
                    <a:cs typeface="+mn-cs"/>
                  </a:rPr>
                  <a:t>which is comparable to scale uncertainties.</a:t>
                </a:r>
                <a:endParaRPr lang="zh-CN" altLang="zh-CN" sz="1200" kern="1200" dirty="0">
                  <a:solidFill>
                    <a:schemeClr val="tx1"/>
                  </a:solidFill>
                  <a:effectLst/>
                  <a:latin typeface="Arial" panose="020B0604020202020204" pitchFamily="34" charset="0"/>
                  <a:ea typeface="宋体" panose="02010600030101010101" pitchFamily="2" charset="-122"/>
                  <a:cs typeface="+mn-cs"/>
                </a:endParaRPr>
              </a:p>
              <a:p>
                <a:pPr marL="628650" lvl="1" indent="-171450">
                  <a:buFont typeface="Wingdings" panose="05000000000000000000" pitchFamily="2" charset="2"/>
                  <a:buChar char="Ø"/>
                </a:pPr>
                <a:r>
                  <a:rPr lang="en-US" altLang="zh-CN" sz="1200" kern="1200" dirty="0">
                    <a:solidFill>
                      <a:schemeClr val="tx1"/>
                    </a:solidFill>
                    <a:effectLst/>
                    <a:latin typeface="Arial" panose="020B0604020202020204" pitchFamily="34" charset="0"/>
                    <a:ea typeface="宋体" panose="02010600030101010101" pitchFamily="2" charset="-122"/>
                    <a:cs typeface="+mn-cs"/>
                  </a:rPr>
                  <a:t>The similar for ZZ and </a:t>
                </a:r>
                <a14:m>
                  <m:oMath xmlns:m="http://schemas.openxmlformats.org/officeDocument/2006/math">
                    <m:sSup>
                      <m:sSupPr>
                        <m:ctrlPr>
                          <a:rPr lang="zh-CN" altLang="zh-CN" sz="1200" i="1" kern="1200">
                            <a:solidFill>
                              <a:schemeClr val="tx1"/>
                            </a:solidFill>
                            <a:effectLst/>
                            <a:latin typeface="Cambria Math" panose="02040503050406030204" pitchFamily="18" charset="0"/>
                            <a:ea typeface="宋体" panose="02010600030101010101" pitchFamily="2" charset="-122"/>
                            <a:cs typeface="+mn-cs"/>
                          </a:rPr>
                        </m:ctrlPr>
                      </m:sSupPr>
                      <m:e>
                        <m:r>
                          <a:rPr lang="en-US" altLang="zh-CN" sz="1200" i="1" kern="1200">
                            <a:solidFill>
                              <a:schemeClr val="tx1"/>
                            </a:solidFill>
                            <a:effectLst/>
                            <a:latin typeface="Cambria Math" panose="02040503050406030204" pitchFamily="18" charset="0"/>
                            <a:ea typeface="宋体" panose="02010600030101010101" pitchFamily="2" charset="-122"/>
                            <a:cs typeface="+mn-cs"/>
                          </a:rPr>
                          <m:t>𝑊</m:t>
                        </m:r>
                      </m:e>
                      <m:sup>
                        <m:r>
                          <a:rPr lang="en-US" altLang="zh-CN" sz="1200" i="1" kern="1200">
                            <a:solidFill>
                              <a:schemeClr val="tx1"/>
                            </a:solidFill>
                            <a:effectLst/>
                            <a:latin typeface="Cambria Math" panose="02040503050406030204" pitchFamily="18" charset="0"/>
                            <a:ea typeface="宋体" panose="02010600030101010101" pitchFamily="2" charset="-122"/>
                            <a:cs typeface="+mn-cs"/>
                          </a:rPr>
                          <m:t>+</m:t>
                        </m:r>
                      </m:sup>
                    </m:sSup>
                    <m:sSup>
                      <m:sSupPr>
                        <m:ctrlPr>
                          <a:rPr lang="zh-CN" altLang="zh-CN" sz="1200" i="1" kern="1200">
                            <a:solidFill>
                              <a:schemeClr val="tx1"/>
                            </a:solidFill>
                            <a:effectLst/>
                            <a:latin typeface="Cambria Math" panose="02040503050406030204" pitchFamily="18" charset="0"/>
                            <a:ea typeface="宋体" panose="02010600030101010101" pitchFamily="2" charset="-122"/>
                            <a:cs typeface="+mn-cs"/>
                          </a:rPr>
                        </m:ctrlPr>
                      </m:sSupPr>
                      <m:e>
                        <m:r>
                          <a:rPr lang="en-US" altLang="zh-CN" sz="1200" i="1" kern="1200">
                            <a:solidFill>
                              <a:schemeClr val="tx1"/>
                            </a:solidFill>
                            <a:effectLst/>
                            <a:latin typeface="Cambria Math" panose="02040503050406030204" pitchFamily="18" charset="0"/>
                            <a:ea typeface="宋体" panose="02010600030101010101" pitchFamily="2" charset="-122"/>
                            <a:cs typeface="+mn-cs"/>
                          </a:rPr>
                          <m:t>𝑊</m:t>
                        </m:r>
                      </m:e>
                      <m:sup>
                        <m:r>
                          <a:rPr lang="en-US" altLang="zh-CN" sz="1200" i="1" kern="1200">
                            <a:solidFill>
                              <a:schemeClr val="tx1"/>
                            </a:solidFill>
                            <a:effectLst/>
                            <a:latin typeface="Cambria Math" panose="02040503050406030204" pitchFamily="18" charset="0"/>
                            <a:ea typeface="宋体" panose="02010600030101010101" pitchFamily="2" charset="-122"/>
                            <a:cs typeface="+mn-cs"/>
                          </a:rPr>
                          <m:t>−</m:t>
                        </m:r>
                      </m:sup>
                    </m:sSup>
                  </m:oMath>
                </a14:m>
                <a:r>
                  <a:rPr lang="en-US" altLang="zh-CN" sz="1200" kern="1200" dirty="0">
                    <a:solidFill>
                      <a:schemeClr val="tx1"/>
                    </a:solidFill>
                    <a:effectLst/>
                    <a:latin typeface="Arial" panose="020B0604020202020204" pitchFamily="34" charset="0"/>
                    <a:ea typeface="宋体" panose="02010600030101010101" pitchFamily="2" charset="-122"/>
                    <a:cs typeface="+mn-cs"/>
                  </a:rPr>
                  <a:t> productions.</a:t>
                </a:r>
                <a:endParaRPr lang="zh-CN" altLang="zh-CN" sz="1200" kern="1200" dirty="0">
                  <a:solidFill>
                    <a:schemeClr val="tx1"/>
                  </a:solidFill>
                  <a:effectLst/>
                  <a:latin typeface="Arial" panose="020B0604020202020204" pitchFamily="34" charset="0"/>
                  <a:ea typeface="宋体" panose="02010600030101010101" pitchFamily="2" charset="-122"/>
                  <a:cs typeface="+mn-cs"/>
                </a:endParaRPr>
              </a:p>
              <a:p>
                <a:endParaRPr lang="zh-CN" altLang="en-US" dirty="0"/>
              </a:p>
            </p:txBody>
          </p:sp>
        </mc:Choice>
        <mc:Fallback xmlns="">
          <p:sp>
            <p:nvSpPr>
              <p:cNvPr id="3" name="备注占位符 2"/>
              <p:cNvSpPr>
                <a:spLocks noGrp="1"/>
              </p:cNvSpPr>
              <p:nvPr>
                <p:ph type="body" idx="1"/>
              </p:nvPr>
            </p:nvSpPr>
            <p:spPr/>
            <p:txBody>
              <a:bodyPr/>
              <a:lstStyle/>
              <a:p>
                <a:pPr marL="628650" lvl="1" indent="-171450">
                  <a:buFont typeface="Wingdings" panose="05000000000000000000" pitchFamily="2" charset="2"/>
                  <a:buChar char="Ø"/>
                </a:pPr>
                <a:r>
                  <a:rPr lang="en-US" altLang="zh-CN" sz="1200" kern="1200" dirty="0" smtClean="0">
                    <a:solidFill>
                      <a:schemeClr val="tx1"/>
                    </a:solidFill>
                    <a:effectLst/>
                    <a:latin typeface="Arial" panose="020B0604020202020204" pitchFamily="34" charset="0"/>
                    <a:ea typeface="宋体" panose="02010600030101010101" pitchFamily="2" charset="-122"/>
                    <a:cs typeface="+mn-cs"/>
                  </a:rPr>
                  <a:t>This is the PDF uncertainties.</a:t>
                </a:r>
              </a:p>
              <a:p>
                <a:pPr marL="628650" lvl="1" indent="-171450">
                  <a:buFont typeface="Wingdings" panose="05000000000000000000" pitchFamily="2" charset="2"/>
                  <a:buChar char="Ø"/>
                </a:pPr>
                <a:r>
                  <a:rPr lang="en-US" altLang="zh-CN" sz="1200" kern="1200" dirty="0" smtClean="0">
                    <a:solidFill>
                      <a:schemeClr val="tx1"/>
                    </a:solidFill>
                    <a:effectLst/>
                    <a:latin typeface="Arial" panose="020B0604020202020204" pitchFamily="34" charset="0"/>
                    <a:ea typeface="宋体" panose="02010600030101010101" pitchFamily="2" charset="-122"/>
                    <a:cs typeface="+mn-cs"/>
                  </a:rPr>
                  <a:t>We use MSTW2008 and CT10 and peak position.</a:t>
                </a:r>
                <a:endParaRPr lang="zh-CN" altLang="zh-CN" sz="1200" kern="1200" dirty="0">
                  <a:solidFill>
                    <a:schemeClr val="tx1"/>
                  </a:solidFill>
                  <a:effectLst/>
                  <a:latin typeface="Arial" panose="020B0604020202020204" pitchFamily="34" charset="0"/>
                  <a:ea typeface="宋体" panose="02010600030101010101" pitchFamily="2" charset="-122"/>
                  <a:cs typeface="+mn-cs"/>
                </a:endParaRPr>
              </a:p>
              <a:p>
                <a:pPr marL="628650" lvl="1" indent="-171450">
                  <a:buFont typeface="Wingdings" panose="05000000000000000000" pitchFamily="2" charset="2"/>
                  <a:buChar char="Ø"/>
                </a:pPr>
                <a:r>
                  <a:rPr lang="en-US" altLang="zh-CN" sz="1200" kern="1200" dirty="0">
                    <a:solidFill>
                      <a:schemeClr val="tx1"/>
                    </a:solidFill>
                    <a:effectLst/>
                    <a:latin typeface="Arial" panose="020B0604020202020204" pitchFamily="34" charset="0"/>
                    <a:ea typeface="宋体" panose="02010600030101010101" pitchFamily="2" charset="-122"/>
                    <a:cs typeface="+mn-cs"/>
                  </a:rPr>
                  <a:t>peak position uncertainty is about 4%</a:t>
                </a:r>
                <a:endParaRPr lang="zh-CN" altLang="zh-CN" sz="1200" kern="1200" dirty="0">
                  <a:solidFill>
                    <a:schemeClr val="tx1"/>
                  </a:solidFill>
                  <a:effectLst/>
                  <a:latin typeface="Arial" panose="020B0604020202020204" pitchFamily="34" charset="0"/>
                  <a:ea typeface="宋体" panose="02010600030101010101" pitchFamily="2" charset="-122"/>
                  <a:cs typeface="+mn-cs"/>
                </a:endParaRPr>
              </a:p>
              <a:p>
                <a:pPr marL="628650" lvl="1" indent="-171450">
                  <a:buFont typeface="Wingdings" panose="05000000000000000000" pitchFamily="2" charset="2"/>
                  <a:buChar char="Ø"/>
                </a:pPr>
                <a:r>
                  <a:rPr lang="en-US" altLang="zh-CN" sz="1200" kern="1200" dirty="0">
                    <a:solidFill>
                      <a:schemeClr val="tx1"/>
                    </a:solidFill>
                    <a:effectLst/>
                    <a:latin typeface="Arial" panose="020B0604020202020204" pitchFamily="34" charset="0"/>
                    <a:ea typeface="宋体" panose="02010600030101010101" pitchFamily="2" charset="-122"/>
                    <a:cs typeface="+mn-cs"/>
                  </a:rPr>
                  <a:t>and at large </a:t>
                </a:r>
                <a:r>
                  <a:rPr lang="en-US" altLang="zh-CN" sz="1200" i="0" kern="1200">
                    <a:solidFill>
                      <a:schemeClr val="tx1"/>
                    </a:solidFill>
                    <a:effectLst/>
                    <a:latin typeface="Arial" panose="020B0604020202020204" pitchFamily="34" charset="0"/>
                    <a:ea typeface="宋体" panose="02010600030101010101" pitchFamily="2" charset="-122"/>
                    <a:cs typeface="+mn-cs"/>
                  </a:rPr>
                  <a:t>q</a:t>
                </a:r>
                <a:r>
                  <a:rPr lang="zh-CN" altLang="zh-CN" sz="1200" i="0" kern="1200">
                    <a:solidFill>
                      <a:schemeClr val="tx1"/>
                    </a:solidFill>
                    <a:effectLst/>
                    <a:latin typeface="Arial" panose="020B0604020202020204" pitchFamily="34" charset="0"/>
                    <a:ea typeface="宋体" panose="02010600030101010101" pitchFamily="2" charset="-122"/>
                    <a:cs typeface="+mn-cs"/>
                  </a:rPr>
                  <a:t>_</a:t>
                </a:r>
                <a:r>
                  <a:rPr lang="en-US" altLang="zh-CN" sz="1200" i="0" kern="1200">
                    <a:solidFill>
                      <a:schemeClr val="tx1"/>
                    </a:solidFill>
                    <a:effectLst/>
                    <a:latin typeface="Arial" panose="020B0604020202020204" pitchFamily="34" charset="0"/>
                    <a:ea typeface="宋体" panose="02010600030101010101" pitchFamily="2" charset="-122"/>
                    <a:cs typeface="+mn-cs"/>
                  </a:rPr>
                  <a:t>T</a:t>
                </a:r>
                <a:r>
                  <a:rPr lang="en-US" altLang="zh-CN" sz="1200" kern="1200" dirty="0">
                    <a:solidFill>
                      <a:schemeClr val="tx1"/>
                    </a:solidFill>
                    <a:effectLst/>
                    <a:latin typeface="Arial" panose="020B0604020202020204" pitchFamily="34" charset="0"/>
                    <a:ea typeface="宋体" panose="02010600030101010101" pitchFamily="2" charset="-122"/>
                    <a:cs typeface="+mn-cs"/>
                  </a:rPr>
                  <a:t> region is less than 2.5%</a:t>
                </a:r>
                <a:endParaRPr lang="zh-CN" altLang="zh-CN" sz="1200" kern="1200" dirty="0">
                  <a:solidFill>
                    <a:schemeClr val="tx1"/>
                  </a:solidFill>
                  <a:effectLst/>
                  <a:latin typeface="Arial" panose="020B0604020202020204" pitchFamily="34" charset="0"/>
                  <a:ea typeface="宋体" panose="02010600030101010101" pitchFamily="2" charset="-122"/>
                  <a:cs typeface="+mn-cs"/>
                </a:endParaRPr>
              </a:p>
              <a:p>
                <a:pPr marL="628650" lvl="1" indent="-171450">
                  <a:buFont typeface="Wingdings" panose="05000000000000000000" pitchFamily="2" charset="2"/>
                  <a:buChar char="Ø"/>
                </a:pPr>
                <a:r>
                  <a:rPr lang="en-US" altLang="zh-CN" sz="1200" kern="1200" dirty="0">
                    <a:solidFill>
                      <a:schemeClr val="tx1"/>
                    </a:solidFill>
                    <a:effectLst/>
                    <a:latin typeface="Arial" panose="020B0604020202020204" pitchFamily="34" charset="0"/>
                    <a:ea typeface="宋体" panose="02010600030101010101" pitchFamily="2" charset="-122"/>
                    <a:cs typeface="+mn-cs"/>
                  </a:rPr>
                  <a:t>which is comparable to scale uncertainties.</a:t>
                </a:r>
                <a:endParaRPr lang="zh-CN" altLang="zh-CN" sz="1200" kern="1200" dirty="0">
                  <a:solidFill>
                    <a:schemeClr val="tx1"/>
                  </a:solidFill>
                  <a:effectLst/>
                  <a:latin typeface="Arial" panose="020B0604020202020204" pitchFamily="34" charset="0"/>
                  <a:ea typeface="宋体" panose="02010600030101010101" pitchFamily="2" charset="-122"/>
                  <a:cs typeface="+mn-cs"/>
                </a:endParaRPr>
              </a:p>
              <a:p>
                <a:pPr marL="628650" lvl="1" indent="-171450">
                  <a:buFont typeface="Wingdings" panose="05000000000000000000" pitchFamily="2" charset="2"/>
                  <a:buChar char="Ø"/>
                </a:pPr>
                <a:r>
                  <a:rPr lang="en-US" altLang="zh-CN" sz="1200" kern="1200" dirty="0">
                    <a:solidFill>
                      <a:schemeClr val="tx1"/>
                    </a:solidFill>
                    <a:effectLst/>
                    <a:latin typeface="Arial" panose="020B0604020202020204" pitchFamily="34" charset="0"/>
                    <a:ea typeface="宋体" panose="02010600030101010101" pitchFamily="2" charset="-122"/>
                    <a:cs typeface="+mn-cs"/>
                  </a:rPr>
                  <a:t>The similar for ZZ and </a:t>
                </a:r>
                <a:r>
                  <a:rPr lang="en-US" altLang="zh-CN" sz="1200" i="0" kern="1200">
                    <a:solidFill>
                      <a:schemeClr val="tx1"/>
                    </a:solidFill>
                    <a:effectLst/>
                    <a:latin typeface="Arial" panose="020B0604020202020204" pitchFamily="34" charset="0"/>
                    <a:ea typeface="宋体" panose="02010600030101010101" pitchFamily="2" charset="-122"/>
                    <a:cs typeface="+mn-cs"/>
                  </a:rPr>
                  <a:t>𝑊</a:t>
                </a:r>
                <a:r>
                  <a:rPr lang="zh-CN" altLang="zh-CN" sz="1200" i="0" kern="1200">
                    <a:solidFill>
                      <a:schemeClr val="tx1"/>
                    </a:solidFill>
                    <a:effectLst/>
                    <a:latin typeface="Arial" panose="020B0604020202020204" pitchFamily="34" charset="0"/>
                    <a:ea typeface="宋体" panose="02010600030101010101" pitchFamily="2" charset="-122"/>
                    <a:cs typeface="+mn-cs"/>
                  </a:rPr>
                  <a:t>^</a:t>
                </a:r>
                <a:r>
                  <a:rPr lang="en-US" altLang="zh-CN" sz="1200" i="0" kern="1200">
                    <a:solidFill>
                      <a:schemeClr val="tx1"/>
                    </a:solidFill>
                    <a:effectLst/>
                    <a:latin typeface="Arial" panose="020B0604020202020204" pitchFamily="34" charset="0"/>
                    <a:ea typeface="宋体" panose="02010600030101010101" pitchFamily="2" charset="-122"/>
                    <a:cs typeface="+mn-cs"/>
                  </a:rPr>
                  <a:t>+</a:t>
                </a:r>
                <a:r>
                  <a:rPr lang="zh-CN" altLang="zh-CN" sz="1200" i="0" kern="1200">
                    <a:solidFill>
                      <a:schemeClr val="tx1"/>
                    </a:solidFill>
                    <a:effectLst/>
                    <a:latin typeface="Arial" panose="020B0604020202020204" pitchFamily="34" charset="0"/>
                    <a:ea typeface="宋体" panose="02010600030101010101" pitchFamily="2" charset="-122"/>
                    <a:cs typeface="+mn-cs"/>
                  </a:rPr>
                  <a:t> </a:t>
                </a:r>
                <a:r>
                  <a:rPr lang="en-US" altLang="zh-CN" sz="1200" i="0" kern="1200">
                    <a:solidFill>
                      <a:schemeClr val="tx1"/>
                    </a:solidFill>
                    <a:effectLst/>
                    <a:latin typeface="Arial" panose="020B0604020202020204" pitchFamily="34" charset="0"/>
                    <a:ea typeface="宋体" panose="02010600030101010101" pitchFamily="2" charset="-122"/>
                    <a:cs typeface="+mn-cs"/>
                  </a:rPr>
                  <a:t>𝑊</a:t>
                </a:r>
                <a:r>
                  <a:rPr lang="zh-CN" altLang="zh-CN" sz="1200" i="0" kern="1200">
                    <a:solidFill>
                      <a:schemeClr val="tx1"/>
                    </a:solidFill>
                    <a:effectLst/>
                    <a:latin typeface="Arial" panose="020B0604020202020204" pitchFamily="34" charset="0"/>
                    <a:ea typeface="宋体" panose="02010600030101010101" pitchFamily="2" charset="-122"/>
                    <a:cs typeface="+mn-cs"/>
                  </a:rPr>
                  <a:t>^</a:t>
                </a:r>
                <a:r>
                  <a:rPr lang="en-US" altLang="zh-CN" sz="1200" i="0" kern="1200">
                    <a:solidFill>
                      <a:schemeClr val="tx1"/>
                    </a:solidFill>
                    <a:effectLst/>
                    <a:latin typeface="Arial" panose="020B0604020202020204" pitchFamily="34" charset="0"/>
                    <a:ea typeface="宋体" panose="02010600030101010101" pitchFamily="2" charset="-122"/>
                    <a:cs typeface="+mn-cs"/>
                  </a:rPr>
                  <a:t>−</a:t>
                </a:r>
                <a:r>
                  <a:rPr lang="en-US" altLang="zh-CN" sz="1200" kern="1200" dirty="0">
                    <a:solidFill>
                      <a:schemeClr val="tx1"/>
                    </a:solidFill>
                    <a:effectLst/>
                    <a:latin typeface="Arial" panose="020B0604020202020204" pitchFamily="34" charset="0"/>
                    <a:ea typeface="宋体" panose="02010600030101010101" pitchFamily="2" charset="-122"/>
                    <a:cs typeface="+mn-cs"/>
                  </a:rPr>
                  <a:t> productions.</a:t>
                </a:r>
                <a:endParaRPr lang="zh-CN" altLang="zh-CN" sz="1200" kern="1200" dirty="0">
                  <a:solidFill>
                    <a:schemeClr val="tx1"/>
                  </a:solidFill>
                  <a:effectLst/>
                  <a:latin typeface="Arial" panose="020B0604020202020204" pitchFamily="34" charset="0"/>
                  <a:ea typeface="宋体" panose="02010600030101010101" pitchFamily="2" charset="-122"/>
                  <a:cs typeface="+mn-cs"/>
                </a:endParaRPr>
              </a:p>
              <a:p>
                <a:endParaRPr lang="zh-CN" altLang="en-US" dirty="0"/>
              </a:p>
            </p:txBody>
          </p:sp>
        </mc:Fallback>
      </mc:AlternateContent>
      <p:sp>
        <p:nvSpPr>
          <p:cNvPr id="4" name="灯片编号占位符 3"/>
          <p:cNvSpPr>
            <a:spLocks noGrp="1"/>
          </p:cNvSpPr>
          <p:nvPr>
            <p:ph type="sldNum" sz="quarter" idx="10"/>
          </p:nvPr>
        </p:nvSpPr>
        <p:spPr/>
        <p:txBody>
          <a:bodyPr/>
          <a:lstStyle/>
          <a:p>
            <a:fld id="{52C69BD7-BE1C-4D09-9A89-F0317724091F}" type="slidenum">
              <a:rPr lang="en-US" altLang="zh-CN" smtClean="0"/>
              <a:pPr/>
              <a:t>15</a:t>
            </a:fld>
            <a:endParaRPr lang="en-US" altLang="zh-CN"/>
          </a:p>
        </p:txBody>
      </p:sp>
    </p:spTree>
    <p:extLst>
      <p:ext uri="{BB962C8B-B14F-4D97-AF65-F5344CB8AC3E}">
        <p14:creationId xmlns:p14="http://schemas.microsoft.com/office/powerpoint/2010/main" val="37159440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pPr marL="171450" indent="-171450">
                  <a:buFont typeface="Wingdings" panose="05000000000000000000" pitchFamily="2" charset="2"/>
                  <a:buChar char="Ø"/>
                </a:pPr>
                <a:r>
                  <a:rPr lang="en-US" altLang="zh-CN" dirty="0" smtClean="0"/>
                  <a:t>Here is the preliminary results</a:t>
                </a:r>
                <a:r>
                  <a:rPr lang="en-US" altLang="zh-CN" baseline="0" dirty="0" smtClean="0"/>
                  <a:t> of </a:t>
                </a:r>
                <a14:m>
                  <m:oMath xmlns:m="http://schemas.openxmlformats.org/officeDocument/2006/math">
                    <m:sSub>
                      <m:sSubPr>
                        <m:ctrlPr>
                          <a:rPr lang="en-US" altLang="zh-CN" b="0" i="1" baseline="0" smtClean="0">
                            <a:latin typeface="Cambria Math" panose="02040503050406030204" pitchFamily="18" charset="0"/>
                          </a:rPr>
                        </m:ctrlPr>
                      </m:sSubPr>
                      <m:e>
                        <m:r>
                          <a:rPr lang="en-US" altLang="zh-CN" b="0" i="1" baseline="0" smtClean="0">
                            <a:latin typeface="Cambria Math" panose="02040503050406030204" pitchFamily="18" charset="0"/>
                          </a:rPr>
                          <m:t>𝑞</m:t>
                        </m:r>
                      </m:e>
                      <m:sub>
                        <m:r>
                          <a:rPr lang="en-US" altLang="zh-CN" b="0" i="1" baseline="0" smtClean="0">
                            <a:latin typeface="Cambria Math" panose="02040503050406030204" pitchFamily="18" charset="0"/>
                          </a:rPr>
                          <m:t>𝑇</m:t>
                        </m:r>
                      </m:sub>
                    </m:sSub>
                  </m:oMath>
                </a14:m>
                <a:r>
                  <a:rPr lang="en-US" altLang="zh-CN" baseline="0" dirty="0" smtClean="0"/>
                  <a:t> distribution for ZZ production, measured by CMS at </a:t>
                </a:r>
                <a14:m>
                  <m:oMath xmlns:m="http://schemas.openxmlformats.org/officeDocument/2006/math">
                    <m:r>
                      <a:rPr lang="en-US" altLang="zh-CN" b="0" i="1" baseline="0" smtClean="0">
                        <a:latin typeface="Cambria Math" panose="02040503050406030204" pitchFamily="18" charset="0"/>
                      </a:rPr>
                      <m:t>√</m:t>
                    </m:r>
                    <m:r>
                      <a:rPr lang="en-US" altLang="zh-CN" b="0" i="1" baseline="0" smtClean="0">
                        <a:latin typeface="Cambria Math" panose="02040503050406030204" pitchFamily="18" charset="0"/>
                      </a:rPr>
                      <m:t>𝑆</m:t>
                    </m:r>
                  </m:oMath>
                </a14:m>
                <a:r>
                  <a:rPr lang="en-US" altLang="zh-CN" baseline="0" dirty="0" smtClean="0"/>
                  <a:t> = 8 </a:t>
                </a:r>
                <a:r>
                  <a:rPr lang="en-US" altLang="zh-CN" baseline="0" dirty="0" err="1" smtClean="0"/>
                  <a:t>TeV</a:t>
                </a:r>
                <a:r>
                  <a:rPr lang="en-US" altLang="zh-CN" baseline="0" dirty="0" smtClean="0"/>
                  <a:t>.</a:t>
                </a:r>
              </a:p>
              <a:p>
                <a:pPr marL="171450" indent="-171450">
                  <a:buFont typeface="Wingdings" panose="05000000000000000000" pitchFamily="2" charset="2"/>
                  <a:buChar char="Ø"/>
                </a:pPr>
                <a:r>
                  <a:rPr lang="en-US" altLang="zh-CN" baseline="0" dirty="0" smtClean="0"/>
                  <a:t>We can see that our results agree with experiments data.</a:t>
                </a:r>
                <a:endParaRPr lang="zh-CN" altLang="en-US" dirty="0"/>
              </a:p>
            </p:txBody>
          </p:sp>
        </mc:Choice>
        <mc:Fallback xmlns="">
          <p:sp>
            <p:nvSpPr>
              <p:cNvPr id="3" name="备注占位符 2"/>
              <p:cNvSpPr>
                <a:spLocks noGrp="1"/>
              </p:cNvSpPr>
              <p:nvPr>
                <p:ph type="body" idx="1"/>
              </p:nvPr>
            </p:nvSpPr>
            <p:spPr/>
            <p:txBody>
              <a:bodyPr/>
              <a:lstStyle/>
              <a:p>
                <a:r>
                  <a:rPr lang="en-US" altLang="zh-CN" dirty="0" smtClean="0"/>
                  <a:t>Here is the preliminary results</a:t>
                </a:r>
                <a:r>
                  <a:rPr lang="en-US" altLang="zh-CN" baseline="0" dirty="0" smtClean="0"/>
                  <a:t> of </a:t>
                </a:r>
                <a:r>
                  <a:rPr lang="en-US" altLang="zh-CN" b="0" i="0" baseline="0" smtClean="0">
                    <a:latin typeface="Cambria Math" panose="02040503050406030204" pitchFamily="18" charset="0"/>
                  </a:rPr>
                  <a:t>𝑞_𝑇</a:t>
                </a:r>
                <a:r>
                  <a:rPr lang="en-US" altLang="zh-CN" baseline="0" dirty="0" smtClean="0"/>
                  <a:t> distribution for ZZ production, measured by CMS at </a:t>
                </a:r>
                <a:r>
                  <a:rPr lang="en-US" altLang="zh-CN" b="0" i="0" baseline="0" smtClean="0">
                    <a:latin typeface="Cambria Math" panose="02040503050406030204" pitchFamily="18" charset="0"/>
                  </a:rPr>
                  <a:t>√𝑆</a:t>
                </a:r>
                <a:r>
                  <a:rPr lang="en-US" altLang="zh-CN" baseline="0" dirty="0" smtClean="0"/>
                  <a:t> = 8 </a:t>
                </a:r>
                <a:r>
                  <a:rPr lang="en-US" altLang="zh-CN" baseline="0" dirty="0" err="1" smtClean="0"/>
                  <a:t>TeV</a:t>
                </a:r>
                <a:r>
                  <a:rPr lang="en-US" altLang="zh-CN" baseline="0" dirty="0" smtClean="0"/>
                  <a:t>.</a:t>
                </a:r>
              </a:p>
              <a:p>
                <a:r>
                  <a:rPr lang="en-US" altLang="zh-CN" baseline="0" dirty="0" smtClean="0"/>
                  <a:t>We can see that our results agree with experiments data.</a:t>
                </a:r>
                <a:endParaRPr lang="zh-CN" altLang="en-US" dirty="0"/>
              </a:p>
            </p:txBody>
          </p:sp>
        </mc:Fallback>
      </mc:AlternateContent>
      <p:sp>
        <p:nvSpPr>
          <p:cNvPr id="4" name="灯片编号占位符 3"/>
          <p:cNvSpPr>
            <a:spLocks noGrp="1"/>
          </p:cNvSpPr>
          <p:nvPr>
            <p:ph type="sldNum" sz="quarter" idx="10"/>
          </p:nvPr>
        </p:nvSpPr>
        <p:spPr/>
        <p:txBody>
          <a:bodyPr/>
          <a:lstStyle/>
          <a:p>
            <a:fld id="{52C69BD7-BE1C-4D09-9A89-F0317724091F}" type="slidenum">
              <a:rPr lang="en-US" altLang="zh-CN" smtClean="0"/>
              <a:pPr/>
              <a:t>17</a:t>
            </a:fld>
            <a:endParaRPr lang="en-US" altLang="zh-CN"/>
          </a:p>
        </p:txBody>
      </p:sp>
    </p:spTree>
    <p:extLst>
      <p:ext uri="{BB962C8B-B14F-4D97-AF65-F5344CB8AC3E}">
        <p14:creationId xmlns:p14="http://schemas.microsoft.com/office/powerpoint/2010/main" val="25391413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2C69BD7-BE1C-4D09-9A89-F0317724091F}" type="slidenum">
              <a:rPr lang="en-US" altLang="zh-CN" smtClean="0"/>
              <a:pPr/>
              <a:t>18</a:t>
            </a:fld>
            <a:endParaRPr lang="en-US" altLang="zh-CN"/>
          </a:p>
        </p:txBody>
      </p:sp>
    </p:spTree>
    <p:extLst>
      <p:ext uri="{BB962C8B-B14F-4D97-AF65-F5344CB8AC3E}">
        <p14:creationId xmlns:p14="http://schemas.microsoft.com/office/powerpoint/2010/main" val="22512226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8" name="Picture 7" descr="Droplets-S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13259" y="1300786"/>
            <a:ext cx="6517482" cy="2509213"/>
          </a:xfrm>
        </p:spPr>
        <p:txBody>
          <a:bodyPr anchor="b">
            <a:normAutofit/>
          </a:bodyPr>
          <a:lstStyle>
            <a:lvl1pPr algn="ctr">
              <a:defRPr sz="48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313259" y="3886201"/>
            <a:ext cx="6517482"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endParaRPr lang="en-US" altLang="zh-CN"/>
          </a:p>
        </p:txBody>
      </p:sp>
      <p:sp>
        <p:nvSpPr>
          <p:cNvPr id="5" name="Footer Placeholder 4"/>
          <p:cNvSpPr>
            <a:spLocks noGrp="1"/>
          </p:cNvSpPr>
          <p:nvPr>
            <p:ph type="ftr" sz="quarter" idx="11"/>
          </p:nvPr>
        </p:nvSpPr>
        <p:spPr/>
        <p:txBody>
          <a:bodyPr/>
          <a:lstStyle/>
          <a:p>
            <a:endParaRPr lang="en-US" altLang="zh-CN"/>
          </a:p>
        </p:txBody>
      </p:sp>
      <p:sp>
        <p:nvSpPr>
          <p:cNvPr id="6" name="Slide Number Placeholder 5"/>
          <p:cNvSpPr>
            <a:spLocks noGrp="1"/>
          </p:cNvSpPr>
          <p:nvPr>
            <p:ph type="sldNum" sz="quarter" idx="12"/>
          </p:nvPr>
        </p:nvSpPr>
        <p:spPr/>
        <p:txBody>
          <a:bodyPr/>
          <a:lstStyle/>
          <a:p>
            <a:fld id="{2FD255D9-E28B-4053-B120-825B165EF107}" type="slidenum">
              <a:rPr lang="en-US" altLang="zh-CN" smtClean="0"/>
              <a:pPr/>
              <a:t>‹#›</a:t>
            </a:fld>
            <a:endParaRPr lang="en-US" altLang="zh-CN"/>
          </a:p>
        </p:txBody>
      </p:sp>
    </p:spTree>
    <p:extLst>
      <p:ext uri="{BB962C8B-B14F-4D97-AF65-F5344CB8AC3E}">
        <p14:creationId xmlns:p14="http://schemas.microsoft.com/office/powerpoint/2010/main" val="39158518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带描述的全景图片">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46" y="4289374"/>
            <a:ext cx="7773324" cy="81161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888558" y="698261"/>
            <a:ext cx="7366899"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685331" y="5108728"/>
            <a:ext cx="7773339"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endParaRPr lang="en-US" altLang="zh-CN"/>
          </a:p>
        </p:txBody>
      </p:sp>
      <p:sp>
        <p:nvSpPr>
          <p:cNvPr id="6" name="Footer Placeholder 5"/>
          <p:cNvSpPr>
            <a:spLocks noGrp="1"/>
          </p:cNvSpPr>
          <p:nvPr>
            <p:ph type="ftr" sz="quarter" idx="11"/>
          </p:nvPr>
        </p:nvSpPr>
        <p:spPr/>
        <p:txBody>
          <a:bodyPr/>
          <a:lstStyle/>
          <a:p>
            <a:endParaRPr lang="en-US" altLang="zh-CN"/>
          </a:p>
        </p:txBody>
      </p:sp>
      <p:sp>
        <p:nvSpPr>
          <p:cNvPr id="7" name="Slide Number Placeholder 6"/>
          <p:cNvSpPr>
            <a:spLocks noGrp="1"/>
          </p:cNvSpPr>
          <p:nvPr>
            <p:ph type="sldNum" sz="quarter" idx="12"/>
          </p:nvPr>
        </p:nvSpPr>
        <p:spPr/>
        <p:txBody>
          <a:bodyPr/>
          <a:lstStyle/>
          <a:p>
            <a:fld id="{474920C4-53FB-4075-83FF-E7630A421125}" type="slidenum">
              <a:rPr lang="en-US" altLang="zh-CN" smtClean="0"/>
              <a:pPr/>
              <a:t>‹#›</a:t>
            </a:fld>
            <a:endParaRPr lang="en-US" altLang="zh-CN"/>
          </a:p>
        </p:txBody>
      </p:sp>
    </p:spTree>
    <p:extLst>
      <p:ext uri="{BB962C8B-B14F-4D97-AF65-F5344CB8AC3E}">
        <p14:creationId xmlns:p14="http://schemas.microsoft.com/office/powerpoint/2010/main" val="27548897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标题和描述">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7773339" cy="3427245"/>
          </a:xfrm>
        </p:spPr>
        <p:txBody>
          <a:bodyPr anchor="ctr"/>
          <a:lstStyle>
            <a:lvl1pPr algn="ctr">
              <a:defRPr sz="3200"/>
            </a:lvl1pPr>
          </a:lstStyle>
          <a:p>
            <a:r>
              <a:rPr lang="zh-CN" altLang="en-US" smtClean="0"/>
              <a:t>单击此处编辑母版标题样式</a:t>
            </a:r>
            <a:endParaRPr lang="en-US" dirty="0"/>
          </a:p>
        </p:txBody>
      </p:sp>
      <p:sp>
        <p:nvSpPr>
          <p:cNvPr id="4" name="Text Placeholder 3"/>
          <p:cNvSpPr>
            <a:spLocks noGrp="1"/>
          </p:cNvSpPr>
          <p:nvPr>
            <p:ph type="body" sz="half" idx="2"/>
          </p:nvPr>
        </p:nvSpPr>
        <p:spPr>
          <a:xfrm>
            <a:off x="685331" y="4204821"/>
            <a:ext cx="7773339"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endParaRPr lang="en-US" altLang="zh-CN"/>
          </a:p>
        </p:txBody>
      </p:sp>
      <p:sp>
        <p:nvSpPr>
          <p:cNvPr id="6" name="Footer Placeholder 5"/>
          <p:cNvSpPr>
            <a:spLocks noGrp="1"/>
          </p:cNvSpPr>
          <p:nvPr>
            <p:ph type="ftr" sz="quarter" idx="11"/>
          </p:nvPr>
        </p:nvSpPr>
        <p:spPr/>
        <p:txBody>
          <a:bodyPr/>
          <a:lstStyle/>
          <a:p>
            <a:endParaRPr lang="en-US" altLang="zh-CN"/>
          </a:p>
        </p:txBody>
      </p:sp>
      <p:sp>
        <p:nvSpPr>
          <p:cNvPr id="7" name="Slide Number Placeholder 6"/>
          <p:cNvSpPr>
            <a:spLocks noGrp="1"/>
          </p:cNvSpPr>
          <p:nvPr>
            <p:ph type="sldNum" sz="quarter" idx="12"/>
          </p:nvPr>
        </p:nvSpPr>
        <p:spPr/>
        <p:txBody>
          <a:bodyPr/>
          <a:lstStyle/>
          <a:p>
            <a:fld id="{474920C4-53FB-4075-83FF-E7630A421125}" type="slidenum">
              <a:rPr lang="en-US" altLang="zh-CN" smtClean="0"/>
              <a:pPr/>
              <a:t>‹#›</a:t>
            </a:fld>
            <a:endParaRPr lang="en-US" altLang="zh-CN"/>
          </a:p>
        </p:txBody>
      </p:sp>
    </p:spTree>
    <p:extLst>
      <p:ext uri="{BB962C8B-B14F-4D97-AF65-F5344CB8AC3E}">
        <p14:creationId xmlns:p14="http://schemas.microsoft.com/office/powerpoint/2010/main" val="34434791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带描述的引言">
    <p:spTree>
      <p:nvGrpSpPr>
        <p:cNvPr id="1" name=""/>
        <p:cNvGrpSpPr/>
        <p:nvPr/>
      </p:nvGrpSpPr>
      <p:grpSpPr>
        <a:xfrm>
          <a:off x="0" y="0"/>
          <a:ext cx="0" cy="0"/>
          <a:chOff x="0" y="0"/>
          <a:chExt cx="0" cy="0"/>
        </a:xfrm>
      </p:grpSpPr>
      <p:pic>
        <p:nvPicPr>
          <p:cNvPr id="13" name="Picture 12"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084659" y="872588"/>
            <a:ext cx="6977064" cy="2729915"/>
          </a:xfrm>
        </p:spPr>
        <p:txBody>
          <a:bodyPr anchor="ctr"/>
          <a:lstStyle>
            <a:lvl1pPr>
              <a:defRPr sz="3200"/>
            </a:lvl1pPr>
          </a:lstStyle>
          <a:p>
            <a:r>
              <a:rPr lang="zh-CN" altLang="en-US" smtClean="0"/>
              <a:t>单击此处编辑母版标题样式</a:t>
            </a:r>
            <a:endParaRPr lang="en-US" dirty="0"/>
          </a:p>
        </p:txBody>
      </p:sp>
      <p:sp>
        <p:nvSpPr>
          <p:cNvPr id="12" name="Text Placeholder 3"/>
          <p:cNvSpPr>
            <a:spLocks noGrp="1"/>
          </p:cNvSpPr>
          <p:nvPr>
            <p:ph type="body" sz="half" idx="13"/>
          </p:nvPr>
        </p:nvSpPr>
        <p:spPr>
          <a:xfrm>
            <a:off x="1290484" y="3610032"/>
            <a:ext cx="6564224"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4" name="Text Placeholder 3"/>
          <p:cNvSpPr>
            <a:spLocks noGrp="1"/>
          </p:cNvSpPr>
          <p:nvPr>
            <p:ph type="body" sz="half" idx="2"/>
          </p:nvPr>
        </p:nvSpPr>
        <p:spPr>
          <a:xfrm>
            <a:off x="685331" y="4372797"/>
            <a:ext cx="7773339"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endParaRPr lang="en-US" altLang="zh-CN"/>
          </a:p>
        </p:txBody>
      </p:sp>
      <p:sp>
        <p:nvSpPr>
          <p:cNvPr id="6" name="Footer Placeholder 5"/>
          <p:cNvSpPr>
            <a:spLocks noGrp="1"/>
          </p:cNvSpPr>
          <p:nvPr>
            <p:ph type="ftr" sz="quarter" idx="11"/>
          </p:nvPr>
        </p:nvSpPr>
        <p:spPr/>
        <p:txBody>
          <a:bodyPr/>
          <a:lstStyle/>
          <a:p>
            <a:endParaRPr lang="en-US" altLang="zh-CN"/>
          </a:p>
        </p:txBody>
      </p:sp>
      <p:sp>
        <p:nvSpPr>
          <p:cNvPr id="7" name="Slide Number Placeholder 6"/>
          <p:cNvSpPr>
            <a:spLocks noGrp="1"/>
          </p:cNvSpPr>
          <p:nvPr>
            <p:ph type="sldNum" sz="quarter" idx="12"/>
          </p:nvPr>
        </p:nvSpPr>
        <p:spPr/>
        <p:txBody>
          <a:bodyPr/>
          <a:lstStyle/>
          <a:p>
            <a:fld id="{474920C4-53FB-4075-83FF-E7630A421125}" type="slidenum">
              <a:rPr lang="en-US" altLang="zh-CN" smtClean="0"/>
              <a:pPr/>
              <a:t>‹#›</a:t>
            </a:fld>
            <a:endParaRPr lang="en-US" altLang="zh-CN"/>
          </a:p>
        </p:txBody>
      </p:sp>
      <p:sp>
        <p:nvSpPr>
          <p:cNvPr id="11" name="TextBox 10"/>
          <p:cNvSpPr txBox="1"/>
          <p:nvPr/>
        </p:nvSpPr>
        <p:spPr>
          <a:xfrm>
            <a:off x="737626" y="887859"/>
            <a:ext cx="546888"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850130" y="3120015"/>
            <a:ext cx="553641"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5436629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2138722"/>
            <a:ext cx="7773339" cy="2511835"/>
          </a:xfrm>
        </p:spPr>
        <p:txBody>
          <a:bodyPr anchor="b"/>
          <a:lstStyle>
            <a:lvl1pPr algn="ctr">
              <a:defRPr sz="3200"/>
            </a:lvl1pPr>
          </a:lstStyle>
          <a:p>
            <a:r>
              <a:rPr lang="zh-CN" altLang="en-US" smtClean="0"/>
              <a:t>单击此处编辑母版标题样式</a:t>
            </a:r>
            <a:endParaRPr lang="en-US" dirty="0"/>
          </a:p>
        </p:txBody>
      </p:sp>
      <p:sp>
        <p:nvSpPr>
          <p:cNvPr id="4" name="Text Placeholder 3"/>
          <p:cNvSpPr>
            <a:spLocks noGrp="1"/>
          </p:cNvSpPr>
          <p:nvPr>
            <p:ph type="body" sz="half" idx="2"/>
          </p:nvPr>
        </p:nvSpPr>
        <p:spPr>
          <a:xfrm>
            <a:off x="685331" y="4662335"/>
            <a:ext cx="777333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endParaRPr lang="en-US" altLang="zh-CN"/>
          </a:p>
        </p:txBody>
      </p:sp>
      <p:sp>
        <p:nvSpPr>
          <p:cNvPr id="6" name="Footer Placeholder 5"/>
          <p:cNvSpPr>
            <a:spLocks noGrp="1"/>
          </p:cNvSpPr>
          <p:nvPr>
            <p:ph type="ftr" sz="quarter" idx="11"/>
          </p:nvPr>
        </p:nvSpPr>
        <p:spPr/>
        <p:txBody>
          <a:bodyPr/>
          <a:lstStyle/>
          <a:p>
            <a:endParaRPr lang="en-US" altLang="zh-CN"/>
          </a:p>
        </p:txBody>
      </p:sp>
      <p:sp>
        <p:nvSpPr>
          <p:cNvPr id="7" name="Slide Number Placeholder 6"/>
          <p:cNvSpPr>
            <a:spLocks noGrp="1"/>
          </p:cNvSpPr>
          <p:nvPr>
            <p:ph type="sldNum" sz="quarter" idx="12"/>
          </p:nvPr>
        </p:nvSpPr>
        <p:spPr/>
        <p:txBody>
          <a:bodyPr/>
          <a:lstStyle/>
          <a:p>
            <a:fld id="{474920C4-53FB-4075-83FF-E7630A421125}" type="slidenum">
              <a:rPr lang="en-US" altLang="zh-CN" smtClean="0"/>
              <a:pPr/>
              <a:t>‹#›</a:t>
            </a:fld>
            <a:endParaRPr lang="en-US" altLang="zh-CN"/>
          </a:p>
        </p:txBody>
      </p:sp>
    </p:spTree>
    <p:extLst>
      <p:ext uri="{BB962C8B-B14F-4D97-AF65-F5344CB8AC3E}">
        <p14:creationId xmlns:p14="http://schemas.microsoft.com/office/powerpoint/2010/main" val="28047011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栏">
    <p:spTree>
      <p:nvGrpSpPr>
        <p:cNvPr id="1" name=""/>
        <p:cNvGrpSpPr/>
        <p:nvPr/>
      </p:nvGrpSpPr>
      <p:grpSpPr>
        <a:xfrm>
          <a:off x="0" y="0"/>
          <a:ext cx="0" cy="0"/>
          <a:chOff x="0" y="0"/>
          <a:chExt cx="0" cy="0"/>
        </a:xfrm>
      </p:grpSpPr>
      <p:pic>
        <p:nvPicPr>
          <p:cNvPr id="14" name="Picture 13"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Title 1"/>
          <p:cNvSpPr>
            <a:spLocks noGrp="1"/>
          </p:cNvSpPr>
          <p:nvPr>
            <p:ph type="title"/>
          </p:nvPr>
        </p:nvSpPr>
        <p:spPr>
          <a:xfrm>
            <a:off x="685331" y="609600"/>
            <a:ext cx="7773339" cy="1605094"/>
          </a:xfrm>
        </p:spPr>
        <p:txBody>
          <a:bodyPr/>
          <a:lstStyle/>
          <a:p>
            <a:r>
              <a:rPr lang="zh-CN" altLang="en-US" smtClean="0"/>
              <a:t>单击此处编辑母版标题样式</a:t>
            </a:r>
            <a:endParaRPr lang="en-US" dirty="0"/>
          </a:p>
        </p:txBody>
      </p:sp>
      <p:sp>
        <p:nvSpPr>
          <p:cNvPr id="7" name="Text Placeholder 2"/>
          <p:cNvSpPr>
            <a:spLocks noGrp="1"/>
          </p:cNvSpPr>
          <p:nvPr>
            <p:ph type="body" idx="1"/>
          </p:nvPr>
        </p:nvSpPr>
        <p:spPr>
          <a:xfrm>
            <a:off x="685331" y="2367093"/>
            <a:ext cx="2474232"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8" name="Text Placeholder 3"/>
          <p:cNvSpPr>
            <a:spLocks noGrp="1"/>
          </p:cNvSpPr>
          <p:nvPr>
            <p:ph type="body" sz="half" idx="15"/>
          </p:nvPr>
        </p:nvSpPr>
        <p:spPr>
          <a:xfrm>
            <a:off x="685331" y="2943356"/>
            <a:ext cx="2474232"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9" name="Text Placeholder 4"/>
          <p:cNvSpPr>
            <a:spLocks noGrp="1"/>
          </p:cNvSpPr>
          <p:nvPr>
            <p:ph type="body" sz="quarter" idx="3"/>
          </p:nvPr>
        </p:nvSpPr>
        <p:spPr>
          <a:xfrm>
            <a:off x="3339292" y="2367093"/>
            <a:ext cx="2468641"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10" name="Text Placeholder 3"/>
          <p:cNvSpPr>
            <a:spLocks noGrp="1"/>
          </p:cNvSpPr>
          <p:nvPr>
            <p:ph type="body" sz="half" idx="16"/>
          </p:nvPr>
        </p:nvSpPr>
        <p:spPr>
          <a:xfrm>
            <a:off x="3331012" y="2943356"/>
            <a:ext cx="2477513"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11" name="Text Placeholder 4"/>
          <p:cNvSpPr>
            <a:spLocks noGrp="1"/>
          </p:cNvSpPr>
          <p:nvPr>
            <p:ph type="body" sz="quarter" idx="13"/>
          </p:nvPr>
        </p:nvSpPr>
        <p:spPr>
          <a:xfrm>
            <a:off x="5979974" y="2367093"/>
            <a:ext cx="2478696"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12" name="Text Placeholder 3"/>
          <p:cNvSpPr>
            <a:spLocks noGrp="1"/>
          </p:cNvSpPr>
          <p:nvPr>
            <p:ph type="body" sz="half" idx="17"/>
          </p:nvPr>
        </p:nvSpPr>
        <p:spPr>
          <a:xfrm>
            <a:off x="5979974" y="2943356"/>
            <a:ext cx="247869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3" name="Date Placeholder 2"/>
          <p:cNvSpPr>
            <a:spLocks noGrp="1"/>
          </p:cNvSpPr>
          <p:nvPr>
            <p:ph type="dt" sz="half" idx="10"/>
          </p:nvPr>
        </p:nvSpPr>
        <p:spPr/>
        <p:txBody>
          <a:bodyPr/>
          <a:lstStyle/>
          <a:p>
            <a:endParaRPr lang="en-US" altLang="zh-CN"/>
          </a:p>
        </p:txBody>
      </p:sp>
      <p:sp>
        <p:nvSpPr>
          <p:cNvPr id="4" name="Footer Placeholder 3"/>
          <p:cNvSpPr>
            <a:spLocks noGrp="1"/>
          </p:cNvSpPr>
          <p:nvPr>
            <p:ph type="ftr" sz="quarter" idx="11"/>
          </p:nvPr>
        </p:nvSpPr>
        <p:spPr/>
        <p:txBody>
          <a:bodyPr/>
          <a:lstStyle/>
          <a:p>
            <a:endParaRPr lang="en-US" altLang="zh-CN"/>
          </a:p>
        </p:txBody>
      </p:sp>
      <p:sp>
        <p:nvSpPr>
          <p:cNvPr id="5" name="Slide Number Placeholder 4"/>
          <p:cNvSpPr>
            <a:spLocks noGrp="1"/>
          </p:cNvSpPr>
          <p:nvPr>
            <p:ph type="sldNum" sz="quarter" idx="12"/>
          </p:nvPr>
        </p:nvSpPr>
        <p:spPr/>
        <p:txBody>
          <a:bodyPr/>
          <a:lstStyle/>
          <a:p>
            <a:fld id="{474920C4-53FB-4075-83FF-E7630A421125}" type="slidenum">
              <a:rPr lang="en-US" altLang="zh-CN" smtClean="0"/>
              <a:pPr/>
              <a:t>‹#›</a:t>
            </a:fld>
            <a:endParaRPr lang="en-US" altLang="zh-CN"/>
          </a:p>
        </p:txBody>
      </p:sp>
    </p:spTree>
    <p:extLst>
      <p:ext uri="{BB962C8B-B14F-4D97-AF65-F5344CB8AC3E}">
        <p14:creationId xmlns:p14="http://schemas.microsoft.com/office/powerpoint/2010/main" val="4197311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图片栏">
    <p:spTree>
      <p:nvGrpSpPr>
        <p:cNvPr id="1" name=""/>
        <p:cNvGrpSpPr/>
        <p:nvPr/>
      </p:nvGrpSpPr>
      <p:grpSpPr>
        <a:xfrm>
          <a:off x="0" y="0"/>
          <a:ext cx="0" cy="0"/>
          <a:chOff x="0" y="0"/>
          <a:chExt cx="0" cy="0"/>
        </a:xfrm>
      </p:grpSpPr>
      <p:pic>
        <p:nvPicPr>
          <p:cNvPr id="17" name="Picture 1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 name="Title 1"/>
          <p:cNvSpPr>
            <a:spLocks noGrp="1"/>
          </p:cNvSpPr>
          <p:nvPr>
            <p:ph type="title"/>
          </p:nvPr>
        </p:nvSpPr>
        <p:spPr>
          <a:xfrm>
            <a:off x="685331" y="610772"/>
            <a:ext cx="7773339" cy="1603922"/>
          </a:xfrm>
        </p:spPr>
        <p:txBody>
          <a:bodyPr/>
          <a:lstStyle/>
          <a:p>
            <a:r>
              <a:rPr lang="zh-CN" altLang="en-US" smtClean="0"/>
              <a:t>单击此处编辑母版标题样式</a:t>
            </a:r>
            <a:endParaRPr lang="en-US" dirty="0"/>
          </a:p>
        </p:txBody>
      </p:sp>
      <p:sp>
        <p:nvSpPr>
          <p:cNvPr id="19" name="Text Placeholder 2"/>
          <p:cNvSpPr>
            <a:spLocks noGrp="1"/>
          </p:cNvSpPr>
          <p:nvPr>
            <p:ph type="body" idx="1"/>
          </p:nvPr>
        </p:nvSpPr>
        <p:spPr>
          <a:xfrm>
            <a:off x="685331" y="4204820"/>
            <a:ext cx="2472307"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20" name="Picture Placeholder 2"/>
          <p:cNvSpPr>
            <a:spLocks noGrp="1" noChangeAspect="1"/>
          </p:cNvSpPr>
          <p:nvPr>
            <p:ph type="pic" idx="15"/>
          </p:nvPr>
        </p:nvSpPr>
        <p:spPr>
          <a:xfrm>
            <a:off x="685331" y="2367093"/>
            <a:ext cx="2472307"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smtClean="0"/>
              <a:t>单击图标添加图片</a:t>
            </a:r>
            <a:endParaRPr lang="en-US" dirty="0"/>
          </a:p>
        </p:txBody>
      </p:sp>
      <p:sp>
        <p:nvSpPr>
          <p:cNvPr id="21" name="Text Placeholder 3"/>
          <p:cNvSpPr>
            <a:spLocks noGrp="1"/>
          </p:cNvSpPr>
          <p:nvPr>
            <p:ph type="body" sz="half" idx="18"/>
          </p:nvPr>
        </p:nvSpPr>
        <p:spPr>
          <a:xfrm>
            <a:off x="685331" y="4781082"/>
            <a:ext cx="2472307"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22" name="Text Placeholder 4"/>
          <p:cNvSpPr>
            <a:spLocks noGrp="1"/>
          </p:cNvSpPr>
          <p:nvPr>
            <p:ph type="body" sz="quarter" idx="3"/>
          </p:nvPr>
        </p:nvSpPr>
        <p:spPr>
          <a:xfrm>
            <a:off x="3332069" y="4204820"/>
            <a:ext cx="247637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23" name="Picture Placeholder 2"/>
          <p:cNvSpPr>
            <a:spLocks noGrp="1" noChangeAspect="1"/>
          </p:cNvSpPr>
          <p:nvPr>
            <p:ph type="pic" idx="21"/>
          </p:nvPr>
        </p:nvSpPr>
        <p:spPr>
          <a:xfrm>
            <a:off x="3331011" y="2367093"/>
            <a:ext cx="2477514"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smtClean="0"/>
              <a:t>单击图标添加图片</a:t>
            </a:r>
            <a:endParaRPr lang="en-US" dirty="0"/>
          </a:p>
        </p:txBody>
      </p:sp>
      <p:sp>
        <p:nvSpPr>
          <p:cNvPr id="24" name="Text Placeholder 3"/>
          <p:cNvSpPr>
            <a:spLocks noGrp="1"/>
          </p:cNvSpPr>
          <p:nvPr>
            <p:ph type="body" sz="half" idx="19"/>
          </p:nvPr>
        </p:nvSpPr>
        <p:spPr>
          <a:xfrm>
            <a:off x="3331011" y="4781081"/>
            <a:ext cx="2477514"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25" name="Text Placeholder 4"/>
          <p:cNvSpPr>
            <a:spLocks noGrp="1"/>
          </p:cNvSpPr>
          <p:nvPr>
            <p:ph type="body" sz="quarter" idx="13"/>
          </p:nvPr>
        </p:nvSpPr>
        <p:spPr>
          <a:xfrm>
            <a:off x="5979974" y="4204820"/>
            <a:ext cx="247551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26" name="Picture Placeholder 2"/>
          <p:cNvSpPr>
            <a:spLocks noGrp="1" noChangeAspect="1"/>
          </p:cNvSpPr>
          <p:nvPr>
            <p:ph type="pic" idx="22"/>
          </p:nvPr>
        </p:nvSpPr>
        <p:spPr>
          <a:xfrm>
            <a:off x="5979974" y="2367093"/>
            <a:ext cx="2478696"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smtClean="0"/>
              <a:t>单击图标添加图片</a:t>
            </a:r>
            <a:endParaRPr lang="en-US" dirty="0"/>
          </a:p>
        </p:txBody>
      </p:sp>
      <p:sp>
        <p:nvSpPr>
          <p:cNvPr id="27" name="Text Placeholder 3"/>
          <p:cNvSpPr>
            <a:spLocks noGrp="1"/>
          </p:cNvSpPr>
          <p:nvPr>
            <p:ph type="body" sz="half" idx="20"/>
          </p:nvPr>
        </p:nvSpPr>
        <p:spPr>
          <a:xfrm>
            <a:off x="5979880" y="4781079"/>
            <a:ext cx="2478790"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3" name="Date Placeholder 2"/>
          <p:cNvSpPr>
            <a:spLocks noGrp="1"/>
          </p:cNvSpPr>
          <p:nvPr>
            <p:ph type="dt" sz="half" idx="10"/>
          </p:nvPr>
        </p:nvSpPr>
        <p:spPr/>
        <p:txBody>
          <a:bodyPr/>
          <a:lstStyle/>
          <a:p>
            <a:endParaRPr lang="en-US" altLang="zh-CN"/>
          </a:p>
        </p:txBody>
      </p:sp>
      <p:sp>
        <p:nvSpPr>
          <p:cNvPr id="4" name="Footer Placeholder 3"/>
          <p:cNvSpPr>
            <a:spLocks noGrp="1"/>
          </p:cNvSpPr>
          <p:nvPr>
            <p:ph type="ftr" sz="quarter" idx="11"/>
          </p:nvPr>
        </p:nvSpPr>
        <p:spPr/>
        <p:txBody>
          <a:bodyPr/>
          <a:lstStyle/>
          <a:p>
            <a:endParaRPr lang="en-US" altLang="zh-CN"/>
          </a:p>
        </p:txBody>
      </p:sp>
      <p:sp>
        <p:nvSpPr>
          <p:cNvPr id="5" name="Slide Number Placeholder 4"/>
          <p:cNvSpPr>
            <a:spLocks noGrp="1"/>
          </p:cNvSpPr>
          <p:nvPr>
            <p:ph type="sldNum" sz="quarter" idx="12"/>
          </p:nvPr>
        </p:nvSpPr>
        <p:spPr/>
        <p:txBody>
          <a:bodyPr/>
          <a:lstStyle/>
          <a:p>
            <a:fld id="{474920C4-53FB-4075-83FF-E7630A421125}" type="slidenum">
              <a:rPr lang="en-US" altLang="zh-CN" smtClean="0"/>
              <a:pPr/>
              <a:t>‹#›</a:t>
            </a:fld>
            <a:endParaRPr lang="en-US" altLang="zh-CN"/>
          </a:p>
        </p:txBody>
      </p:sp>
    </p:spTree>
    <p:extLst>
      <p:ext uri="{BB962C8B-B14F-4D97-AF65-F5344CB8AC3E}">
        <p14:creationId xmlns:p14="http://schemas.microsoft.com/office/powerpoint/2010/main" val="6995102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11" name="Vertical Text Placeholder 2"/>
          <p:cNvSpPr>
            <a:spLocks noGrp="1"/>
          </p:cNvSpPr>
          <p:nvPr>
            <p:ph type="body" orient="vert" sz="quarter" idx="13"/>
          </p:nvPr>
        </p:nvSpPr>
        <p:spPr>
          <a:xfrm>
            <a:off x="685331" y="2367094"/>
            <a:ext cx="7773339" cy="3424107"/>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endParaRPr lang="en-US" altLang="zh-CN"/>
          </a:p>
        </p:txBody>
      </p:sp>
      <p:sp>
        <p:nvSpPr>
          <p:cNvPr id="5" name="Footer Placeholder 4"/>
          <p:cNvSpPr>
            <a:spLocks noGrp="1"/>
          </p:cNvSpPr>
          <p:nvPr>
            <p:ph type="ftr" sz="quarter" idx="11"/>
          </p:nvPr>
        </p:nvSpPr>
        <p:spPr/>
        <p:txBody>
          <a:bodyPr/>
          <a:lstStyle/>
          <a:p>
            <a:endParaRPr lang="en-US" altLang="zh-CN"/>
          </a:p>
        </p:txBody>
      </p:sp>
      <p:sp>
        <p:nvSpPr>
          <p:cNvPr id="6" name="Slide Number Placeholder 5"/>
          <p:cNvSpPr>
            <a:spLocks noGrp="1"/>
          </p:cNvSpPr>
          <p:nvPr>
            <p:ph type="sldNum" sz="quarter" idx="12"/>
          </p:nvPr>
        </p:nvSpPr>
        <p:spPr/>
        <p:txBody>
          <a:bodyPr/>
          <a:lstStyle/>
          <a:p>
            <a:fld id="{D62468A1-34D2-4FA5-9D04-3B3496747DA9}" type="slidenum">
              <a:rPr lang="en-US" altLang="zh-CN" smtClean="0"/>
              <a:pPr/>
              <a:t>‹#›</a:t>
            </a:fld>
            <a:endParaRPr lang="en-US" altLang="zh-CN"/>
          </a:p>
        </p:txBody>
      </p:sp>
    </p:spTree>
    <p:extLst>
      <p:ext uri="{BB962C8B-B14F-4D97-AF65-F5344CB8AC3E}">
        <p14:creationId xmlns:p14="http://schemas.microsoft.com/office/powerpoint/2010/main" val="3822492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pic>
        <p:nvPicPr>
          <p:cNvPr id="10" name="Picture 9"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543675" y="609602"/>
            <a:ext cx="1914995" cy="5181599"/>
          </a:xfrm>
        </p:spPr>
        <p:txBody>
          <a:bodyPr vert="eaVert"/>
          <a:lstStyle>
            <a:lvl1pPr algn="l">
              <a:defRPr/>
            </a:lvl1pPr>
          </a:lstStyle>
          <a:p>
            <a:r>
              <a:rPr lang="zh-CN" altLang="en-US" smtClean="0"/>
              <a:t>单击此处编辑母版标题样式</a:t>
            </a:r>
            <a:endParaRPr lang="en-US" dirty="0"/>
          </a:p>
        </p:txBody>
      </p:sp>
      <p:sp>
        <p:nvSpPr>
          <p:cNvPr id="8" name="Vertical Text Placeholder 2"/>
          <p:cNvSpPr>
            <a:spLocks noGrp="1"/>
          </p:cNvSpPr>
          <p:nvPr>
            <p:ph type="body" orient="vert" sz="quarter" idx="13"/>
          </p:nvPr>
        </p:nvSpPr>
        <p:spPr>
          <a:xfrm>
            <a:off x="685331" y="609602"/>
            <a:ext cx="5744043" cy="5181599"/>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endParaRPr lang="en-US" altLang="zh-CN"/>
          </a:p>
        </p:txBody>
      </p:sp>
      <p:sp>
        <p:nvSpPr>
          <p:cNvPr id="5" name="Footer Placeholder 4"/>
          <p:cNvSpPr>
            <a:spLocks noGrp="1"/>
          </p:cNvSpPr>
          <p:nvPr>
            <p:ph type="ftr" sz="quarter" idx="11"/>
          </p:nvPr>
        </p:nvSpPr>
        <p:spPr/>
        <p:txBody>
          <a:bodyPr/>
          <a:lstStyle/>
          <a:p>
            <a:endParaRPr lang="en-US" altLang="zh-CN"/>
          </a:p>
        </p:txBody>
      </p:sp>
      <p:sp>
        <p:nvSpPr>
          <p:cNvPr id="6" name="Slide Number Placeholder 5"/>
          <p:cNvSpPr>
            <a:spLocks noGrp="1"/>
          </p:cNvSpPr>
          <p:nvPr>
            <p:ph type="sldNum" sz="quarter" idx="12"/>
          </p:nvPr>
        </p:nvSpPr>
        <p:spPr/>
        <p:txBody>
          <a:bodyPr/>
          <a:lstStyle/>
          <a:p>
            <a:fld id="{B99135E7-9B18-4352-8006-CFF63298807C}" type="slidenum">
              <a:rPr lang="en-US" altLang="zh-CN" smtClean="0"/>
              <a:pPr/>
              <a:t>‹#›</a:t>
            </a:fld>
            <a:endParaRPr lang="en-US" altLang="zh-CN"/>
          </a:p>
        </p:txBody>
      </p:sp>
    </p:spTree>
    <p:extLst>
      <p:ext uri="{BB962C8B-B14F-4D97-AF65-F5344CB8AC3E}">
        <p14:creationId xmlns:p14="http://schemas.microsoft.com/office/powerpoint/2010/main" val="4213883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77813"/>
            <a:ext cx="8229600" cy="585311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3" name="日期占位符 2"/>
          <p:cNvSpPr>
            <a:spLocks noGrp="1"/>
          </p:cNvSpPr>
          <p:nvPr>
            <p:ph type="dt" sz="half" idx="10"/>
          </p:nvPr>
        </p:nvSpPr>
        <p:spPr>
          <a:xfrm>
            <a:off x="457200" y="6243638"/>
            <a:ext cx="2133600" cy="457200"/>
          </a:xfrm>
        </p:spPr>
        <p:txBody>
          <a:bodyPr/>
          <a:lstStyle>
            <a:lvl1pPr>
              <a:defRPr/>
            </a:lvl1pPr>
          </a:lstStyle>
          <a:p>
            <a:endParaRPr lang="en-US" altLang="zh-CN"/>
          </a:p>
        </p:txBody>
      </p:sp>
      <p:sp>
        <p:nvSpPr>
          <p:cNvPr id="4" name="页脚占位符 3"/>
          <p:cNvSpPr>
            <a:spLocks noGrp="1"/>
          </p:cNvSpPr>
          <p:nvPr>
            <p:ph type="ftr" sz="quarter" idx="11"/>
          </p:nvPr>
        </p:nvSpPr>
        <p:spPr>
          <a:xfrm>
            <a:off x="3124200" y="6248400"/>
            <a:ext cx="2895600" cy="457200"/>
          </a:xfrm>
        </p:spPr>
        <p:txBody>
          <a:bodyPr/>
          <a:lstStyle>
            <a:lvl1pPr>
              <a:defRPr/>
            </a:lvl1pPr>
          </a:lstStyle>
          <a:p>
            <a:endParaRPr lang="en-US" altLang="zh-CN"/>
          </a:p>
        </p:txBody>
      </p:sp>
      <p:sp>
        <p:nvSpPr>
          <p:cNvPr id="5" name="灯片编号占位符 4"/>
          <p:cNvSpPr>
            <a:spLocks noGrp="1"/>
          </p:cNvSpPr>
          <p:nvPr>
            <p:ph type="sldNum" sz="quarter" idx="12"/>
          </p:nvPr>
        </p:nvSpPr>
        <p:spPr>
          <a:xfrm>
            <a:off x="6553200" y="6243638"/>
            <a:ext cx="2133600" cy="457200"/>
          </a:xfrm>
        </p:spPr>
        <p:txBody>
          <a:bodyPr/>
          <a:lstStyle>
            <a:lvl1pPr>
              <a:defRPr/>
            </a:lvl1pPr>
          </a:lstStyle>
          <a:p>
            <a:fld id="{4E89036A-C702-496C-80F0-8460824176F1}" type="slidenum">
              <a:rPr lang="en-US" altLang="zh-CN"/>
              <a:pPr/>
              <a:t>‹#›</a:t>
            </a:fld>
            <a:endParaRPr lang="en-US" altLang="zh-CN"/>
          </a:p>
        </p:txBody>
      </p:sp>
    </p:spTree>
    <p:extLst>
      <p:ext uri="{BB962C8B-B14F-4D97-AF65-F5344CB8AC3E}">
        <p14:creationId xmlns:p14="http://schemas.microsoft.com/office/powerpoint/2010/main" val="37166453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endParaRPr lang="en-US" altLang="zh-CN"/>
          </a:p>
        </p:txBody>
      </p:sp>
      <p:sp>
        <p:nvSpPr>
          <p:cNvPr id="5" name="Footer Placeholder 4"/>
          <p:cNvSpPr>
            <a:spLocks noGrp="1"/>
          </p:cNvSpPr>
          <p:nvPr>
            <p:ph type="ftr" sz="quarter" idx="11"/>
          </p:nvPr>
        </p:nvSpPr>
        <p:spPr/>
        <p:txBody>
          <a:bodyPr/>
          <a:lstStyle/>
          <a:p>
            <a:endParaRPr lang="en-US" altLang="zh-CN"/>
          </a:p>
        </p:txBody>
      </p:sp>
      <p:sp>
        <p:nvSpPr>
          <p:cNvPr id="6" name="Slide Number Placeholder 5"/>
          <p:cNvSpPr>
            <a:spLocks noGrp="1"/>
          </p:cNvSpPr>
          <p:nvPr>
            <p:ph type="sldNum" sz="quarter" idx="12"/>
          </p:nvPr>
        </p:nvSpPr>
        <p:spPr/>
        <p:txBody>
          <a:bodyPr/>
          <a:lstStyle/>
          <a:p>
            <a:fld id="{FF368D00-BA81-4AF3-81AB-0CA2BF18B2D4}" type="slidenum">
              <a:rPr lang="en-US" altLang="zh-CN" smtClean="0"/>
              <a:pPr/>
              <a:t>‹#›</a:t>
            </a:fld>
            <a:endParaRPr lang="en-US" altLang="zh-CN"/>
          </a:p>
        </p:txBody>
      </p:sp>
    </p:spTree>
    <p:extLst>
      <p:ext uri="{BB962C8B-B14F-4D97-AF65-F5344CB8AC3E}">
        <p14:creationId xmlns:p14="http://schemas.microsoft.com/office/powerpoint/2010/main" val="24837374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8" name="Picture 7"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828564"/>
            <a:ext cx="7763814" cy="2736819"/>
          </a:xfrm>
        </p:spPr>
        <p:txBody>
          <a:bodyPr anchor="b">
            <a:normAutofit/>
          </a:bodyPr>
          <a:lstStyle>
            <a:lvl1pPr>
              <a:defRPr sz="4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85331" y="3657458"/>
            <a:ext cx="7763814"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endParaRPr lang="en-US" altLang="zh-CN"/>
          </a:p>
        </p:txBody>
      </p:sp>
      <p:sp>
        <p:nvSpPr>
          <p:cNvPr id="5" name="Footer Placeholder 4"/>
          <p:cNvSpPr>
            <a:spLocks noGrp="1"/>
          </p:cNvSpPr>
          <p:nvPr>
            <p:ph type="ftr" sz="quarter" idx="11"/>
          </p:nvPr>
        </p:nvSpPr>
        <p:spPr/>
        <p:txBody>
          <a:bodyPr/>
          <a:lstStyle/>
          <a:p>
            <a:endParaRPr lang="en-US" altLang="zh-CN"/>
          </a:p>
        </p:txBody>
      </p:sp>
      <p:sp>
        <p:nvSpPr>
          <p:cNvPr id="6" name="Slide Number Placeholder 5"/>
          <p:cNvSpPr>
            <a:spLocks noGrp="1"/>
          </p:cNvSpPr>
          <p:nvPr>
            <p:ph type="sldNum" sz="quarter" idx="12"/>
          </p:nvPr>
        </p:nvSpPr>
        <p:spPr/>
        <p:txBody>
          <a:bodyPr/>
          <a:lstStyle/>
          <a:p>
            <a:fld id="{96665CC2-8E6C-4EB4-8628-4C5FF48B2A3D}" type="slidenum">
              <a:rPr lang="en-US" altLang="zh-CN" smtClean="0"/>
              <a:pPr/>
              <a:t>‹#›</a:t>
            </a:fld>
            <a:endParaRPr lang="en-US" altLang="zh-CN"/>
          </a:p>
        </p:txBody>
      </p:sp>
    </p:spTree>
    <p:extLst>
      <p:ext uri="{BB962C8B-B14F-4D97-AF65-F5344CB8AC3E}">
        <p14:creationId xmlns:p14="http://schemas.microsoft.com/office/powerpoint/2010/main" val="11387337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zh-CN" altLang="en-US" smtClean="0"/>
              <a:t>单击此处编辑母版标题样式</a:t>
            </a:r>
            <a:endParaRPr lang="en-US" dirty="0"/>
          </a:p>
        </p:txBody>
      </p:sp>
      <p:sp>
        <p:nvSpPr>
          <p:cNvPr id="12" name="Content Placeholder 2"/>
          <p:cNvSpPr>
            <a:spLocks noGrp="1"/>
          </p:cNvSpPr>
          <p:nvPr>
            <p:ph sz="quarter" idx="13"/>
          </p:nvPr>
        </p:nvSpPr>
        <p:spPr>
          <a:xfrm>
            <a:off x="685330" y="2367093"/>
            <a:ext cx="3829520" cy="3424107"/>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13" name="Content Placeholder 3"/>
          <p:cNvSpPr>
            <a:spLocks noGrp="1"/>
          </p:cNvSpPr>
          <p:nvPr>
            <p:ph sz="quarter" idx="14"/>
          </p:nvPr>
        </p:nvSpPr>
        <p:spPr>
          <a:xfrm>
            <a:off x="4629150" y="2367093"/>
            <a:ext cx="3829050" cy="3424107"/>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endParaRPr lang="en-US" altLang="zh-CN"/>
          </a:p>
        </p:txBody>
      </p:sp>
      <p:sp>
        <p:nvSpPr>
          <p:cNvPr id="6" name="Footer Placeholder 5"/>
          <p:cNvSpPr>
            <a:spLocks noGrp="1"/>
          </p:cNvSpPr>
          <p:nvPr>
            <p:ph type="ftr" sz="quarter" idx="11"/>
          </p:nvPr>
        </p:nvSpPr>
        <p:spPr/>
        <p:txBody>
          <a:bodyPr/>
          <a:lstStyle/>
          <a:p>
            <a:endParaRPr lang="en-US" altLang="zh-CN"/>
          </a:p>
        </p:txBody>
      </p:sp>
      <p:sp>
        <p:nvSpPr>
          <p:cNvPr id="7" name="Slide Number Placeholder 6"/>
          <p:cNvSpPr>
            <a:spLocks noGrp="1"/>
          </p:cNvSpPr>
          <p:nvPr>
            <p:ph type="sldNum" sz="quarter" idx="12"/>
          </p:nvPr>
        </p:nvSpPr>
        <p:spPr/>
        <p:txBody>
          <a:bodyPr/>
          <a:lstStyle/>
          <a:p>
            <a:fld id="{F2F6BF9F-ECE2-405B-B444-992B356D7B00}" type="slidenum">
              <a:rPr lang="en-US" altLang="zh-CN" smtClean="0"/>
              <a:pPr/>
              <a:t>‹#›</a:t>
            </a:fld>
            <a:endParaRPr lang="en-US" altLang="zh-CN"/>
          </a:p>
        </p:txBody>
      </p:sp>
    </p:spTree>
    <p:extLst>
      <p:ext uri="{BB962C8B-B14F-4D97-AF65-F5344CB8AC3E}">
        <p14:creationId xmlns:p14="http://schemas.microsoft.com/office/powerpoint/2010/main" val="33967427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pic>
        <p:nvPicPr>
          <p:cNvPr id="11" name="Picture 10"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59746" y="2371018"/>
            <a:ext cx="3655106"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12" name="Content Placeholder 3"/>
          <p:cNvSpPr>
            <a:spLocks noGrp="1"/>
          </p:cNvSpPr>
          <p:nvPr>
            <p:ph sz="quarter" idx="13"/>
          </p:nvPr>
        </p:nvSpPr>
        <p:spPr>
          <a:xfrm>
            <a:off x="685331" y="3051013"/>
            <a:ext cx="3829520" cy="2740187"/>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4797317" y="2371018"/>
            <a:ext cx="3661353"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13" name="Content Placeholder 5"/>
          <p:cNvSpPr>
            <a:spLocks noGrp="1"/>
          </p:cNvSpPr>
          <p:nvPr>
            <p:ph sz="quarter" idx="14"/>
          </p:nvPr>
        </p:nvSpPr>
        <p:spPr>
          <a:xfrm>
            <a:off x="4629150" y="3051013"/>
            <a:ext cx="3829051" cy="2740187"/>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endParaRPr lang="en-US" altLang="zh-CN"/>
          </a:p>
        </p:txBody>
      </p:sp>
      <p:sp>
        <p:nvSpPr>
          <p:cNvPr id="8" name="Footer Placeholder 7"/>
          <p:cNvSpPr>
            <a:spLocks noGrp="1"/>
          </p:cNvSpPr>
          <p:nvPr>
            <p:ph type="ftr" sz="quarter" idx="11"/>
          </p:nvPr>
        </p:nvSpPr>
        <p:spPr/>
        <p:txBody>
          <a:bodyPr/>
          <a:lstStyle/>
          <a:p>
            <a:endParaRPr lang="en-US" altLang="zh-CN"/>
          </a:p>
        </p:txBody>
      </p:sp>
      <p:sp>
        <p:nvSpPr>
          <p:cNvPr id="9" name="Slide Number Placeholder 8"/>
          <p:cNvSpPr>
            <a:spLocks noGrp="1"/>
          </p:cNvSpPr>
          <p:nvPr>
            <p:ph type="sldNum" sz="quarter" idx="12"/>
          </p:nvPr>
        </p:nvSpPr>
        <p:spPr/>
        <p:txBody>
          <a:bodyPr/>
          <a:lstStyle/>
          <a:p>
            <a:fld id="{297425A5-D835-4650-87AB-81541799FCE6}" type="slidenum">
              <a:rPr lang="en-US" altLang="zh-CN" smtClean="0"/>
              <a:pPr/>
              <a:t>‹#›</a:t>
            </a:fld>
            <a:endParaRPr lang="en-US" altLang="zh-CN"/>
          </a:p>
        </p:txBody>
      </p:sp>
    </p:spTree>
    <p:extLst>
      <p:ext uri="{BB962C8B-B14F-4D97-AF65-F5344CB8AC3E}">
        <p14:creationId xmlns:p14="http://schemas.microsoft.com/office/powerpoint/2010/main" val="29517871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endParaRPr lang="en-US" altLang="zh-CN"/>
          </a:p>
        </p:txBody>
      </p:sp>
      <p:sp>
        <p:nvSpPr>
          <p:cNvPr id="4" name="Footer Placeholder 3"/>
          <p:cNvSpPr>
            <a:spLocks noGrp="1"/>
          </p:cNvSpPr>
          <p:nvPr>
            <p:ph type="ftr" sz="quarter" idx="11"/>
          </p:nvPr>
        </p:nvSpPr>
        <p:spPr/>
        <p:txBody>
          <a:bodyPr/>
          <a:lstStyle/>
          <a:p>
            <a:endParaRPr lang="en-US" altLang="zh-CN"/>
          </a:p>
        </p:txBody>
      </p:sp>
      <p:sp>
        <p:nvSpPr>
          <p:cNvPr id="5" name="Slide Number Placeholder 4"/>
          <p:cNvSpPr>
            <a:spLocks noGrp="1"/>
          </p:cNvSpPr>
          <p:nvPr>
            <p:ph type="sldNum" sz="quarter" idx="12"/>
          </p:nvPr>
        </p:nvSpPr>
        <p:spPr/>
        <p:txBody>
          <a:bodyPr/>
          <a:lstStyle/>
          <a:p>
            <a:fld id="{68185811-74DB-462E-9F6D-C373428715CF}" type="slidenum">
              <a:rPr lang="en-US" altLang="zh-CN" smtClean="0"/>
              <a:pPr/>
              <a:t>‹#›</a:t>
            </a:fld>
            <a:endParaRPr lang="en-US" altLang="zh-CN"/>
          </a:p>
        </p:txBody>
      </p:sp>
    </p:spTree>
    <p:extLst>
      <p:ext uri="{BB962C8B-B14F-4D97-AF65-F5344CB8AC3E}">
        <p14:creationId xmlns:p14="http://schemas.microsoft.com/office/powerpoint/2010/main" val="6922200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6" name="Picture 5"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endParaRPr lang="en-US" altLang="zh-CN"/>
          </a:p>
        </p:txBody>
      </p:sp>
      <p:sp>
        <p:nvSpPr>
          <p:cNvPr id="3" name="Footer Placeholder 2"/>
          <p:cNvSpPr>
            <a:spLocks noGrp="1"/>
          </p:cNvSpPr>
          <p:nvPr>
            <p:ph type="ftr" sz="quarter" idx="11"/>
          </p:nvPr>
        </p:nvSpPr>
        <p:spPr/>
        <p:txBody>
          <a:bodyPr/>
          <a:lstStyle/>
          <a:p>
            <a:endParaRPr lang="en-US" altLang="zh-CN"/>
          </a:p>
        </p:txBody>
      </p:sp>
      <p:sp>
        <p:nvSpPr>
          <p:cNvPr id="4" name="Slide Number Placeholder 3"/>
          <p:cNvSpPr>
            <a:spLocks noGrp="1"/>
          </p:cNvSpPr>
          <p:nvPr>
            <p:ph type="sldNum" sz="quarter" idx="12"/>
          </p:nvPr>
        </p:nvSpPr>
        <p:spPr/>
        <p:txBody>
          <a:bodyPr/>
          <a:lstStyle/>
          <a:p>
            <a:fld id="{CEEC2BFA-34C8-40E3-AB59-CE460AC5CD67}" type="slidenum">
              <a:rPr lang="en-US" altLang="zh-CN" smtClean="0"/>
              <a:pPr/>
              <a:t>‹#›</a:t>
            </a:fld>
            <a:endParaRPr lang="en-US" altLang="zh-CN"/>
          </a:p>
        </p:txBody>
      </p:sp>
    </p:spTree>
    <p:extLst>
      <p:ext uri="{BB962C8B-B14F-4D97-AF65-F5344CB8AC3E}">
        <p14:creationId xmlns:p14="http://schemas.microsoft.com/office/powerpoint/2010/main" val="9847217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2951766" cy="2023252"/>
          </a:xfrm>
        </p:spPr>
        <p:txBody>
          <a:bodyPr anchor="b"/>
          <a:lstStyle>
            <a:lvl1pPr algn="ctr">
              <a:defRPr sz="3200"/>
            </a:lvl1pPr>
          </a:lstStyle>
          <a:p>
            <a:r>
              <a:rPr lang="zh-CN" altLang="en-US" smtClean="0"/>
              <a:t>单击此处编辑母版标题样式</a:t>
            </a:r>
            <a:endParaRPr lang="en-US" dirty="0"/>
          </a:p>
        </p:txBody>
      </p:sp>
      <p:sp>
        <p:nvSpPr>
          <p:cNvPr id="10" name="Content Placeholder 2"/>
          <p:cNvSpPr>
            <a:spLocks noGrp="1"/>
          </p:cNvSpPr>
          <p:nvPr>
            <p:ph sz="quarter" idx="13"/>
          </p:nvPr>
        </p:nvSpPr>
        <p:spPr>
          <a:xfrm>
            <a:off x="3808547" y="609601"/>
            <a:ext cx="4650122" cy="5181599"/>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685331" y="2632852"/>
            <a:ext cx="2951767"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endParaRPr lang="en-US" altLang="zh-CN"/>
          </a:p>
        </p:txBody>
      </p:sp>
      <p:sp>
        <p:nvSpPr>
          <p:cNvPr id="6" name="Footer Placeholder 5"/>
          <p:cNvSpPr>
            <a:spLocks noGrp="1"/>
          </p:cNvSpPr>
          <p:nvPr>
            <p:ph type="ftr" sz="quarter" idx="11"/>
          </p:nvPr>
        </p:nvSpPr>
        <p:spPr/>
        <p:txBody>
          <a:bodyPr/>
          <a:lstStyle/>
          <a:p>
            <a:endParaRPr lang="en-US" altLang="zh-CN"/>
          </a:p>
        </p:txBody>
      </p:sp>
      <p:sp>
        <p:nvSpPr>
          <p:cNvPr id="7" name="Slide Number Placeholder 6"/>
          <p:cNvSpPr>
            <a:spLocks noGrp="1"/>
          </p:cNvSpPr>
          <p:nvPr>
            <p:ph type="sldNum" sz="quarter" idx="12"/>
          </p:nvPr>
        </p:nvSpPr>
        <p:spPr/>
        <p:txBody>
          <a:bodyPr/>
          <a:lstStyle/>
          <a:p>
            <a:fld id="{BDC6137E-3389-4965-A746-A6C8A87923DB}" type="slidenum">
              <a:rPr lang="en-US" altLang="zh-CN" smtClean="0"/>
              <a:pPr/>
              <a:t>‹#›</a:t>
            </a:fld>
            <a:endParaRPr lang="en-US" altLang="zh-CN"/>
          </a:p>
        </p:txBody>
      </p:sp>
    </p:spTree>
    <p:extLst>
      <p:ext uri="{BB962C8B-B14F-4D97-AF65-F5344CB8AC3E}">
        <p14:creationId xmlns:p14="http://schemas.microsoft.com/office/powerpoint/2010/main" val="27484705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2" y="609600"/>
            <a:ext cx="4129618" cy="2023254"/>
          </a:xfrm>
        </p:spPr>
        <p:txBody>
          <a:bodyPr anchor="b"/>
          <a:lstStyle>
            <a:lvl1pPr algn="ct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004270" y="609601"/>
            <a:ext cx="3005851"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685346" y="2632853"/>
            <a:ext cx="4129604"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endParaRPr lang="en-US" altLang="zh-CN"/>
          </a:p>
        </p:txBody>
      </p:sp>
      <p:sp>
        <p:nvSpPr>
          <p:cNvPr id="6" name="Footer Placeholder 5"/>
          <p:cNvSpPr>
            <a:spLocks noGrp="1"/>
          </p:cNvSpPr>
          <p:nvPr>
            <p:ph type="ftr" sz="quarter" idx="11"/>
          </p:nvPr>
        </p:nvSpPr>
        <p:spPr/>
        <p:txBody>
          <a:bodyPr/>
          <a:lstStyle/>
          <a:p>
            <a:endParaRPr lang="en-US" altLang="zh-CN"/>
          </a:p>
        </p:txBody>
      </p:sp>
      <p:sp>
        <p:nvSpPr>
          <p:cNvPr id="7" name="Slide Number Placeholder 6"/>
          <p:cNvSpPr>
            <a:spLocks noGrp="1"/>
          </p:cNvSpPr>
          <p:nvPr>
            <p:ph type="sldNum" sz="quarter" idx="12"/>
          </p:nvPr>
        </p:nvSpPr>
        <p:spPr/>
        <p:txBody>
          <a:bodyPr/>
          <a:lstStyle/>
          <a:p>
            <a:fld id="{A1BB45AB-F988-4368-92ED-6A5D207D5259}" type="slidenum">
              <a:rPr lang="en-US" altLang="zh-CN" smtClean="0"/>
              <a:pPr/>
              <a:t>‹#›</a:t>
            </a:fld>
            <a:endParaRPr lang="en-US" altLang="zh-CN"/>
          </a:p>
        </p:txBody>
      </p:sp>
    </p:spTree>
    <p:extLst>
      <p:ext uri="{BB962C8B-B14F-4D97-AF65-F5344CB8AC3E}">
        <p14:creationId xmlns:p14="http://schemas.microsoft.com/office/powerpoint/2010/main" val="20536621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85332" y="618518"/>
            <a:ext cx="7773338" cy="1596177"/>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85331" y="2367094"/>
            <a:ext cx="7773339" cy="3424107"/>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5759053" y="5883276"/>
            <a:ext cx="2057400" cy="365125"/>
          </a:xfrm>
          <a:prstGeom prst="rect">
            <a:avLst/>
          </a:prstGeom>
        </p:spPr>
        <p:txBody>
          <a:bodyPr vert="horz" lIns="91440" tIns="45720" rIns="91440" bIns="45720" rtlCol="0" anchor="ctr"/>
          <a:lstStyle>
            <a:lvl1pPr algn="r">
              <a:defRPr sz="1000">
                <a:solidFill>
                  <a:schemeClr val="tx1"/>
                </a:solidFill>
              </a:defRPr>
            </a:lvl1pPr>
          </a:lstStyle>
          <a:p>
            <a:endParaRPr lang="en-US" altLang="zh-CN"/>
          </a:p>
        </p:txBody>
      </p:sp>
      <p:sp>
        <p:nvSpPr>
          <p:cNvPr id="5" name="Footer Placeholder 4"/>
          <p:cNvSpPr>
            <a:spLocks noGrp="1"/>
          </p:cNvSpPr>
          <p:nvPr>
            <p:ph type="ftr" sz="quarter" idx="3"/>
          </p:nvPr>
        </p:nvSpPr>
        <p:spPr>
          <a:xfrm>
            <a:off x="685331" y="5883276"/>
            <a:ext cx="5004665" cy="365125"/>
          </a:xfrm>
          <a:prstGeom prst="rect">
            <a:avLst/>
          </a:prstGeom>
        </p:spPr>
        <p:txBody>
          <a:bodyPr vert="horz" lIns="91440" tIns="45720" rIns="91440" bIns="45720" rtlCol="0" anchor="ctr"/>
          <a:lstStyle>
            <a:lvl1pPr algn="l">
              <a:defRPr sz="1000">
                <a:solidFill>
                  <a:schemeClr val="tx1"/>
                </a:solidFill>
              </a:defRPr>
            </a:lvl1pPr>
          </a:lstStyle>
          <a:p>
            <a:endParaRPr lang="en-US" altLang="zh-CN"/>
          </a:p>
        </p:txBody>
      </p:sp>
      <p:sp>
        <p:nvSpPr>
          <p:cNvPr id="6" name="Slide Number Placeholder 5"/>
          <p:cNvSpPr>
            <a:spLocks noGrp="1"/>
          </p:cNvSpPr>
          <p:nvPr>
            <p:ph type="sldNum" sz="quarter" idx="4"/>
          </p:nvPr>
        </p:nvSpPr>
        <p:spPr>
          <a:xfrm>
            <a:off x="7885509" y="5883276"/>
            <a:ext cx="573161" cy="365125"/>
          </a:xfrm>
          <a:prstGeom prst="rect">
            <a:avLst/>
          </a:prstGeom>
        </p:spPr>
        <p:txBody>
          <a:bodyPr vert="horz" lIns="91440" tIns="45720" rIns="91440" bIns="45720" rtlCol="0" anchor="ctr"/>
          <a:lstStyle>
            <a:lvl1pPr algn="r">
              <a:defRPr sz="1000">
                <a:solidFill>
                  <a:schemeClr val="tx1"/>
                </a:solidFill>
              </a:defRPr>
            </a:lvl1pPr>
          </a:lstStyle>
          <a:p>
            <a:fld id="{474920C4-53FB-4075-83FF-E7630A421125}" type="slidenum">
              <a:rPr lang="en-US" altLang="zh-CN" smtClean="0"/>
              <a:pPr/>
              <a:t>‹#›</a:t>
            </a:fld>
            <a:endParaRPr lang="en-US" altLang="zh-CN"/>
          </a:p>
        </p:txBody>
      </p:sp>
    </p:spTree>
    <p:extLst>
      <p:ext uri="{BB962C8B-B14F-4D97-AF65-F5344CB8AC3E}">
        <p14:creationId xmlns:p14="http://schemas.microsoft.com/office/powerpoint/2010/main" val="3658244517"/>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 id="2147483685" r:id="rId17"/>
    <p:sldLayoutId id="2147483688" r:id="rId18"/>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5.pn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34.png"/><Relationship Id="rId5" Type="http://schemas.openxmlformats.org/officeDocument/2006/relationships/image" Target="../media/image32.png"/><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3.png"/><Relationship Id="rId1" Type="http://schemas.openxmlformats.org/officeDocument/2006/relationships/slideLayout" Target="../slideLayouts/slideLayout18.xml"/><Relationship Id="rId4" Type="http://schemas.openxmlformats.org/officeDocument/2006/relationships/image" Target="../media/image37.png"/></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1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8.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1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openxmlformats.org/officeDocument/2006/relationships/image" Target="../media/image51.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image" Target="../media/image16.png"/><Relationship Id="rId5" Type="http://schemas.openxmlformats.org/officeDocument/2006/relationships/image" Target="../media/image17.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4.png"/><Relationship Id="rId1" Type="http://schemas.openxmlformats.org/officeDocument/2006/relationships/slideLayout" Target="../slideLayouts/slideLayout18.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89417" y="1146747"/>
            <a:ext cx="7704856" cy="1181100"/>
          </a:xfrm>
          <a:ln>
            <a:noFill/>
          </a:ln>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a:noAutofit/>
          </a:bodyPr>
          <a:lstStyle/>
          <a:p>
            <a:r>
              <a:rPr lang="en-US" altLang="zh-CN" sz="2800" dirty="0" smtClean="0"/>
              <a:t>Threshold </a:t>
            </a:r>
            <a:r>
              <a:rPr lang="en-US" altLang="zh-CN" sz="2800" dirty="0" err="1" smtClean="0"/>
              <a:t>Resummation</a:t>
            </a:r>
            <a:r>
              <a:rPr lang="en-US" altLang="zh-CN" sz="2800" dirty="0" smtClean="0"/>
              <a:t> for Electroweak Gauge Boson Pair at the LHC</a:t>
            </a:r>
            <a:endParaRPr lang="en-US" altLang="zh-CN" sz="2800" dirty="0"/>
          </a:p>
        </p:txBody>
      </p:sp>
      <p:sp>
        <p:nvSpPr>
          <p:cNvPr id="2052" name="Text Box 4"/>
          <p:cNvSpPr txBox="1">
            <a:spLocks noChangeArrowheads="1"/>
          </p:cNvSpPr>
          <p:nvPr/>
        </p:nvSpPr>
        <p:spPr bwMode="auto">
          <a:xfrm>
            <a:off x="573082" y="2811685"/>
            <a:ext cx="8137525" cy="1846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zh-CN" sz="2400" dirty="0">
                <a:effectLst>
                  <a:innerShdw blurRad="63500" dist="50800">
                    <a:prstClr val="black">
                      <a:alpha val="50000"/>
                    </a:prstClr>
                  </a:innerShdw>
                </a:effectLst>
                <a:latin typeface="Times New Roman" panose="02020603050405020304" pitchFamily="18" charset="0"/>
                <a:cs typeface="Times New Roman" panose="02020603050405020304" pitchFamily="18" charset="0"/>
              </a:rPr>
              <a:t>Yan Wang</a:t>
            </a:r>
          </a:p>
          <a:p>
            <a:pPr algn="ctr"/>
            <a:r>
              <a:rPr lang="en-US" altLang="zh-CN" dirty="0">
                <a:effectLst>
                  <a:innerShdw blurRad="63500" dist="50800">
                    <a:prstClr val="black">
                      <a:alpha val="50000"/>
                    </a:prstClr>
                  </a:innerShdw>
                </a:effectLst>
                <a:latin typeface="Times New Roman" panose="02020603050405020304" pitchFamily="18" charset="0"/>
                <a:cs typeface="Times New Roman" panose="02020603050405020304" pitchFamily="18" charset="0"/>
              </a:rPr>
              <a:t>Institute </a:t>
            </a:r>
            <a:r>
              <a:rPr lang="en-US" altLang="zh-CN" dirty="0" smtClean="0">
                <a:effectLst>
                  <a:innerShdw blurRad="63500" dist="50800">
                    <a:prstClr val="black">
                      <a:alpha val="50000"/>
                    </a:prstClr>
                  </a:innerShdw>
                </a:effectLst>
                <a:latin typeface="Times New Roman" panose="02020603050405020304" pitchFamily="18" charset="0"/>
                <a:cs typeface="Times New Roman" panose="02020603050405020304" pitchFamily="18" charset="0"/>
              </a:rPr>
              <a:t>of </a:t>
            </a:r>
            <a:r>
              <a:rPr lang="en-US" altLang="zh-CN" dirty="0">
                <a:effectLst>
                  <a:innerShdw blurRad="63500" dist="50800">
                    <a:prstClr val="black">
                      <a:alpha val="50000"/>
                    </a:prstClr>
                  </a:innerShdw>
                </a:effectLst>
                <a:latin typeface="Times New Roman" panose="02020603050405020304" pitchFamily="18" charset="0"/>
                <a:cs typeface="Times New Roman" panose="02020603050405020304" pitchFamily="18" charset="0"/>
              </a:rPr>
              <a:t>Theoretical Physics, PKU</a:t>
            </a:r>
          </a:p>
          <a:p>
            <a:pPr algn="ctr"/>
            <a:endParaRPr lang="en-US" altLang="zh-CN" dirty="0" smtClean="0">
              <a:effectLst>
                <a:innerShdw blurRad="63500" dist="50800">
                  <a:prstClr val="black">
                    <a:alpha val="50000"/>
                  </a:prstClr>
                </a:innerShdw>
              </a:effectLst>
              <a:latin typeface="Times New Roman" panose="02020603050405020304" pitchFamily="18" charset="0"/>
              <a:ea typeface="华文中宋" panose="02010600040101010101" pitchFamily="2" charset="-122"/>
            </a:endParaRPr>
          </a:p>
          <a:p>
            <a:pPr algn="ctr"/>
            <a:endParaRPr lang="en-US" altLang="zh-CN" dirty="0" smtClean="0">
              <a:effectLst>
                <a:innerShdw blurRad="63500" dist="50800">
                  <a:prstClr val="black">
                    <a:alpha val="50000"/>
                  </a:prstClr>
                </a:innerShdw>
              </a:effectLst>
              <a:latin typeface="Times New Roman" panose="02020603050405020304" pitchFamily="18" charset="0"/>
              <a:ea typeface="华文中宋" panose="02010600040101010101" pitchFamily="2" charset="-122"/>
            </a:endParaRPr>
          </a:p>
          <a:p>
            <a:pPr algn="ctr"/>
            <a:r>
              <a:rPr lang="en-US" altLang="zh-CN" dirty="0" smtClean="0">
                <a:effectLst>
                  <a:innerShdw blurRad="63500" dist="50800">
                    <a:prstClr val="black">
                      <a:alpha val="50000"/>
                    </a:prstClr>
                  </a:innerShdw>
                </a:effectLst>
                <a:latin typeface="Times New Roman" panose="02020603050405020304" pitchFamily="18" charset="0"/>
                <a:ea typeface="华文中宋" panose="02010600040101010101" pitchFamily="2" charset="-122"/>
              </a:rPr>
              <a:t>In collaboration with </a:t>
            </a:r>
          </a:p>
          <a:p>
            <a:pPr algn="ctr"/>
            <a:r>
              <a:rPr lang="en-US" altLang="zh-CN" dirty="0" smtClean="0">
                <a:effectLst>
                  <a:innerShdw blurRad="63500" dist="50800">
                    <a:prstClr val="black">
                      <a:alpha val="50000"/>
                    </a:prstClr>
                  </a:innerShdw>
                </a:effectLst>
                <a:latin typeface="Times New Roman" panose="02020603050405020304" pitchFamily="18" charset="0"/>
              </a:rPr>
              <a:t>Chong Sheng Li, </a:t>
            </a:r>
            <a:r>
              <a:rPr lang="en-US" altLang="zh-CN" dirty="0" err="1" smtClean="0">
                <a:effectLst>
                  <a:innerShdw blurRad="63500" dist="50800">
                    <a:prstClr val="black">
                      <a:alpha val="50000"/>
                    </a:prstClr>
                  </a:innerShdw>
                </a:effectLst>
                <a:latin typeface="Times New Roman" panose="02020603050405020304" pitchFamily="18" charset="0"/>
              </a:rPr>
              <a:t>Ze</a:t>
            </a:r>
            <a:r>
              <a:rPr lang="en-US" altLang="zh-CN" dirty="0" smtClean="0">
                <a:effectLst>
                  <a:innerShdw blurRad="63500" dist="50800">
                    <a:prstClr val="black">
                      <a:alpha val="50000"/>
                    </a:prstClr>
                  </a:innerShdw>
                </a:effectLst>
                <a:latin typeface="Times New Roman" panose="02020603050405020304" pitchFamily="18" charset="0"/>
              </a:rPr>
              <a:t> Long Liu, Ding Yu Shao</a:t>
            </a:r>
          </a:p>
        </p:txBody>
      </p:sp>
      <p:sp>
        <p:nvSpPr>
          <p:cNvPr id="5" name="Rectangle 3"/>
          <p:cNvSpPr>
            <a:spLocks noGrp="1" noChangeArrowheads="1"/>
          </p:cNvSpPr>
          <p:nvPr>
            <p:ph type="subTitle" idx="1"/>
          </p:nvPr>
        </p:nvSpPr>
        <p:spPr>
          <a:xfrm>
            <a:off x="1833532" y="5013176"/>
            <a:ext cx="5616624" cy="1580437"/>
          </a:xfrm>
        </p:spPr>
        <p:txBody>
          <a:bodyPr>
            <a:normAutofit/>
          </a:bodyPr>
          <a:lstStyle/>
          <a:p>
            <a:endParaRPr lang="en-US" altLang="zh-CN" sz="2000" cap="none" dirty="0" smtClean="0">
              <a:solidFill>
                <a:schemeClr val="tx1"/>
              </a:solidFill>
              <a:effectLst>
                <a:innerShdw blurRad="63500" dist="50800">
                  <a:prstClr val="black">
                    <a:alpha val="50000"/>
                  </a:prstClr>
                </a:innerShdw>
              </a:effectLst>
              <a:latin typeface="Times New Roman" panose="02020603050405020304" pitchFamily="18" charset="0"/>
              <a:cs typeface="Times New Roman" panose="02020603050405020304" pitchFamily="18" charset="0"/>
            </a:endParaRPr>
          </a:p>
          <a:p>
            <a:r>
              <a:rPr lang="en-US" altLang="zh-CN" sz="2000" cap="none" dirty="0" smtClean="0">
                <a:solidFill>
                  <a:schemeClr val="tx1"/>
                </a:solidFill>
                <a:effectLst>
                  <a:innerShdw blurRad="63500" dist="50800">
                    <a:prstClr val="black">
                      <a:alpha val="50000"/>
                    </a:prstClr>
                  </a:innerShdw>
                </a:effectLst>
                <a:latin typeface="Times New Roman" panose="02020603050405020304" pitchFamily="18" charset="0"/>
                <a:cs typeface="Times New Roman" panose="02020603050405020304" pitchFamily="18" charset="0"/>
              </a:rPr>
              <a:t>2014 Sun </a:t>
            </a:r>
            <a:r>
              <a:rPr lang="en-US" altLang="zh-CN" sz="2000" cap="none" dirty="0" err="1" smtClean="0">
                <a:solidFill>
                  <a:schemeClr val="tx1"/>
                </a:solidFill>
                <a:effectLst>
                  <a:innerShdw blurRad="63500" dist="50800">
                    <a:prstClr val="black">
                      <a:alpha val="50000"/>
                    </a:prstClr>
                  </a:innerShdw>
                </a:effectLst>
                <a:latin typeface="Times New Roman" panose="02020603050405020304" pitchFamily="18" charset="0"/>
                <a:cs typeface="Times New Roman" panose="02020603050405020304" pitchFamily="18" charset="0"/>
              </a:rPr>
              <a:t>Yat-sen</a:t>
            </a:r>
            <a:r>
              <a:rPr lang="en-US" altLang="zh-CN" sz="2000" cap="none" dirty="0" smtClean="0">
                <a:solidFill>
                  <a:schemeClr val="tx1"/>
                </a:solidFill>
                <a:effectLst>
                  <a:innerShdw blurRad="63500" dist="50800">
                    <a:prstClr val="black">
                      <a:alpha val="50000"/>
                    </a:prstClr>
                  </a:innerShdw>
                </a:effectLst>
                <a:latin typeface="Times New Roman" panose="02020603050405020304" pitchFamily="18" charset="0"/>
                <a:cs typeface="Times New Roman" panose="02020603050405020304" pitchFamily="18" charset="0"/>
              </a:rPr>
              <a:t> University</a:t>
            </a:r>
          </a:p>
          <a:p>
            <a:r>
              <a:rPr lang="en-US" altLang="zh-CN" sz="2000" dirty="0" smtClean="0">
                <a:solidFill>
                  <a:schemeClr val="tx1"/>
                </a:solidFill>
                <a:effectLst>
                  <a:innerShdw blurRad="63500" dist="50800">
                    <a:prstClr val="black">
                      <a:alpha val="50000"/>
                    </a:prstClr>
                  </a:innerShdw>
                </a:effectLst>
                <a:latin typeface="Times New Roman" panose="02020603050405020304" pitchFamily="18" charset="0"/>
                <a:cs typeface="Times New Roman" panose="02020603050405020304" pitchFamily="18" charset="0"/>
              </a:rPr>
              <a:t>2014-05-16</a:t>
            </a:r>
            <a:endParaRPr lang="en-US" altLang="zh-CN" sz="2000" dirty="0">
              <a:solidFill>
                <a:schemeClr val="tx1"/>
              </a:solidFill>
              <a:effectLst>
                <a:innerShdw blurRad="63500" dist="50800">
                  <a:prstClr val="black">
                    <a:alpha val="50000"/>
                  </a:prstClr>
                </a:innerShdw>
              </a:effectLst>
              <a:latin typeface="Times New Roman" panose="02020603050405020304" pitchFamily="18" charset="0"/>
              <a:cs typeface="Times New Roman" panose="02020603050405020304" pitchFamily="18" charset="0"/>
            </a:endParaRPr>
          </a:p>
        </p:txBody>
      </p:sp>
      <p:pic>
        <p:nvPicPr>
          <p:cNvPr id="7" name="图片 6"/>
          <p:cNvPicPr>
            <a:picLocks noChangeAspect="1"/>
          </p:cNvPicPr>
          <p:nvPr/>
        </p:nvPicPr>
        <p:blipFill rotWithShape="1">
          <a:blip r:embed="rId3">
            <a:extLst>
              <a:ext uri="{28A0092B-C50C-407E-A947-70E740481C1C}">
                <a14:useLocalDpi xmlns:a14="http://schemas.microsoft.com/office/drawing/2010/main" val="0"/>
              </a:ext>
            </a:extLst>
          </a:blip>
          <a:srcRect l="-144" t="-1" r="47931" b="62323"/>
          <a:stretch/>
        </p:blipFill>
        <p:spPr>
          <a:xfrm>
            <a:off x="35497" y="5013177"/>
            <a:ext cx="1872207" cy="18002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10767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流程图: 可选过程 10"/>
          <p:cNvSpPr/>
          <p:nvPr/>
        </p:nvSpPr>
        <p:spPr>
          <a:xfrm>
            <a:off x="2555776" y="311361"/>
            <a:ext cx="4176464" cy="657425"/>
          </a:xfrm>
          <a:prstGeom prst="flowChartAlternateProcess">
            <a:avLst/>
          </a:prstGeom>
          <a:solidFill>
            <a:schemeClr val="bg1">
              <a:lumMod val="85000"/>
            </a:schemeClr>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流程图: 可选过程 7"/>
          <p:cNvSpPr/>
          <p:nvPr/>
        </p:nvSpPr>
        <p:spPr>
          <a:xfrm>
            <a:off x="3114884" y="2094998"/>
            <a:ext cx="3456633" cy="815430"/>
          </a:xfrm>
          <a:prstGeom prst="flowChartAlternateProcess">
            <a:avLst/>
          </a:prstGeom>
          <a:solidFill>
            <a:schemeClr val="bg1">
              <a:lumMod val="85000"/>
            </a:schemeClr>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mc:Choice xmlns:a14="http://schemas.microsoft.com/office/drawing/2010/main" Requires="a14">
          <p:sp>
            <p:nvSpPr>
              <p:cNvPr id="3" name="文本框 2"/>
              <p:cNvSpPr txBox="1"/>
              <p:nvPr/>
            </p:nvSpPr>
            <p:spPr>
              <a:xfrm>
                <a:off x="3457053" y="2094998"/>
                <a:ext cx="2772297" cy="75475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𝐶</m:t>
                          </m:r>
                        </m:e>
                        <m:sub>
                          <m:r>
                            <a:rPr lang="en-US" altLang="zh-CN" b="0" i="1" smtClean="0">
                              <a:latin typeface="Cambria Math" panose="02040503050406030204" pitchFamily="18" charset="0"/>
                            </a:rPr>
                            <m:t>𝑛</m:t>
                          </m:r>
                        </m:sub>
                      </m:sSub>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𝑧</m:t>
                          </m:r>
                        </m:e>
                      </m:d>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d>
                            <m:dPr>
                              <m:begChr m:val="⌈"/>
                              <m:endChr m:val="⌉"/>
                              <m:ctrlPr>
                                <a:rPr lang="en-US" altLang="zh-CN" b="0" i="1" smtClean="0">
                                  <a:latin typeface="Cambria Math" panose="02040503050406030204" pitchFamily="18" charset="0"/>
                                </a:rPr>
                              </m:ctrlPr>
                            </m:dPr>
                            <m:e>
                              <m:f>
                                <m:fPr>
                                  <m:ctrlPr>
                                    <a:rPr lang="en-US" altLang="zh-CN" i="1">
                                      <a:latin typeface="Cambria Math" panose="02040503050406030204" pitchFamily="18" charset="0"/>
                                    </a:rPr>
                                  </m:ctrlPr>
                                </m:fPr>
                                <m:num>
                                  <m:func>
                                    <m:funcPr>
                                      <m:ctrlPr>
                                        <a:rPr lang="en-US" altLang="zh-CN" i="1">
                                          <a:latin typeface="Cambria Math" panose="02040503050406030204" pitchFamily="18" charset="0"/>
                                        </a:rPr>
                                      </m:ctrlPr>
                                    </m:funcPr>
                                    <m:fName>
                                      <m:sSup>
                                        <m:sSupPr>
                                          <m:ctrlPr>
                                            <a:rPr lang="en-US" altLang="zh-CN" i="1">
                                              <a:latin typeface="Cambria Math" panose="02040503050406030204" pitchFamily="18" charset="0"/>
                                            </a:rPr>
                                          </m:ctrlPr>
                                        </m:sSupPr>
                                        <m:e>
                                          <m:r>
                                            <m:rPr>
                                              <m:sty m:val="p"/>
                                            </m:rPr>
                                            <a:rPr lang="en-US" altLang="zh-CN">
                                              <a:latin typeface="Cambria Math" panose="02040503050406030204" pitchFamily="18" charset="0"/>
                                            </a:rPr>
                                            <m:t>log</m:t>
                                          </m:r>
                                        </m:e>
                                        <m:sup>
                                          <m:r>
                                            <a:rPr lang="en-US" altLang="zh-CN" i="1">
                                              <a:latin typeface="Cambria Math" panose="02040503050406030204" pitchFamily="18" charset="0"/>
                                            </a:rPr>
                                            <m:t>2</m:t>
                                          </m:r>
                                          <m:r>
                                            <a:rPr lang="en-US" altLang="zh-CN" i="1">
                                              <a:latin typeface="Cambria Math" panose="02040503050406030204" pitchFamily="18" charset="0"/>
                                            </a:rPr>
                                            <m:t>𝑛</m:t>
                                          </m:r>
                                          <m:r>
                                            <a:rPr lang="en-US" altLang="zh-CN" i="1">
                                              <a:latin typeface="Cambria Math" panose="02040503050406030204" pitchFamily="18" charset="0"/>
                                            </a:rPr>
                                            <m:t>−1</m:t>
                                          </m:r>
                                        </m:sup>
                                      </m:sSup>
                                    </m:fName>
                                    <m:e>
                                      <m:d>
                                        <m:dPr>
                                          <m:ctrlPr>
                                            <a:rPr lang="en-US" altLang="zh-CN" i="1">
                                              <a:latin typeface="Cambria Math" panose="02040503050406030204" pitchFamily="18" charset="0"/>
                                            </a:rPr>
                                          </m:ctrlPr>
                                        </m:dPr>
                                        <m:e>
                                          <m:r>
                                            <a:rPr lang="en-US" altLang="zh-CN" i="1">
                                              <a:latin typeface="Cambria Math" panose="02040503050406030204" pitchFamily="18" charset="0"/>
                                            </a:rPr>
                                            <m:t>1−</m:t>
                                          </m:r>
                                          <m:r>
                                            <a:rPr lang="en-US" altLang="zh-CN" i="1">
                                              <a:latin typeface="Cambria Math" panose="02040503050406030204" pitchFamily="18" charset="0"/>
                                            </a:rPr>
                                            <m:t>𝑧</m:t>
                                          </m:r>
                                        </m:e>
                                      </m:d>
                                    </m:e>
                                  </m:func>
                                </m:num>
                                <m:den>
                                  <m:r>
                                    <a:rPr lang="en-US" altLang="zh-CN" i="1">
                                      <a:latin typeface="Cambria Math" panose="02040503050406030204" pitchFamily="18" charset="0"/>
                                    </a:rPr>
                                    <m:t>1−</m:t>
                                  </m:r>
                                  <m:r>
                                    <a:rPr lang="en-US" altLang="zh-CN" i="1">
                                      <a:latin typeface="Cambria Math" panose="02040503050406030204" pitchFamily="18" charset="0"/>
                                    </a:rPr>
                                    <m:t>𝑧</m:t>
                                  </m:r>
                                </m:den>
                              </m:f>
                            </m:e>
                          </m:d>
                        </m:e>
                        <m:sub>
                          <m:r>
                            <a:rPr lang="en-US" altLang="zh-CN" b="0" i="1" smtClean="0">
                              <a:latin typeface="Cambria Math" panose="02040503050406030204" pitchFamily="18" charset="0"/>
                            </a:rPr>
                            <m:t>+</m:t>
                          </m:r>
                        </m:sub>
                      </m:sSub>
                    </m:oMath>
                  </m:oMathPara>
                </a14:m>
                <a:endParaRPr lang="zh-CN" altLang="en-US" dirty="0"/>
              </a:p>
            </p:txBody>
          </p:sp>
        </mc:Choice>
        <mc:Fallback>
          <p:sp>
            <p:nvSpPr>
              <p:cNvPr id="3" name="文本框 2"/>
              <p:cNvSpPr txBox="1">
                <a:spLocks noRot="1" noChangeAspect="1" noMove="1" noResize="1" noEditPoints="1" noAdjustHandles="1" noChangeArrowheads="1" noChangeShapeType="1" noTextEdit="1"/>
              </p:cNvSpPr>
              <p:nvPr/>
            </p:nvSpPr>
            <p:spPr>
              <a:xfrm>
                <a:off x="3457053" y="2094998"/>
                <a:ext cx="2772297" cy="754758"/>
              </a:xfrm>
              <a:prstGeom prst="rect">
                <a:avLst/>
              </a:prstGeom>
              <a:blipFill rotWithShape="0">
                <a:blip r:embed="rId2"/>
                <a:stretch>
                  <a:fillRect/>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5" name="文本框 4"/>
              <p:cNvSpPr txBox="1"/>
              <p:nvPr/>
            </p:nvSpPr>
            <p:spPr>
              <a:xfrm>
                <a:off x="882636" y="1402889"/>
                <a:ext cx="6900287" cy="426527"/>
              </a:xfrm>
              <a:prstGeom prst="rect">
                <a:avLst/>
              </a:prstGeom>
              <a:noFill/>
            </p:spPr>
            <p:txBody>
              <a:bodyPr wrap="none" rtlCol="0">
                <a:spAutoFit/>
              </a:bodyPr>
              <a:lstStyle/>
              <a:p>
                <a:r>
                  <a:rPr lang="en-US" altLang="zh-CN" sz="2000" dirty="0"/>
                  <a:t>When s is close to </a:t>
                </a:r>
                <a14:m>
                  <m:oMath xmlns:m="http://schemas.openxmlformats.org/officeDocument/2006/math">
                    <m:sSup>
                      <m:sSupPr>
                        <m:ctrlPr>
                          <a:rPr lang="en-US" altLang="zh-CN" sz="2000" i="1">
                            <a:latin typeface="Cambria Math" panose="02040503050406030204" pitchFamily="18" charset="0"/>
                          </a:rPr>
                        </m:ctrlPr>
                      </m:sSupPr>
                      <m:e>
                        <m:r>
                          <a:rPr lang="en-US" altLang="zh-CN" sz="2000">
                            <a:latin typeface="Cambria Math" panose="02040503050406030204" pitchFamily="18" charset="0"/>
                          </a:rPr>
                          <m:t>𝑀</m:t>
                        </m:r>
                      </m:e>
                      <m:sup>
                        <m:r>
                          <a:rPr lang="en-US" altLang="zh-CN" sz="2000">
                            <a:latin typeface="Cambria Math" panose="02040503050406030204" pitchFamily="18" charset="0"/>
                          </a:rPr>
                          <m:t>2</m:t>
                        </m:r>
                      </m:sup>
                    </m:sSup>
                  </m:oMath>
                </a14:m>
                <a:r>
                  <a:rPr lang="en-US" altLang="zh-CN" sz="2000" dirty="0"/>
                  <a:t>, </a:t>
                </a:r>
                <a14:m>
                  <m:oMath xmlns:m="http://schemas.openxmlformats.org/officeDocument/2006/math">
                    <m:r>
                      <a:rPr lang="en-US" altLang="zh-CN" sz="2000">
                        <a:latin typeface="Cambria Math" panose="02040503050406030204" pitchFamily="18" charset="0"/>
                      </a:rPr>
                      <m:t>𝜏</m:t>
                    </m:r>
                    <m:r>
                      <a:rPr lang="en-US" altLang="zh-CN" sz="2000">
                        <a:latin typeface="Cambria Math" panose="02040503050406030204" pitchFamily="18" charset="0"/>
                      </a:rPr>
                      <m:t>→1,</m:t>
                    </m:r>
                  </m:oMath>
                </a14:m>
                <a:r>
                  <a:rPr lang="en-US" altLang="zh-CN" sz="2000" dirty="0"/>
                  <a:t> since </a:t>
                </a:r>
                <a14:m>
                  <m:oMath xmlns:m="http://schemas.openxmlformats.org/officeDocument/2006/math">
                    <m:r>
                      <a:rPr lang="en-US" altLang="zh-CN" sz="2000">
                        <a:latin typeface="Cambria Math" panose="02040503050406030204" pitchFamily="18" charset="0"/>
                      </a:rPr>
                      <m:t>𝑧</m:t>
                    </m:r>
                    <m:r>
                      <a:rPr lang="en-US" altLang="zh-CN" sz="2000">
                        <a:latin typeface="Cambria Math" panose="02040503050406030204" pitchFamily="18" charset="0"/>
                      </a:rPr>
                      <m:t>≥</m:t>
                    </m:r>
                    <m:r>
                      <a:rPr lang="en-US" altLang="zh-CN" sz="2000">
                        <a:latin typeface="Cambria Math" panose="02040503050406030204" pitchFamily="18" charset="0"/>
                      </a:rPr>
                      <m:t>𝜏</m:t>
                    </m:r>
                  </m:oMath>
                </a14:m>
                <a:r>
                  <a:rPr lang="en-US" altLang="zh-CN" sz="2000" dirty="0"/>
                  <a:t> is also close to 1. </a:t>
                </a:r>
                <a:endParaRPr lang="zh-CN" altLang="en-US" sz="2000" dirty="0"/>
              </a:p>
            </p:txBody>
          </p:sp>
        </mc:Choice>
        <mc:Fallback>
          <p:sp>
            <p:nvSpPr>
              <p:cNvPr id="5" name="文本框 4"/>
              <p:cNvSpPr txBox="1">
                <a:spLocks noRot="1" noChangeAspect="1" noMove="1" noResize="1" noEditPoints="1" noAdjustHandles="1" noChangeArrowheads="1" noChangeShapeType="1" noTextEdit="1"/>
              </p:cNvSpPr>
              <p:nvPr/>
            </p:nvSpPr>
            <p:spPr>
              <a:xfrm>
                <a:off x="882636" y="1402889"/>
                <a:ext cx="6900287" cy="426527"/>
              </a:xfrm>
              <a:prstGeom prst="rect">
                <a:avLst/>
              </a:prstGeom>
              <a:blipFill rotWithShape="0">
                <a:blip r:embed="rId3"/>
                <a:stretch>
                  <a:fillRect l="-972" t="-5714" r="-353" b="-20000"/>
                </a:stretch>
              </a:blipFill>
            </p:spPr>
            <p:txBody>
              <a:bodyPr/>
              <a:lstStyle/>
              <a:p>
                <a:r>
                  <a:rPr lang="zh-CN" altLang="en-US">
                    <a:noFill/>
                  </a:rPr>
                  <a:t> </a:t>
                </a:r>
              </a:p>
            </p:txBody>
          </p:sp>
        </mc:Fallback>
      </mc:AlternateContent>
      <p:sp>
        <p:nvSpPr>
          <p:cNvPr id="6" name="文本框 5"/>
          <p:cNvSpPr txBox="1"/>
          <p:nvPr/>
        </p:nvSpPr>
        <p:spPr>
          <a:xfrm>
            <a:off x="882636" y="3189942"/>
            <a:ext cx="6327373" cy="400110"/>
          </a:xfrm>
          <a:prstGeom prst="rect">
            <a:avLst/>
          </a:prstGeom>
          <a:noFill/>
        </p:spPr>
        <p:txBody>
          <a:bodyPr wrap="none" rtlCol="0">
            <a:spAutoFit/>
          </a:bodyPr>
          <a:lstStyle/>
          <a:p>
            <a:r>
              <a:rPr lang="en-US" altLang="zh-CN" sz="2000" dirty="0"/>
              <a:t>The </a:t>
            </a:r>
            <a:r>
              <a:rPr lang="en-US" altLang="zh-CN" sz="2000" dirty="0" err="1"/>
              <a:t>perturbative</a:t>
            </a:r>
            <a:r>
              <a:rPr lang="en-US" altLang="zh-CN" sz="2000" dirty="0"/>
              <a:t> expansion is unreliable in this region.</a:t>
            </a:r>
            <a:endParaRPr lang="zh-CN" altLang="en-US" sz="2000" dirty="0"/>
          </a:p>
        </p:txBody>
      </p:sp>
      <p:sp>
        <p:nvSpPr>
          <p:cNvPr id="7" name="矩形 6"/>
          <p:cNvSpPr/>
          <p:nvPr/>
        </p:nvSpPr>
        <p:spPr>
          <a:xfrm>
            <a:off x="942660" y="4950578"/>
            <a:ext cx="6840263" cy="584775"/>
          </a:xfrm>
          <a:prstGeom prst="rect">
            <a:avLst/>
          </a:prstGeom>
        </p:spPr>
        <p:txBody>
          <a:bodyPr wrap="square">
            <a:spAutoFit/>
          </a:bodyPr>
          <a:lstStyle/>
          <a:p>
            <a:r>
              <a:rPr lang="zh-CN" altLang="en-US" sz="1600" dirty="0"/>
              <a:t>T. Becher, M. Neubert and G. Xu, JHEP 0807 (2008) 030</a:t>
            </a:r>
          </a:p>
          <a:p>
            <a:r>
              <a:rPr lang="zh-CN" altLang="en-US" sz="1600" dirty="0"/>
              <a:t>[arXiv:0710.0680 [hep-ph]]</a:t>
            </a:r>
          </a:p>
        </p:txBody>
      </p:sp>
      <p:sp>
        <p:nvSpPr>
          <p:cNvPr id="10" name="文本框 9"/>
          <p:cNvSpPr txBox="1"/>
          <p:nvPr/>
        </p:nvSpPr>
        <p:spPr>
          <a:xfrm>
            <a:off x="882636" y="4149080"/>
            <a:ext cx="7577796" cy="707886"/>
          </a:xfrm>
          <a:prstGeom prst="rect">
            <a:avLst/>
          </a:prstGeom>
          <a:noFill/>
        </p:spPr>
        <p:txBody>
          <a:bodyPr wrap="square" rtlCol="0">
            <a:spAutoFit/>
          </a:bodyPr>
          <a:lstStyle/>
          <a:p>
            <a:r>
              <a:rPr lang="en-US" altLang="zh-CN" sz="2000" dirty="0" smtClean="0"/>
              <a:t>The </a:t>
            </a:r>
            <a:r>
              <a:rPr lang="en-US" altLang="zh-CN" sz="2000" dirty="0"/>
              <a:t>effect of soft-gluon </a:t>
            </a:r>
            <a:r>
              <a:rPr lang="en-US" altLang="zh-CN" sz="2000" dirty="0" err="1"/>
              <a:t>resummation</a:t>
            </a:r>
            <a:r>
              <a:rPr lang="en-US" altLang="zh-CN" sz="2000" dirty="0"/>
              <a:t> </a:t>
            </a:r>
            <a:r>
              <a:rPr lang="en-US" altLang="zh-CN" sz="2000" dirty="0" smtClean="0"/>
              <a:t>can be </a:t>
            </a:r>
            <a:r>
              <a:rPr lang="en-US" altLang="zh-CN" sz="2000" dirty="0"/>
              <a:t>relevant even relatively far from the </a:t>
            </a:r>
            <a:r>
              <a:rPr lang="en-US" altLang="zh-CN" sz="2000" dirty="0" err="1"/>
              <a:t>hadronic</a:t>
            </a:r>
            <a:r>
              <a:rPr lang="en-US" altLang="zh-CN" sz="2000" dirty="0"/>
              <a:t> </a:t>
            </a:r>
            <a:r>
              <a:rPr lang="en-US" altLang="zh-CN" sz="2000" dirty="0" smtClean="0"/>
              <a:t>threshold.</a:t>
            </a:r>
            <a:endParaRPr lang="zh-CN" altLang="en-US" sz="2000" dirty="0"/>
          </a:p>
        </p:txBody>
      </p:sp>
      <p:sp>
        <p:nvSpPr>
          <p:cNvPr id="9" name="标题 1"/>
          <p:cNvSpPr txBox="1">
            <a:spLocks/>
          </p:cNvSpPr>
          <p:nvPr/>
        </p:nvSpPr>
        <p:spPr>
          <a:xfrm>
            <a:off x="662186" y="296546"/>
            <a:ext cx="8014270" cy="621623"/>
          </a:xfrm>
          <a:prstGeom prst="rect">
            <a:avLst/>
          </a:prstGeom>
          <a:ln>
            <a:noFill/>
          </a:ln>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fontAlgn="auto">
              <a:spcAft>
                <a:spcPts val="0"/>
              </a:spcAft>
            </a:pPr>
            <a:r>
              <a:rPr lang="en-US" altLang="zh-CN" sz="2000" cap="none"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panose="020B0604020202020204" pitchFamily="34" charset="0"/>
                <a:ea typeface="宋体" panose="02010600030101010101" pitchFamily="2" charset="-122"/>
                <a:cs typeface="+mn-cs"/>
              </a:rPr>
              <a:t>Why</a:t>
            </a:r>
            <a:r>
              <a:rPr lang="en-US" altLang="zh-CN" sz="3200" dirty="0" smtClean="0"/>
              <a:t> </a:t>
            </a:r>
            <a:r>
              <a:rPr lang="en-US" altLang="zh-CN" sz="2000" cap="none"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panose="020B0604020202020204" pitchFamily="34" charset="0"/>
                <a:ea typeface="宋体" panose="02010600030101010101" pitchFamily="2" charset="-122"/>
                <a:cs typeface="+mn-cs"/>
              </a:rPr>
              <a:t>resummation</a:t>
            </a:r>
            <a:endParaRPr lang="zh-CN" altLang="en-US" sz="2000" cap="none"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33709750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流程图: 可选过程 15"/>
          <p:cNvSpPr/>
          <p:nvPr/>
        </p:nvSpPr>
        <p:spPr>
          <a:xfrm>
            <a:off x="5508104" y="5642999"/>
            <a:ext cx="2920448" cy="828617"/>
          </a:xfrm>
          <a:prstGeom prst="flowChartAlternateProcess">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
        <p:nvSpPr>
          <p:cNvPr id="12" name="流程图: 可选过程 11"/>
          <p:cNvSpPr/>
          <p:nvPr/>
        </p:nvSpPr>
        <p:spPr>
          <a:xfrm>
            <a:off x="2298402" y="1396350"/>
            <a:ext cx="5051252" cy="821601"/>
          </a:xfrm>
          <a:prstGeom prst="flowChartAlternateProcess">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pic>
        <p:nvPicPr>
          <p:cNvPr id="13" name="图片 12"/>
          <p:cNvPicPr>
            <a:picLocks noChangeAspect="1"/>
          </p:cNvPicPr>
          <p:nvPr/>
        </p:nvPicPr>
        <p:blipFill>
          <a:blip r:embed="rId3"/>
          <a:stretch>
            <a:fillRect/>
          </a:stretch>
        </p:blipFill>
        <p:spPr>
          <a:xfrm>
            <a:off x="416564" y="2380282"/>
            <a:ext cx="8515767" cy="1042387"/>
          </a:xfrm>
          <a:prstGeom prst="rect">
            <a:avLst/>
          </a:prstGeom>
          <a:effectLst>
            <a:softEdge rad="63500"/>
          </a:effectLst>
          <a:scene3d>
            <a:camera prst="orthographicFront"/>
            <a:lightRig rig="threePt" dir="t"/>
          </a:scene3d>
          <a:sp3d>
            <a:bevelT/>
          </a:sp3d>
        </p:spPr>
      </p:pic>
      <p:pic>
        <p:nvPicPr>
          <p:cNvPr id="14" name="图片 13"/>
          <p:cNvPicPr>
            <a:picLocks noChangeAspect="1"/>
          </p:cNvPicPr>
          <p:nvPr/>
        </p:nvPicPr>
        <p:blipFill>
          <a:blip r:embed="rId4"/>
          <a:stretch>
            <a:fillRect/>
          </a:stretch>
        </p:blipFill>
        <p:spPr>
          <a:xfrm>
            <a:off x="422952" y="3554839"/>
            <a:ext cx="8515768" cy="1391736"/>
          </a:xfrm>
          <a:prstGeom prst="rect">
            <a:avLst/>
          </a:prstGeom>
          <a:effectLst>
            <a:softEdge rad="63500"/>
          </a:effectLst>
          <a:scene3d>
            <a:camera prst="orthographicFront"/>
            <a:lightRig rig="threePt" dir="t"/>
          </a:scene3d>
          <a:sp3d>
            <a:bevelT/>
          </a:sp3d>
        </p:spPr>
      </p:pic>
      <p:pic>
        <p:nvPicPr>
          <p:cNvPr id="15" name="图片 14"/>
          <p:cNvPicPr>
            <a:picLocks noChangeAspect="1"/>
          </p:cNvPicPr>
          <p:nvPr/>
        </p:nvPicPr>
        <p:blipFill>
          <a:blip r:embed="rId5"/>
          <a:stretch>
            <a:fillRect/>
          </a:stretch>
        </p:blipFill>
        <p:spPr>
          <a:xfrm>
            <a:off x="536802" y="5661248"/>
            <a:ext cx="4037948" cy="8257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1" name="矩形 10"/>
          <p:cNvSpPr/>
          <p:nvPr/>
        </p:nvSpPr>
        <p:spPr>
          <a:xfrm>
            <a:off x="600553" y="5242889"/>
            <a:ext cx="4194132" cy="400110"/>
          </a:xfrm>
          <a:prstGeom prst="rect">
            <a:avLst/>
          </a:prstGeom>
          <a:noFill/>
        </p:spPr>
        <p:txBody>
          <a:bodyPr wrap="square" lIns="91440" tIns="45720" rIns="91440" bIns="45720">
            <a:spAutoFit/>
          </a:bodyPr>
          <a:lstStyle/>
          <a:p>
            <a:r>
              <a:rPr lang="en-US" altLang="zh-CN" sz="2000" b="1" dirty="0" smtClean="0">
                <a:ln w="22225">
                  <a:solidFill>
                    <a:schemeClr val="accent2"/>
                  </a:solidFill>
                  <a:prstDash val="solid"/>
                </a:ln>
                <a:solidFill>
                  <a:schemeClr val="accent2">
                    <a:lumMod val="40000"/>
                    <a:lumOff val="60000"/>
                  </a:schemeClr>
                </a:solidFill>
              </a:rPr>
              <a:t>Expansion of the Hard function.</a:t>
            </a:r>
            <a:endParaRPr lang="zh-CN" altLang="en-US" sz="2000" b="1" dirty="0">
              <a:ln w="22225">
                <a:solidFill>
                  <a:schemeClr val="accent2"/>
                </a:solidFill>
                <a:prstDash val="solid"/>
              </a:ln>
              <a:solidFill>
                <a:schemeClr val="accent2">
                  <a:lumMod val="40000"/>
                  <a:lumOff val="60000"/>
                </a:schemeClr>
              </a:solidFill>
            </a:endParaRPr>
          </a:p>
        </p:txBody>
      </p:sp>
      <p:sp>
        <p:nvSpPr>
          <p:cNvPr id="17" name="流程图: 可选过程 16"/>
          <p:cNvSpPr/>
          <p:nvPr/>
        </p:nvSpPr>
        <p:spPr>
          <a:xfrm>
            <a:off x="3131840" y="350820"/>
            <a:ext cx="3384376" cy="657425"/>
          </a:xfrm>
          <a:prstGeom prst="flowChartAlternateProcess">
            <a:avLst/>
          </a:prstGeom>
          <a:solidFill>
            <a:schemeClr val="bg1">
              <a:lumMod val="85000"/>
            </a:schemeClr>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内容占位符 1"/>
          <p:cNvSpPr txBox="1">
            <a:spLocks/>
          </p:cNvSpPr>
          <p:nvPr/>
        </p:nvSpPr>
        <p:spPr>
          <a:xfrm>
            <a:off x="2555776" y="263651"/>
            <a:ext cx="4608512" cy="615200"/>
          </a:xfrm>
          <a:prstGeom prst="rect">
            <a:avLst/>
          </a:prstGeom>
          <a:ln>
            <a:noFill/>
          </a:ln>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o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lgn="ctr" fontAlgn="auto">
              <a:spcAft>
                <a:spcPts val="0"/>
              </a:spcAft>
              <a:buFont typeface="Arial" panose="020B0604020202020204" pitchFamily="34" charset="0"/>
              <a:buNone/>
            </a:pPr>
            <a:r>
              <a:rPr lang="en-US" altLang="zh-CN" cap="none"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panose="020B0604020202020204" pitchFamily="34" charset="0"/>
                <a:ea typeface="宋体" panose="02010600030101010101" pitchFamily="2" charset="-122"/>
              </a:rPr>
              <a:t>Factorization</a:t>
            </a:r>
            <a:r>
              <a:rPr lang="en-US" altLang="zh-CN" sz="3200" dirty="0" smtClean="0"/>
              <a:t> </a:t>
            </a:r>
            <a:r>
              <a:rPr lang="en-US" altLang="zh-CN" cap="none"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panose="020B0604020202020204" pitchFamily="34" charset="0"/>
                <a:ea typeface="宋体" panose="02010600030101010101" pitchFamily="2" charset="-122"/>
              </a:rPr>
              <a:t>formulas</a:t>
            </a:r>
            <a:r>
              <a:rPr lang="en-US" altLang="zh-CN" sz="3200" dirty="0" smtClean="0"/>
              <a:t> </a:t>
            </a:r>
            <a:endParaRPr lang="zh-CN" altLang="en-US" sz="3200" dirty="0"/>
          </a:p>
        </p:txBody>
      </p:sp>
      <mc:AlternateContent xmlns:mc="http://schemas.openxmlformats.org/markup-compatibility/2006" xmlns:a14="http://schemas.microsoft.com/office/drawing/2010/main">
        <mc:Choice Requires="a14">
          <p:sp>
            <p:nvSpPr>
              <p:cNvPr id="2" name="矩形 1"/>
              <p:cNvSpPr/>
              <p:nvPr/>
            </p:nvSpPr>
            <p:spPr>
              <a:xfrm>
                <a:off x="2659209" y="1497903"/>
                <a:ext cx="4613507" cy="55771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zh-CN" sz="2800" i="1" smtClean="0">
                          <a:latin typeface="Cambria Math" panose="02040503050406030204" pitchFamily="18" charset="0"/>
                        </a:rPr>
                        <m:t>𝑑</m:t>
                      </m:r>
                      <m:r>
                        <a:rPr lang="en-US" altLang="zh-CN" sz="2800" i="1" smtClean="0">
                          <a:latin typeface="Cambria Math" panose="02040503050406030204" pitchFamily="18" charset="0"/>
                        </a:rPr>
                        <m:t>𝜎</m:t>
                      </m:r>
                      <m:r>
                        <a:rPr lang="en-US" altLang="zh-CN" sz="2800" i="1" smtClean="0">
                          <a:latin typeface="Cambria Math" panose="02040503050406030204" pitchFamily="18" charset="0"/>
                        </a:rPr>
                        <m:t>~ </m:t>
                      </m:r>
                      <m:r>
                        <a:rPr lang="en-US" altLang="zh-CN" sz="2800" i="1" smtClean="0">
                          <a:latin typeface="Cambria Math" panose="02040503050406030204" pitchFamily="18" charset="0"/>
                        </a:rPr>
                        <m:t>𝐻</m:t>
                      </m:r>
                      <m:r>
                        <a:rPr lang="en-US" altLang="zh-CN" sz="2800" i="1">
                          <a:latin typeface="Cambria Math" panose="02040503050406030204" pitchFamily="18" charset="0"/>
                        </a:rPr>
                        <m:t>(</m:t>
                      </m:r>
                      <m:sSub>
                        <m:sSubPr>
                          <m:ctrlPr>
                            <a:rPr lang="en-US" altLang="zh-CN" sz="2800" i="1">
                              <a:latin typeface="Cambria Math" panose="02040503050406030204" pitchFamily="18" charset="0"/>
                            </a:rPr>
                          </m:ctrlPr>
                        </m:sSubPr>
                        <m:e>
                          <m:r>
                            <a:rPr lang="en-US" altLang="zh-CN" sz="2800" i="1">
                              <a:latin typeface="Cambria Math" panose="02040503050406030204" pitchFamily="18" charset="0"/>
                            </a:rPr>
                            <m:t>𝜇</m:t>
                          </m:r>
                        </m:e>
                        <m:sub>
                          <m:r>
                            <a:rPr lang="en-US" altLang="zh-CN" sz="2800" b="0" i="1" smtClean="0">
                              <a:latin typeface="Cambria Math" panose="02040503050406030204" pitchFamily="18" charset="0"/>
                            </a:rPr>
                            <m:t>h</m:t>
                          </m:r>
                        </m:sub>
                      </m:sSub>
                      <m:r>
                        <a:rPr lang="en-US" altLang="zh-CN" sz="2800" i="1">
                          <a:latin typeface="Cambria Math" panose="02040503050406030204" pitchFamily="18" charset="0"/>
                        </a:rPr>
                        <m:t>)⋅</m:t>
                      </m:r>
                      <m:r>
                        <a:rPr lang="en-US" altLang="zh-CN" sz="2800" i="1">
                          <a:latin typeface="Cambria Math" panose="02040503050406030204" pitchFamily="18" charset="0"/>
                        </a:rPr>
                        <m:t>𝑆</m:t>
                      </m:r>
                      <m:r>
                        <a:rPr lang="en-US" altLang="zh-CN" sz="2800" i="1">
                          <a:latin typeface="Cambria Math" panose="02040503050406030204" pitchFamily="18" charset="0"/>
                        </a:rPr>
                        <m:t>(</m:t>
                      </m:r>
                      <m:sSub>
                        <m:sSubPr>
                          <m:ctrlPr>
                            <a:rPr lang="en-US" altLang="zh-CN" sz="2800" i="1">
                              <a:latin typeface="Cambria Math" panose="02040503050406030204" pitchFamily="18" charset="0"/>
                            </a:rPr>
                          </m:ctrlPr>
                        </m:sSubPr>
                        <m:e>
                          <m:r>
                            <a:rPr lang="en-US" altLang="zh-CN" sz="2800" i="1">
                              <a:latin typeface="Cambria Math" panose="02040503050406030204" pitchFamily="18" charset="0"/>
                            </a:rPr>
                            <m:t>𝜇</m:t>
                          </m:r>
                        </m:e>
                        <m:sub>
                          <m:r>
                            <a:rPr lang="en-US" altLang="zh-CN" sz="2800" i="1">
                              <a:latin typeface="Cambria Math" panose="02040503050406030204" pitchFamily="18" charset="0"/>
                            </a:rPr>
                            <m:t>𝑠</m:t>
                          </m:r>
                        </m:sub>
                      </m:sSub>
                      <m:r>
                        <a:rPr lang="en-US" altLang="zh-CN" sz="2800" i="1">
                          <a:latin typeface="Cambria Math" panose="02040503050406030204" pitchFamily="18" charset="0"/>
                        </a:rPr>
                        <m:t>)⊗</m:t>
                      </m:r>
                      <m:r>
                        <a:rPr lang="en-US" altLang="zh-CN" sz="2800" i="1">
                          <a:latin typeface="Cambria Math" panose="02040503050406030204" pitchFamily="18" charset="0"/>
                        </a:rPr>
                        <m:t>𝜙</m:t>
                      </m:r>
                      <m:r>
                        <a:rPr lang="en-US" altLang="zh-CN" sz="2800" i="1">
                          <a:latin typeface="Cambria Math" panose="02040503050406030204" pitchFamily="18" charset="0"/>
                        </a:rPr>
                        <m:t>(</m:t>
                      </m:r>
                      <m:sSub>
                        <m:sSubPr>
                          <m:ctrlPr>
                            <a:rPr lang="en-US" altLang="zh-CN" sz="2800" i="1">
                              <a:latin typeface="Cambria Math" panose="02040503050406030204" pitchFamily="18" charset="0"/>
                            </a:rPr>
                          </m:ctrlPr>
                        </m:sSubPr>
                        <m:e>
                          <m:r>
                            <a:rPr lang="en-US" altLang="zh-CN" sz="2800" i="1">
                              <a:latin typeface="Cambria Math" panose="02040503050406030204" pitchFamily="18" charset="0"/>
                            </a:rPr>
                            <m:t>𝜇</m:t>
                          </m:r>
                        </m:e>
                        <m:sub>
                          <m:r>
                            <a:rPr lang="en-US" altLang="zh-CN" sz="2800" i="1">
                              <a:latin typeface="Cambria Math" panose="02040503050406030204" pitchFamily="18" charset="0"/>
                            </a:rPr>
                            <m:t>𝑓</m:t>
                          </m:r>
                        </m:sub>
                      </m:sSub>
                      <m:r>
                        <a:rPr lang="en-US" altLang="zh-CN" sz="2800" i="1">
                          <a:latin typeface="Cambria Math" panose="02040503050406030204" pitchFamily="18" charset="0"/>
                        </a:rPr>
                        <m:t>)</m:t>
                      </m:r>
                    </m:oMath>
                  </m:oMathPara>
                </a14:m>
                <a:endParaRPr lang="zh-CN" altLang="en-US" sz="2800" dirty="0"/>
              </a:p>
            </p:txBody>
          </p:sp>
        </mc:Choice>
        <mc:Fallback xmlns="">
          <p:sp>
            <p:nvSpPr>
              <p:cNvPr id="2" name="矩形 1"/>
              <p:cNvSpPr>
                <a:spLocks noRot="1" noChangeAspect="1" noMove="1" noResize="1" noEditPoints="1" noAdjustHandles="1" noChangeArrowheads="1" noChangeShapeType="1" noTextEdit="1"/>
              </p:cNvSpPr>
              <p:nvPr/>
            </p:nvSpPr>
            <p:spPr>
              <a:xfrm>
                <a:off x="2659209" y="1497903"/>
                <a:ext cx="4613507" cy="557717"/>
              </a:xfrm>
              <a:prstGeom prst="rect">
                <a:avLst/>
              </a:prstGeom>
              <a:blipFill rotWithShape="0">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 name="文本框 2"/>
              <p:cNvSpPr txBox="1"/>
              <p:nvPr/>
            </p:nvSpPr>
            <p:spPr>
              <a:xfrm>
                <a:off x="5796136" y="5805264"/>
                <a:ext cx="2382062" cy="49128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zh-CN" sz="2400" b="0" i="1" smtClean="0">
                          <a:latin typeface="Cambria Math" panose="02040503050406030204" pitchFamily="18" charset="0"/>
                        </a:rPr>
                        <m:t>𝜂</m:t>
                      </m:r>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2</m:t>
                          </m:r>
                          <m:r>
                            <a:rPr lang="en-US" altLang="zh-CN" sz="2400" b="0" i="1" smtClean="0">
                              <a:latin typeface="Cambria Math" panose="02040503050406030204" pitchFamily="18" charset="0"/>
                            </a:rPr>
                            <m:t>𝑎</m:t>
                          </m:r>
                        </m:e>
                        <m:sub>
                          <m:r>
                            <m:rPr>
                              <m:sty m:val="p"/>
                            </m:rPr>
                            <a:rPr lang="en-US" altLang="zh-CN" sz="2400" b="0" i="0" smtClean="0">
                              <a:latin typeface="Cambria Math" panose="02040503050406030204" pitchFamily="18" charset="0"/>
                            </a:rPr>
                            <m:t>Γ</m:t>
                          </m:r>
                        </m:sub>
                      </m:sSub>
                      <m:r>
                        <a:rPr lang="en-US" altLang="zh-CN" sz="2400" b="0" i="1" smtClean="0">
                          <a:latin typeface="Cambria Math" panose="02040503050406030204" pitchFamily="18" charset="0"/>
                        </a:rPr>
                        <m:t> (</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𝜇</m:t>
                          </m:r>
                        </m:e>
                        <m:sub>
                          <m:r>
                            <a:rPr lang="en-US" altLang="zh-CN" sz="2400" b="0" i="1" smtClean="0">
                              <a:latin typeface="Cambria Math" panose="02040503050406030204" pitchFamily="18" charset="0"/>
                            </a:rPr>
                            <m:t>𝑠</m:t>
                          </m:r>
                        </m:sub>
                      </m:sSub>
                      <m:r>
                        <a:rPr lang="en-US" altLang="zh-CN" sz="2400" b="0" i="1" smtClean="0">
                          <a:latin typeface="Cambria Math" panose="02040503050406030204" pitchFamily="18" charset="0"/>
                        </a:rPr>
                        <m:t>,</m:t>
                      </m:r>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𝜇</m:t>
                          </m:r>
                        </m:e>
                        <m:sub>
                          <m:r>
                            <a:rPr lang="en-US" altLang="zh-CN" sz="2400" b="0" i="1" smtClean="0">
                              <a:latin typeface="Cambria Math" panose="02040503050406030204" pitchFamily="18" charset="0"/>
                            </a:rPr>
                            <m:t>𝑓</m:t>
                          </m:r>
                        </m:sub>
                      </m:sSub>
                      <m:r>
                        <a:rPr lang="en-US" altLang="zh-CN" sz="2400" b="0" i="1" smtClean="0">
                          <a:latin typeface="Cambria Math" panose="02040503050406030204" pitchFamily="18" charset="0"/>
                        </a:rPr>
                        <m:t>)</m:t>
                      </m:r>
                    </m:oMath>
                  </m:oMathPara>
                </a14:m>
                <a:endParaRPr lang="zh-CN" altLang="en-US" sz="2400" dirty="0"/>
              </a:p>
            </p:txBody>
          </p:sp>
        </mc:Choice>
        <mc:Fallback xmlns="">
          <p:sp>
            <p:nvSpPr>
              <p:cNvPr id="3" name="文本框 2"/>
              <p:cNvSpPr txBox="1">
                <a:spLocks noRot="1" noChangeAspect="1" noMove="1" noResize="1" noEditPoints="1" noAdjustHandles="1" noChangeArrowheads="1" noChangeShapeType="1" noTextEdit="1"/>
              </p:cNvSpPr>
              <p:nvPr/>
            </p:nvSpPr>
            <p:spPr>
              <a:xfrm>
                <a:off x="5796136" y="5805264"/>
                <a:ext cx="2382062" cy="491288"/>
              </a:xfrm>
              <a:prstGeom prst="rect">
                <a:avLst/>
              </a:prstGeom>
              <a:blipFill rotWithShape="0">
                <a:blip r:embed="rId7"/>
                <a:stretch>
                  <a:fillRect b="-12346"/>
                </a:stretch>
              </a:blipFill>
            </p:spPr>
            <p:txBody>
              <a:bodyPr/>
              <a:lstStyle/>
              <a:p>
                <a:r>
                  <a:rPr lang="zh-CN" altLang="en-US">
                    <a:noFill/>
                  </a:rPr>
                  <a:t> </a:t>
                </a:r>
              </a:p>
            </p:txBody>
          </p:sp>
        </mc:Fallback>
      </mc:AlternateContent>
      <p:sp>
        <p:nvSpPr>
          <p:cNvPr id="20" name="矩形 19"/>
          <p:cNvSpPr/>
          <p:nvPr/>
        </p:nvSpPr>
        <p:spPr>
          <a:xfrm>
            <a:off x="5508104" y="5188205"/>
            <a:ext cx="4194132" cy="400110"/>
          </a:xfrm>
          <a:prstGeom prst="rect">
            <a:avLst/>
          </a:prstGeom>
          <a:noFill/>
        </p:spPr>
        <p:txBody>
          <a:bodyPr wrap="square" lIns="91440" tIns="45720" rIns="91440" bIns="45720">
            <a:spAutoFit/>
          </a:bodyPr>
          <a:lstStyle/>
          <a:p>
            <a:r>
              <a:rPr lang="en-US" altLang="zh-CN" sz="2000" b="1" dirty="0" smtClean="0">
                <a:ln w="22225">
                  <a:solidFill>
                    <a:schemeClr val="accent2"/>
                  </a:solidFill>
                  <a:prstDash val="solid"/>
                </a:ln>
                <a:solidFill>
                  <a:schemeClr val="accent2">
                    <a:lumMod val="40000"/>
                    <a:lumOff val="60000"/>
                  </a:schemeClr>
                </a:solidFill>
              </a:rPr>
              <a:t>Define</a:t>
            </a:r>
            <a:endParaRPr lang="zh-CN" altLang="en-US" sz="2000" b="1" dirty="0">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35318624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a:stretch>
            <a:fillRect/>
          </a:stretch>
        </p:blipFill>
        <p:spPr>
          <a:xfrm>
            <a:off x="359646" y="1291688"/>
            <a:ext cx="3942542" cy="3316613"/>
          </a:xfrm>
          <a:prstGeom prst="rect">
            <a:avLst/>
          </a:prstGeom>
          <a:scene3d>
            <a:camera prst="orthographicFront"/>
            <a:lightRig rig="threePt" dir="t"/>
          </a:scene3d>
          <a:sp3d>
            <a:bevelT w="127000" h="127000"/>
          </a:sp3d>
        </p:spPr>
      </p:pic>
      <p:grpSp>
        <p:nvGrpSpPr>
          <p:cNvPr id="6" name="组合 5"/>
          <p:cNvGrpSpPr/>
          <p:nvPr/>
        </p:nvGrpSpPr>
        <p:grpSpPr>
          <a:xfrm>
            <a:off x="298050" y="352425"/>
            <a:ext cx="4032448" cy="718070"/>
            <a:chOff x="1012928" y="1462069"/>
            <a:chExt cx="6283030" cy="621615"/>
          </a:xfrm>
        </p:grpSpPr>
        <p:sp>
          <p:nvSpPr>
            <p:cNvPr id="7" name="流程图: 可选过程 6"/>
            <p:cNvSpPr/>
            <p:nvPr/>
          </p:nvSpPr>
          <p:spPr>
            <a:xfrm>
              <a:off x="1012928" y="1462069"/>
              <a:ext cx="6283030" cy="621615"/>
            </a:xfrm>
            <a:prstGeom prst="flowChartAlternateProcess">
              <a:avLst/>
            </a:prstGeom>
            <a:solidFill>
              <a:schemeClr val="bg1">
                <a:lumMod val="85000"/>
              </a:schemeClr>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1012928" y="1568942"/>
              <a:ext cx="6184602" cy="400110"/>
            </a:xfrm>
            <a:prstGeom prst="rect">
              <a:avLst/>
            </a:prstGeom>
            <a:noFill/>
          </p:spPr>
          <p:txBody>
            <a:bodyPr wrap="square" lIns="91440" tIns="45720" rIns="91440" bIns="45720">
              <a:spAutoFit/>
            </a:bodyPr>
            <a:lstStyle/>
            <a:p>
              <a:pPr algn="ctr"/>
              <a:r>
                <a:rPr lang="en-US" altLang="zh-CN" sz="2000" b="0" cap="none" spc="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Determine soft scale</a:t>
              </a:r>
            </a:p>
          </p:txBody>
        </p:sp>
      </p:grpSp>
      <p:pic>
        <p:nvPicPr>
          <p:cNvPr id="9" name="内容占位符 2"/>
          <p:cNvPicPr>
            <a:picLocks noGrp="1" noChangeAspect="1"/>
          </p:cNvPicPr>
          <p:nvPr>
            <p:ph/>
          </p:nvPr>
        </p:nvPicPr>
        <p:blipFill rotWithShape="1">
          <a:blip r:embed="rId3"/>
          <a:srcRect l="2893" t="8021"/>
          <a:stretch/>
        </p:blipFill>
        <p:spPr>
          <a:xfrm>
            <a:off x="4726067" y="1700808"/>
            <a:ext cx="4159277" cy="4128723"/>
          </a:xfrm>
          <a:prstGeom prst="rect">
            <a:avLst/>
          </a:prstGeom>
          <a:scene3d>
            <a:camera prst="orthographicFront"/>
            <a:lightRig rig="threePt" dir="t"/>
          </a:scene3d>
          <a:sp3d>
            <a:bevelT w="127000" h="127000"/>
          </a:sp3d>
        </p:spPr>
      </p:pic>
      <p:grpSp>
        <p:nvGrpSpPr>
          <p:cNvPr id="10" name="组合 9"/>
          <p:cNvGrpSpPr/>
          <p:nvPr/>
        </p:nvGrpSpPr>
        <p:grpSpPr>
          <a:xfrm>
            <a:off x="4870083" y="352425"/>
            <a:ext cx="3871247" cy="718070"/>
            <a:chOff x="1012928" y="1462069"/>
            <a:chExt cx="6283030" cy="621615"/>
          </a:xfrm>
        </p:grpSpPr>
        <p:sp>
          <p:nvSpPr>
            <p:cNvPr id="11" name="流程图: 可选过程 10"/>
            <p:cNvSpPr/>
            <p:nvPr/>
          </p:nvSpPr>
          <p:spPr>
            <a:xfrm>
              <a:off x="1012928" y="1462069"/>
              <a:ext cx="6283030" cy="621615"/>
            </a:xfrm>
            <a:prstGeom prst="flowChartAlternateProcess">
              <a:avLst/>
            </a:prstGeom>
            <a:solidFill>
              <a:schemeClr val="bg1">
                <a:lumMod val="85000"/>
              </a:schemeClr>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1111356" y="1572821"/>
              <a:ext cx="6184602" cy="400110"/>
            </a:xfrm>
            <a:prstGeom prst="rect">
              <a:avLst/>
            </a:prstGeom>
            <a:noFill/>
          </p:spPr>
          <p:txBody>
            <a:bodyPr wrap="square" lIns="91440" tIns="45720" rIns="91440" bIns="45720">
              <a:spAutoFit/>
            </a:bodyPr>
            <a:lstStyle/>
            <a:p>
              <a:pPr algn="ctr"/>
              <a:r>
                <a:rPr lang="en-US" altLang="zh-CN" sz="2000" b="0" cap="none" spc="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Soft &amp; Hard scale dependence</a:t>
              </a:r>
            </a:p>
          </p:txBody>
        </p:sp>
      </p:grpSp>
      <p:pic>
        <p:nvPicPr>
          <p:cNvPr id="2" name="图片 1"/>
          <p:cNvPicPr>
            <a:picLocks noChangeAspect="1"/>
          </p:cNvPicPr>
          <p:nvPr/>
        </p:nvPicPr>
        <p:blipFill>
          <a:blip r:embed="rId4"/>
          <a:stretch>
            <a:fillRect/>
          </a:stretch>
        </p:blipFill>
        <p:spPr>
          <a:xfrm>
            <a:off x="359646" y="5013176"/>
            <a:ext cx="3970852" cy="1333500"/>
          </a:xfrm>
          <a:prstGeom prst="rect">
            <a:avLst/>
          </a:prstGeom>
          <a:scene3d>
            <a:camera prst="orthographicFront"/>
            <a:lightRig rig="threePt" dir="t"/>
          </a:scene3d>
          <a:sp3d>
            <a:bevelT w="127000" h="127000"/>
          </a:sp3d>
        </p:spPr>
      </p:pic>
    </p:spTree>
    <p:extLst>
      <p:ext uri="{BB962C8B-B14F-4D97-AF65-F5344CB8AC3E}">
        <p14:creationId xmlns:p14="http://schemas.microsoft.com/office/powerpoint/2010/main" val="29828851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流程图: 可选过程 6"/>
          <p:cNvSpPr/>
          <p:nvPr/>
        </p:nvSpPr>
        <p:spPr>
          <a:xfrm>
            <a:off x="3131840" y="467318"/>
            <a:ext cx="3384376" cy="657425"/>
          </a:xfrm>
          <a:prstGeom prst="flowChartAlternateProcess">
            <a:avLst/>
          </a:prstGeom>
          <a:solidFill>
            <a:schemeClr val="bg1">
              <a:lumMod val="85000"/>
            </a:schemeClr>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内容占位符 1"/>
          <p:cNvSpPr>
            <a:spLocks noGrp="1"/>
          </p:cNvSpPr>
          <p:nvPr>
            <p:ph/>
          </p:nvPr>
        </p:nvSpPr>
        <p:spPr>
          <a:xfrm>
            <a:off x="2555776" y="380149"/>
            <a:ext cx="4608512" cy="615200"/>
          </a:xfrm>
          <a:ln>
            <a:noFill/>
          </a:ln>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a:noAutofit/>
          </a:bodyPr>
          <a:lstStyle/>
          <a:p>
            <a:pPr marL="0" indent="0" algn="ctr">
              <a:buNone/>
            </a:pPr>
            <a:r>
              <a:rPr lang="en-US" altLang="zh-CN" cap="none"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panose="020B0604020202020204" pitchFamily="34" charset="0"/>
                <a:ea typeface="宋体" panose="02010600030101010101" pitchFamily="2" charset="-122"/>
              </a:rPr>
              <a:t>Factorization</a:t>
            </a:r>
            <a:r>
              <a:rPr lang="en-US" altLang="zh-CN" sz="3200" dirty="0" smtClean="0"/>
              <a:t> </a:t>
            </a:r>
            <a:r>
              <a:rPr lang="en-US" altLang="zh-CN" cap="none"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panose="020B0604020202020204" pitchFamily="34" charset="0"/>
                <a:ea typeface="宋体" panose="02010600030101010101" pitchFamily="2" charset="-122"/>
              </a:rPr>
              <a:t>formulas</a:t>
            </a:r>
            <a:r>
              <a:rPr lang="en-US" altLang="zh-CN" sz="3200" dirty="0"/>
              <a:t> </a:t>
            </a:r>
            <a:endParaRPr lang="zh-CN" altLang="en-US" sz="3200" dirty="0"/>
          </a:p>
        </p:txBody>
      </p:sp>
      <p:sp>
        <p:nvSpPr>
          <p:cNvPr id="2" name="文本框 1"/>
          <p:cNvSpPr txBox="1"/>
          <p:nvPr/>
        </p:nvSpPr>
        <p:spPr>
          <a:xfrm>
            <a:off x="396859" y="2204864"/>
            <a:ext cx="5551520" cy="400110"/>
          </a:xfrm>
          <a:prstGeom prst="rect">
            <a:avLst/>
          </a:prstGeom>
          <a:noFill/>
        </p:spPr>
        <p:txBody>
          <a:bodyPr wrap="square" lIns="91440" tIns="45720" rIns="91440" bIns="45720">
            <a:spAutoFit/>
          </a:bodyPr>
          <a:lstStyle>
            <a:defPPr>
              <a:defRPr lang="zh-CN"/>
            </a:defPPr>
            <a:lvl1pPr>
              <a:defRPr sz="2000" b="1">
                <a:ln w="22225">
                  <a:solidFill>
                    <a:schemeClr val="accent2"/>
                  </a:solidFill>
                  <a:prstDash val="solid"/>
                </a:ln>
                <a:solidFill>
                  <a:schemeClr val="accent2">
                    <a:lumMod val="40000"/>
                    <a:lumOff val="60000"/>
                  </a:schemeClr>
                </a:solidFill>
              </a:defRPr>
            </a:lvl1pPr>
          </a:lstStyle>
          <a:p>
            <a:r>
              <a:rPr lang="en-US" altLang="zh-CN" dirty="0"/>
              <a:t>Including the nonsingular </a:t>
            </a:r>
            <a:r>
              <a:rPr lang="en-US" altLang="zh-CN" dirty="0" smtClean="0"/>
              <a:t>terms</a:t>
            </a:r>
            <a:endParaRPr lang="zh-CN" altLang="en-US" dirty="0"/>
          </a:p>
        </p:txBody>
      </p:sp>
      <p:pic>
        <p:nvPicPr>
          <p:cNvPr id="5" name="图片 4"/>
          <p:cNvPicPr>
            <a:picLocks noChangeAspect="1"/>
          </p:cNvPicPr>
          <p:nvPr/>
        </p:nvPicPr>
        <p:blipFill>
          <a:blip r:embed="rId3"/>
          <a:stretch>
            <a:fillRect/>
          </a:stretch>
        </p:blipFill>
        <p:spPr>
          <a:xfrm>
            <a:off x="611560" y="3136379"/>
            <a:ext cx="8124825" cy="1228725"/>
          </a:xfrm>
          <a:prstGeom prst="rect">
            <a:avLst/>
          </a:prstGeom>
          <a:solidFill>
            <a:schemeClr val="bg1"/>
          </a:solidFill>
          <a:effectLst>
            <a:softEdge rad="63500"/>
          </a:effectLst>
          <a:scene3d>
            <a:camera prst="orthographicFront"/>
            <a:lightRig rig="threePt" dir="t"/>
          </a:scene3d>
          <a:sp3d>
            <a:bevelT/>
          </a:sp3d>
        </p:spPr>
      </p:pic>
    </p:spTree>
    <p:extLst>
      <p:ext uri="{BB962C8B-B14F-4D97-AF65-F5344CB8AC3E}">
        <p14:creationId xmlns:p14="http://schemas.microsoft.com/office/powerpoint/2010/main" val="42881627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393426" y="260648"/>
            <a:ext cx="4698854" cy="648072"/>
            <a:chOff x="1012928" y="1462069"/>
            <a:chExt cx="6283030" cy="621615"/>
          </a:xfrm>
        </p:grpSpPr>
        <p:sp>
          <p:nvSpPr>
            <p:cNvPr id="8" name="流程图: 可选过程 7"/>
            <p:cNvSpPr/>
            <p:nvPr/>
          </p:nvSpPr>
          <p:spPr>
            <a:xfrm>
              <a:off x="1012928" y="1462069"/>
              <a:ext cx="6283030" cy="621615"/>
            </a:xfrm>
            <a:prstGeom prst="flowChartAlternateProcess">
              <a:avLst/>
            </a:prstGeom>
            <a:solidFill>
              <a:schemeClr val="bg1">
                <a:lumMod val="85000"/>
              </a:schemeClr>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1111356" y="1572821"/>
              <a:ext cx="6184602" cy="400110"/>
            </a:xfrm>
            <a:prstGeom prst="rect">
              <a:avLst/>
            </a:prstGeom>
            <a:noFill/>
          </p:spPr>
          <p:txBody>
            <a:bodyPr wrap="square" lIns="91440" tIns="45720" rIns="91440" bIns="45720">
              <a:spAutoFit/>
            </a:bodyPr>
            <a:lstStyle/>
            <a:p>
              <a:pPr algn="ctr"/>
              <a:r>
                <a:rPr lang="en-US" altLang="zh-CN" sz="2000" b="0" cap="none" spc="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Factorization scale dependence</a:t>
              </a:r>
            </a:p>
          </p:txBody>
        </p:sp>
      </p:grpSp>
      <p:pic>
        <p:nvPicPr>
          <p:cNvPr id="4" name="图片 3"/>
          <p:cNvPicPr>
            <a:picLocks noChangeAspect="1"/>
          </p:cNvPicPr>
          <p:nvPr/>
        </p:nvPicPr>
        <p:blipFill>
          <a:blip r:embed="rId2"/>
          <a:stretch>
            <a:fillRect/>
          </a:stretch>
        </p:blipFill>
        <p:spPr>
          <a:xfrm>
            <a:off x="179512" y="1916832"/>
            <a:ext cx="4176464" cy="3651377"/>
          </a:xfrm>
          <a:prstGeom prst="rect">
            <a:avLst/>
          </a:prstGeom>
          <a:scene3d>
            <a:camera prst="orthographicFront"/>
            <a:lightRig rig="threePt" dir="t"/>
          </a:scene3d>
          <a:sp3d>
            <a:bevelT w="127000" h="127000"/>
          </a:sp3d>
        </p:spPr>
      </p:pic>
      <p:pic>
        <p:nvPicPr>
          <p:cNvPr id="5" name="图片 4"/>
          <p:cNvPicPr>
            <a:picLocks noChangeAspect="1"/>
          </p:cNvPicPr>
          <p:nvPr/>
        </p:nvPicPr>
        <p:blipFill>
          <a:blip r:embed="rId3"/>
          <a:stretch>
            <a:fillRect/>
          </a:stretch>
        </p:blipFill>
        <p:spPr>
          <a:xfrm>
            <a:off x="4490276" y="1124744"/>
            <a:ext cx="4619625" cy="5162550"/>
          </a:xfrm>
          <a:prstGeom prst="rect">
            <a:avLst/>
          </a:prstGeom>
          <a:scene3d>
            <a:camera prst="orthographicFront"/>
            <a:lightRig rig="threePt" dir="t"/>
          </a:scene3d>
          <a:sp3d>
            <a:bevelT w="127000" h="127000"/>
          </a:sp3d>
        </p:spPr>
      </p:pic>
    </p:spTree>
    <p:extLst>
      <p:ext uri="{BB962C8B-B14F-4D97-AF65-F5344CB8AC3E}">
        <p14:creationId xmlns:p14="http://schemas.microsoft.com/office/powerpoint/2010/main" val="30287363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3622279" y="529768"/>
            <a:ext cx="4964435" cy="414102"/>
            <a:chOff x="2728569" y="1141301"/>
            <a:chExt cx="5851817" cy="664619"/>
          </a:xfrm>
        </p:grpSpPr>
        <p:sp>
          <p:nvSpPr>
            <p:cNvPr id="7" name="流程图: 可选过程 6"/>
            <p:cNvSpPr/>
            <p:nvPr/>
          </p:nvSpPr>
          <p:spPr>
            <a:xfrm>
              <a:off x="3337010" y="1184305"/>
              <a:ext cx="4634932" cy="621615"/>
            </a:xfrm>
            <a:prstGeom prst="flowChartAlternateProcess">
              <a:avLst/>
            </a:prstGeom>
            <a:solidFill>
              <a:schemeClr val="bg1">
                <a:lumMod val="85000"/>
              </a:schemeClr>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2728569" y="1141301"/>
              <a:ext cx="5851817" cy="400110"/>
            </a:xfrm>
            <a:prstGeom prst="rect">
              <a:avLst/>
            </a:prstGeom>
            <a:noFill/>
          </p:spPr>
          <p:txBody>
            <a:bodyPr wrap="square" lIns="91440" tIns="45720" rIns="91440" bIns="45720">
              <a:spAutoFit/>
            </a:bodyPr>
            <a:lstStyle/>
            <a:p>
              <a:pPr algn="ctr"/>
              <a:r>
                <a:rPr lang="en-US" altLang="zh-CN" sz="2000" b="0" cap="none" spc="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Compare with POWHEG</a:t>
              </a:r>
            </a:p>
          </p:txBody>
        </p:sp>
      </p:grpSp>
      <p:pic>
        <p:nvPicPr>
          <p:cNvPr id="4" name="图片 3"/>
          <p:cNvPicPr>
            <a:picLocks noChangeAspect="1"/>
          </p:cNvPicPr>
          <p:nvPr/>
        </p:nvPicPr>
        <p:blipFill>
          <a:blip r:embed="rId3"/>
          <a:stretch>
            <a:fillRect/>
          </a:stretch>
        </p:blipFill>
        <p:spPr>
          <a:xfrm>
            <a:off x="160129" y="290326"/>
            <a:ext cx="3475767" cy="2686103"/>
          </a:xfrm>
          <a:prstGeom prst="rect">
            <a:avLst/>
          </a:prstGeom>
          <a:scene3d>
            <a:camera prst="orthographicFront"/>
            <a:lightRig rig="threePt" dir="t"/>
          </a:scene3d>
          <a:sp3d>
            <a:bevelT w="127000" h="127000"/>
          </a:sp3d>
        </p:spPr>
      </p:pic>
      <p:sp>
        <p:nvSpPr>
          <p:cNvPr id="6" name="流程图: 可选过程 5"/>
          <p:cNvSpPr/>
          <p:nvPr/>
        </p:nvSpPr>
        <p:spPr>
          <a:xfrm>
            <a:off x="100663" y="3394963"/>
            <a:ext cx="4067944" cy="456808"/>
          </a:xfrm>
          <a:prstGeom prst="flowChartAlternateProcess">
            <a:avLst/>
          </a:prstGeom>
          <a:solidFill>
            <a:schemeClr val="bg1">
              <a:lumMod val="85000"/>
            </a:schemeClr>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标题 1"/>
          <p:cNvSpPr txBox="1">
            <a:spLocks/>
          </p:cNvSpPr>
          <p:nvPr/>
        </p:nvSpPr>
        <p:spPr>
          <a:xfrm>
            <a:off x="683567" y="3438701"/>
            <a:ext cx="3135831" cy="369332"/>
          </a:xfrm>
          <a:prstGeom prst="rect">
            <a:avLst/>
          </a:prstGeom>
          <a:noFill/>
        </p:spPr>
        <p:txBody>
          <a:bodyPr vert="horz" wrap="square" lIns="91440" tIns="45720" rIns="91440" bIns="45720" rtlCol="0" anchor="ctr">
            <a:sp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fontAlgn="base">
              <a:spcAft>
                <a:spcPct val="0"/>
              </a:spcAft>
            </a:pPr>
            <a:r>
              <a:rPr lang="en-US" altLang="zh-CN" sz="2000" cap="none"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panose="020B0604020202020204" pitchFamily="34" charset="0"/>
                <a:ea typeface="宋体" panose="02010600030101010101" pitchFamily="2" charset="-122"/>
                <a:cs typeface="+mn-cs"/>
              </a:rPr>
              <a:t>Distribution at the LHC</a:t>
            </a:r>
            <a:endParaRPr lang="zh-CN" altLang="en-US" sz="2000" cap="none"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panose="020B0604020202020204" pitchFamily="34" charset="0"/>
              <a:ea typeface="宋体" panose="02010600030101010101" pitchFamily="2" charset="-122"/>
              <a:cs typeface="+mn-cs"/>
            </a:endParaRPr>
          </a:p>
        </p:txBody>
      </p:sp>
      <p:pic>
        <p:nvPicPr>
          <p:cNvPr id="10" name="图片 9"/>
          <p:cNvPicPr>
            <a:picLocks noChangeAspect="1"/>
          </p:cNvPicPr>
          <p:nvPr/>
        </p:nvPicPr>
        <p:blipFill>
          <a:blip r:embed="rId4"/>
          <a:stretch>
            <a:fillRect/>
          </a:stretch>
        </p:blipFill>
        <p:spPr>
          <a:xfrm>
            <a:off x="4378355" y="1261143"/>
            <a:ext cx="4421338" cy="3738570"/>
          </a:xfrm>
          <a:prstGeom prst="rect">
            <a:avLst/>
          </a:prstGeom>
          <a:scene3d>
            <a:camera prst="orthographicFront"/>
            <a:lightRig rig="threePt" dir="t"/>
          </a:scene3d>
          <a:sp3d>
            <a:bevelT w="127000" h="127000"/>
          </a:sp3d>
        </p:spPr>
      </p:pic>
      <p:pic>
        <p:nvPicPr>
          <p:cNvPr id="11" name="图片 10"/>
          <p:cNvPicPr>
            <a:picLocks noChangeAspect="1"/>
          </p:cNvPicPr>
          <p:nvPr/>
        </p:nvPicPr>
        <p:blipFill>
          <a:blip r:embed="rId5"/>
          <a:stretch>
            <a:fillRect/>
          </a:stretch>
        </p:blipFill>
        <p:spPr>
          <a:xfrm>
            <a:off x="241199" y="4125673"/>
            <a:ext cx="3786873" cy="2629016"/>
          </a:xfrm>
          <a:prstGeom prst="rect">
            <a:avLst/>
          </a:prstGeom>
          <a:scene3d>
            <a:camera prst="orthographicFront"/>
            <a:lightRig rig="threePt" dir="t"/>
          </a:scene3d>
          <a:sp3d>
            <a:bevelT w="127000" h="127000"/>
          </a:sp3d>
        </p:spPr>
      </p:pic>
      <mc:AlternateContent xmlns:mc="http://schemas.openxmlformats.org/markup-compatibility/2006">
        <mc:Choice xmlns:a14="http://schemas.microsoft.com/office/drawing/2010/main" Requires="a14">
          <p:sp>
            <p:nvSpPr>
              <p:cNvPr id="12" name="文本框 11"/>
              <p:cNvSpPr txBox="1"/>
              <p:nvPr/>
            </p:nvSpPr>
            <p:spPr>
              <a:xfrm>
                <a:off x="5086995" y="64187"/>
                <a:ext cx="2509341" cy="707886"/>
              </a:xfrm>
              <a:prstGeom prst="rect">
                <a:avLst/>
              </a:prstGeom>
              <a:noFill/>
            </p:spPr>
            <p:txBody>
              <a:bodyPr wrap="square" lIns="91440" tIns="45720" rIns="91440" bIns="45720">
                <a:spAutoFit/>
              </a:bodyPr>
              <a:lstStyle>
                <a:defPPr>
                  <a:defRPr lang="zh-CN"/>
                </a:defPPr>
                <a:lvl1pPr>
                  <a:defRPr sz="2000" b="1">
                    <a:ln w="22225">
                      <a:solidFill>
                        <a:schemeClr val="accent2"/>
                      </a:solidFill>
                      <a:prstDash val="solid"/>
                    </a:ln>
                    <a:solidFill>
                      <a:schemeClr val="accent2">
                        <a:lumMod val="40000"/>
                        <a:lumOff val="60000"/>
                      </a:schemeClr>
                    </a:solidFill>
                  </a:defRPr>
                </a:lvl1pPr>
              </a:lstStyle>
              <a:p>
                <a14:m>
                  <m:oMath xmlns:m="http://schemas.openxmlformats.org/officeDocument/2006/math">
                    <m:r>
                      <m:rPr>
                        <m:sty m:val="p"/>
                      </m:rPr>
                      <a:rPr lang="en-US" altLang="zh-CN">
                        <a:latin typeface="Cambria Math" panose="02040503050406030204" pitchFamily="18" charset="0"/>
                      </a:rPr>
                      <m:t>including</m:t>
                    </m:r>
                    <m:r>
                      <a:rPr lang="en-US" altLang="zh-CN">
                        <a:latin typeface="Cambria Math" panose="02040503050406030204" pitchFamily="18" charset="0"/>
                      </a:rPr>
                      <m:t> </m:t>
                    </m:r>
                    <m:sSup>
                      <m:sSupPr>
                        <m:ctrlPr>
                          <a:rPr lang="en-US" altLang="zh-CN" i="1">
                            <a:latin typeface="Cambria Math" panose="02040503050406030204" pitchFamily="18" charset="0"/>
                          </a:rPr>
                        </m:ctrlPr>
                      </m:sSupPr>
                      <m:e>
                        <m:r>
                          <a:rPr lang="en-US" altLang="zh-CN">
                            <a:latin typeface="Cambria Math" panose="02040503050406030204" pitchFamily="18" charset="0"/>
                          </a:rPr>
                          <m:t>𝜋</m:t>
                        </m:r>
                      </m:e>
                      <m:sup>
                        <m:r>
                          <a:rPr lang="en-US" altLang="zh-CN">
                            <a:latin typeface="Cambria Math" panose="02040503050406030204" pitchFamily="18" charset="0"/>
                          </a:rPr>
                          <m:t>2</m:t>
                        </m:r>
                      </m:sup>
                    </m:sSup>
                  </m:oMath>
                </a14:m>
                <a:r>
                  <a:rPr lang="zh-CN" altLang="en-US" dirty="0"/>
                  <a:t> </a:t>
                </a:r>
                <a:r>
                  <a:rPr lang="en-US" altLang="zh-CN" dirty="0"/>
                  <a:t>effects</a:t>
                </a:r>
                <a:endParaRPr lang="zh-CN" altLang="en-US" dirty="0"/>
              </a:p>
              <a:p>
                <a:endParaRPr lang="zh-CN" altLang="en-US" dirty="0"/>
              </a:p>
            </p:txBody>
          </p:sp>
        </mc:Choice>
        <mc:Fallback>
          <p:sp>
            <p:nvSpPr>
              <p:cNvPr id="12" name="文本框 11"/>
              <p:cNvSpPr txBox="1">
                <a:spLocks noRot="1" noChangeAspect="1" noMove="1" noResize="1" noEditPoints="1" noAdjustHandles="1" noChangeArrowheads="1" noChangeShapeType="1" noTextEdit="1"/>
              </p:cNvSpPr>
              <p:nvPr/>
            </p:nvSpPr>
            <p:spPr>
              <a:xfrm>
                <a:off x="5086995" y="64187"/>
                <a:ext cx="2509341" cy="707886"/>
              </a:xfrm>
              <a:prstGeom prst="rect">
                <a:avLst/>
              </a:prstGeom>
              <a:blipFill rotWithShape="0">
                <a:blip r:embed="rId6"/>
                <a:stretch>
                  <a:fillRect/>
                </a:stretch>
              </a:blipFill>
            </p:spPr>
            <p:txBody>
              <a:bodyPr/>
              <a:lstStyle/>
              <a:p>
                <a:r>
                  <a:rPr lang="zh-CN" altLang="en-US">
                    <a:noFill/>
                  </a:rPr>
                  <a:t> </a:t>
                </a:r>
              </a:p>
            </p:txBody>
          </p:sp>
        </mc:Fallback>
      </mc:AlternateContent>
      <p:sp>
        <p:nvSpPr>
          <p:cNvPr id="13" name="流程图: 可选过程 12"/>
          <p:cNvSpPr/>
          <p:nvPr/>
        </p:nvSpPr>
        <p:spPr>
          <a:xfrm>
            <a:off x="4716016" y="5355905"/>
            <a:ext cx="3370168" cy="636977"/>
          </a:xfrm>
          <a:prstGeom prst="flowChartAlternateProcess">
            <a:avLst/>
          </a:prstGeom>
          <a:solidFill>
            <a:schemeClr val="bg1">
              <a:lumMod val="85000"/>
            </a:schemeClr>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标题 1"/>
          <p:cNvSpPr txBox="1">
            <a:spLocks/>
          </p:cNvSpPr>
          <p:nvPr/>
        </p:nvSpPr>
        <p:spPr>
          <a:xfrm>
            <a:off x="4564896" y="5440181"/>
            <a:ext cx="3672408" cy="400110"/>
          </a:xfrm>
          <a:prstGeom prst="rect">
            <a:avLst/>
          </a:prstGeom>
          <a:noFill/>
        </p:spPr>
        <p:txBody>
          <a:bodyPr wrap="square" lIns="91440" tIns="45720" rIns="91440" bIns="45720">
            <a:spAutoFit/>
          </a:bodyPr>
          <a:lstStyle>
            <a:defPPr>
              <a:defRPr lang="zh-CN"/>
            </a:defPPr>
            <a:lvl1pPr algn="ctr">
              <a:defRPr sz="2000" b="0" cap="none" spc="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defRPr>
            </a:lvl1pPr>
          </a:lstStyle>
          <a:p>
            <a:r>
              <a:rPr lang="en-US" altLang="zh-CN" b="0" dirty="0" smtClean="0"/>
              <a:t>K-factor for </a:t>
            </a:r>
            <a:r>
              <a:rPr lang="en-US" altLang="zh-CN" b="0" dirty="0" err="1" smtClean="0"/>
              <a:t>resummation</a:t>
            </a:r>
            <a:endParaRPr lang="zh-CN" altLang="en-US" dirty="0"/>
          </a:p>
        </p:txBody>
      </p:sp>
    </p:spTree>
    <p:extLst>
      <p:ext uri="{BB962C8B-B14F-4D97-AF65-F5344CB8AC3E}">
        <p14:creationId xmlns:p14="http://schemas.microsoft.com/office/powerpoint/2010/main" val="38581703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a:stretch>
            <a:fillRect/>
          </a:stretch>
        </p:blipFill>
        <p:spPr>
          <a:xfrm>
            <a:off x="382118" y="188640"/>
            <a:ext cx="3163751" cy="2688274"/>
          </a:xfrm>
          <a:prstGeom prst="rect">
            <a:avLst/>
          </a:prstGeom>
          <a:scene3d>
            <a:camera prst="orthographicFront"/>
            <a:lightRig rig="threePt" dir="t"/>
          </a:scene3d>
          <a:sp3d>
            <a:bevelT w="127000" h="127000"/>
          </a:sp3d>
        </p:spPr>
      </p:pic>
      <p:pic>
        <p:nvPicPr>
          <p:cNvPr id="4" name="图片 3"/>
          <p:cNvPicPr>
            <a:picLocks noChangeAspect="1"/>
          </p:cNvPicPr>
          <p:nvPr/>
        </p:nvPicPr>
        <p:blipFill>
          <a:blip r:embed="rId3"/>
          <a:stretch>
            <a:fillRect/>
          </a:stretch>
        </p:blipFill>
        <p:spPr>
          <a:xfrm>
            <a:off x="4211960" y="1340768"/>
            <a:ext cx="3456384" cy="2422087"/>
          </a:xfrm>
          <a:prstGeom prst="rect">
            <a:avLst/>
          </a:prstGeom>
          <a:scene3d>
            <a:camera prst="orthographicFront"/>
            <a:lightRig rig="threePt" dir="t"/>
          </a:scene3d>
          <a:sp3d>
            <a:bevelT w="127000" h="127000"/>
          </a:sp3d>
        </p:spPr>
      </p:pic>
      <p:pic>
        <p:nvPicPr>
          <p:cNvPr id="5" name="图片 4"/>
          <p:cNvPicPr>
            <a:picLocks noChangeAspect="1"/>
          </p:cNvPicPr>
          <p:nvPr/>
        </p:nvPicPr>
        <p:blipFill>
          <a:blip r:embed="rId4"/>
          <a:stretch>
            <a:fillRect/>
          </a:stretch>
        </p:blipFill>
        <p:spPr>
          <a:xfrm>
            <a:off x="970013" y="3501008"/>
            <a:ext cx="2908902" cy="2323841"/>
          </a:xfrm>
          <a:prstGeom prst="rect">
            <a:avLst/>
          </a:prstGeom>
          <a:scene3d>
            <a:camera prst="orthographicFront"/>
            <a:lightRig rig="threePt" dir="t"/>
          </a:scene3d>
          <a:sp3d>
            <a:bevelT w="127000" h="127000"/>
          </a:sp3d>
        </p:spPr>
      </p:pic>
      <p:pic>
        <p:nvPicPr>
          <p:cNvPr id="6" name="图片 5"/>
          <p:cNvPicPr>
            <a:picLocks noChangeAspect="1"/>
          </p:cNvPicPr>
          <p:nvPr/>
        </p:nvPicPr>
        <p:blipFill>
          <a:blip r:embed="rId5"/>
          <a:stretch>
            <a:fillRect/>
          </a:stretch>
        </p:blipFill>
        <p:spPr>
          <a:xfrm>
            <a:off x="4860029" y="4005064"/>
            <a:ext cx="3325513" cy="2755604"/>
          </a:xfrm>
          <a:prstGeom prst="rect">
            <a:avLst/>
          </a:prstGeom>
          <a:scene3d>
            <a:camera prst="orthographicFront"/>
            <a:lightRig rig="threePt" dir="t"/>
          </a:scene3d>
          <a:sp3d>
            <a:bevelT w="127000" h="127000"/>
          </a:sp3d>
        </p:spPr>
      </p:pic>
      <p:grpSp>
        <p:nvGrpSpPr>
          <p:cNvPr id="7" name="组合 6"/>
          <p:cNvGrpSpPr/>
          <p:nvPr/>
        </p:nvGrpSpPr>
        <p:grpSpPr>
          <a:xfrm>
            <a:off x="4935897" y="119408"/>
            <a:ext cx="3366952" cy="979151"/>
            <a:chOff x="2728565" y="1184305"/>
            <a:chExt cx="5851817" cy="621615"/>
          </a:xfrm>
        </p:grpSpPr>
        <p:sp>
          <p:nvSpPr>
            <p:cNvPr id="8" name="流程图: 可选过程 7"/>
            <p:cNvSpPr/>
            <p:nvPr/>
          </p:nvSpPr>
          <p:spPr>
            <a:xfrm>
              <a:off x="3337010" y="1184305"/>
              <a:ext cx="4634932" cy="621615"/>
            </a:xfrm>
            <a:prstGeom prst="flowChartAlternateProcess">
              <a:avLst/>
            </a:prstGeom>
            <a:solidFill>
              <a:schemeClr val="bg1">
                <a:lumMod val="85000"/>
              </a:schemeClr>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mc:Choice xmlns:a14="http://schemas.microsoft.com/office/drawing/2010/main" Requires="a14">
            <p:sp>
              <p:nvSpPr>
                <p:cNvPr id="9" name="矩形 8"/>
                <p:cNvSpPr/>
                <p:nvPr/>
              </p:nvSpPr>
              <p:spPr>
                <a:xfrm>
                  <a:off x="2728565" y="1280569"/>
                  <a:ext cx="5851817" cy="429087"/>
                </a:xfrm>
                <a:prstGeom prst="rect">
                  <a:avLst/>
                </a:prstGeom>
                <a:noFill/>
              </p:spPr>
              <p:txBody>
                <a:bodyPr wrap="square" lIns="91440" tIns="45720" rIns="91440" bIns="45720">
                  <a:spAutoFit/>
                </a:bodyPr>
                <a:lstStyle/>
                <a:p>
                  <a:pPr algn="ctr"/>
                  <a14:m>
                    <m:oMathPara xmlns:m="http://schemas.openxmlformats.org/officeDocument/2006/math">
                      <m:oMathParaPr>
                        <m:jc m:val="centerGroup"/>
                      </m:oMathParaPr>
                      <m:oMath xmlns:m="http://schemas.openxmlformats.org/officeDocument/2006/math">
                        <m:sSup>
                          <m:sSupPr>
                            <m:ctrlPr>
                              <a:rPr lang="en-US" altLang="zh-CN" sz="2800" b="0" i="1" cap="none" spc="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Cambria Math" panose="02040503050406030204" pitchFamily="18" charset="0"/>
                              </a:rPr>
                            </m:ctrlPr>
                          </m:sSupPr>
                          <m:e>
                            <m:r>
                              <a:rPr lang="en-US" altLang="zh-CN" sz="2800" b="0" i="1" cap="none" spc="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Cambria Math" panose="02040503050406030204" pitchFamily="18" charset="0"/>
                              </a:rPr>
                              <m:t>𝑊</m:t>
                            </m:r>
                          </m:e>
                          <m:sup>
                            <m:r>
                              <a:rPr lang="en-US" altLang="zh-CN" sz="2800" b="0" i="1" cap="none" spc="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Cambria Math" panose="02040503050406030204" pitchFamily="18" charset="0"/>
                              </a:rPr>
                              <m:t>±</m:t>
                            </m:r>
                          </m:sup>
                        </m:sSup>
                        <m:r>
                          <a:rPr lang="en-US" altLang="zh-CN" sz="2800" b="0" i="1" cap="none" spc="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Cambria Math" panose="02040503050406030204" pitchFamily="18" charset="0"/>
                          </a:rPr>
                          <m:t>𝑍</m:t>
                        </m:r>
                      </m:oMath>
                    </m:oMathPara>
                  </a14:m>
                  <a:endParaRPr lang="en-US" altLang="zh-CN" sz="2800" b="0" cap="none" spc="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mc:Choice>
          <mc:Fallback>
            <p:sp>
              <p:nvSpPr>
                <p:cNvPr id="9" name="矩形 8"/>
                <p:cNvSpPr>
                  <a:spLocks noRot="1" noChangeAspect="1" noMove="1" noResize="1" noEditPoints="1" noAdjustHandles="1" noChangeArrowheads="1" noChangeShapeType="1" noTextEdit="1"/>
                </p:cNvSpPr>
                <p:nvPr/>
              </p:nvSpPr>
              <p:spPr>
                <a:xfrm>
                  <a:off x="2728565" y="1280569"/>
                  <a:ext cx="5851817" cy="429087"/>
                </a:xfrm>
                <a:prstGeom prst="rect">
                  <a:avLst/>
                </a:prstGeom>
                <a:blipFill rotWithShape="0">
                  <a:blip r:embed="rId6"/>
                  <a:stretch>
                    <a:fillRect/>
                  </a:stretch>
                </a:blipFill>
              </p:spPr>
              <p:txBody>
                <a:bodyPr/>
                <a:lstStyle/>
                <a:p>
                  <a:r>
                    <a:rPr lang="zh-CN" altLang="en-US">
                      <a:noFill/>
                    </a:rPr>
                    <a:t> </a:t>
                  </a:r>
                </a:p>
              </p:txBody>
            </p:sp>
          </mc:Fallback>
        </mc:AlternateContent>
      </p:grpSp>
    </p:spTree>
    <p:extLst>
      <p:ext uri="{BB962C8B-B14F-4D97-AF65-F5344CB8AC3E}">
        <p14:creationId xmlns:p14="http://schemas.microsoft.com/office/powerpoint/2010/main" val="24473995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stretch>
            <a:fillRect/>
          </a:stretch>
        </p:blipFill>
        <p:spPr>
          <a:xfrm>
            <a:off x="4873242" y="1988839"/>
            <a:ext cx="4107053" cy="3208447"/>
          </a:xfrm>
          <a:prstGeom prst="rect">
            <a:avLst/>
          </a:prstGeom>
          <a:scene3d>
            <a:camera prst="orthographicFront"/>
            <a:lightRig rig="threePt" dir="t"/>
          </a:scene3d>
          <a:sp3d>
            <a:bevelT w="127000" h="127000"/>
          </a:sp3d>
        </p:spPr>
      </p:pic>
      <p:sp>
        <p:nvSpPr>
          <p:cNvPr id="8" name="流程图: 可选过程 7"/>
          <p:cNvSpPr/>
          <p:nvPr/>
        </p:nvSpPr>
        <p:spPr>
          <a:xfrm>
            <a:off x="2915816" y="491856"/>
            <a:ext cx="3888432" cy="560879"/>
          </a:xfrm>
          <a:prstGeom prst="flowChartAlternateProcess">
            <a:avLst/>
          </a:prstGeom>
          <a:solidFill>
            <a:schemeClr val="bg1">
              <a:lumMod val="85000"/>
            </a:schemeClr>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标题 1"/>
          <p:cNvSpPr txBox="1">
            <a:spLocks/>
          </p:cNvSpPr>
          <p:nvPr/>
        </p:nvSpPr>
        <p:spPr>
          <a:xfrm>
            <a:off x="463006" y="509786"/>
            <a:ext cx="8820472" cy="400110"/>
          </a:xfrm>
          <a:prstGeom prst="rect">
            <a:avLst/>
          </a:prstGeom>
          <a:noFill/>
        </p:spPr>
        <p:txBody>
          <a:bodyPr wrap="square" lIns="91440" tIns="45720" rIns="91440" bIns="45720">
            <a:spAutoFit/>
          </a:bodyPr>
          <a:lstStyle>
            <a:defPPr>
              <a:defRPr lang="zh-CN"/>
            </a:defPPr>
            <a:lvl1pPr algn="ctr">
              <a:defRPr sz="2000" b="0" cap="none" spc="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defRPr>
            </a:lvl1pPr>
          </a:lstStyle>
          <a:p>
            <a:r>
              <a:rPr lang="en-US" altLang="zh-CN" dirty="0"/>
              <a:t>Compare with Experiments</a:t>
            </a:r>
            <a:endParaRPr lang="zh-CN" altLang="en-US" dirty="0"/>
          </a:p>
        </p:txBody>
      </p:sp>
      <p:pic>
        <p:nvPicPr>
          <p:cNvPr id="2" name="图片 1"/>
          <p:cNvPicPr>
            <a:picLocks noChangeAspect="1"/>
          </p:cNvPicPr>
          <p:nvPr/>
        </p:nvPicPr>
        <p:blipFill>
          <a:blip r:embed="rId4"/>
          <a:stretch>
            <a:fillRect/>
          </a:stretch>
        </p:blipFill>
        <p:spPr>
          <a:xfrm>
            <a:off x="251520" y="1988840"/>
            <a:ext cx="4220999" cy="3208447"/>
          </a:xfrm>
          <a:prstGeom prst="rect">
            <a:avLst/>
          </a:prstGeom>
          <a:scene3d>
            <a:camera prst="orthographicFront"/>
            <a:lightRig rig="threePt" dir="t"/>
          </a:scene3d>
          <a:sp3d>
            <a:bevelT w="127000" h="127000"/>
          </a:sp3d>
        </p:spPr>
      </p:pic>
    </p:spTree>
    <p:extLst>
      <p:ext uri="{BB962C8B-B14F-4D97-AF65-F5344CB8AC3E}">
        <p14:creationId xmlns:p14="http://schemas.microsoft.com/office/powerpoint/2010/main" val="348689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流程图: 可选过程 3"/>
          <p:cNvSpPr/>
          <p:nvPr/>
        </p:nvSpPr>
        <p:spPr>
          <a:xfrm>
            <a:off x="3059832" y="505980"/>
            <a:ext cx="3384376" cy="657425"/>
          </a:xfrm>
          <a:prstGeom prst="flowChartAlternateProcess">
            <a:avLst/>
          </a:prstGeom>
          <a:solidFill>
            <a:schemeClr val="bg1">
              <a:lumMod val="85000"/>
            </a:schemeClr>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938" name="Rectangle 2"/>
          <p:cNvSpPr>
            <a:spLocks noGrp="1" noChangeArrowheads="1"/>
          </p:cNvSpPr>
          <p:nvPr>
            <p:ph type="title"/>
          </p:nvPr>
        </p:nvSpPr>
        <p:spPr>
          <a:xfrm>
            <a:off x="865351" y="434990"/>
            <a:ext cx="7773338" cy="804089"/>
          </a:xfrm>
          <a:ln>
            <a:noFill/>
          </a:ln>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a:lstStyle/>
          <a:p>
            <a:r>
              <a:rPr lang="en-US" altLang="zh-CN" sz="2000" cap="none"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panose="020B0604020202020204" pitchFamily="34" charset="0"/>
                <a:ea typeface="宋体" panose="02010600030101010101" pitchFamily="2" charset="-122"/>
                <a:cs typeface="+mn-cs"/>
              </a:rPr>
              <a:t>CONCLUSION</a:t>
            </a:r>
          </a:p>
        </p:txBody>
      </p:sp>
      <p:sp>
        <p:nvSpPr>
          <p:cNvPr id="39939" name="Rectangle 3"/>
          <p:cNvSpPr>
            <a:spLocks noGrp="1" noChangeArrowheads="1"/>
          </p:cNvSpPr>
          <p:nvPr>
            <p:ph sz="quarter" idx="13"/>
          </p:nvPr>
        </p:nvSpPr>
        <p:spPr>
          <a:xfrm>
            <a:off x="457200" y="1484784"/>
            <a:ext cx="8229600" cy="4530725"/>
          </a:xfrm>
        </p:spPr>
        <p:txBody>
          <a:bodyPr>
            <a:normAutofit/>
          </a:bodyPr>
          <a:lstStyle/>
          <a:p>
            <a:pPr>
              <a:lnSpc>
                <a:spcPct val="200000"/>
              </a:lnSpc>
              <a:buFont typeface="Wingdings" panose="05000000000000000000" pitchFamily="2" charset="2"/>
              <a:buChar char="Ø"/>
            </a:pPr>
            <a:r>
              <a:rPr lang="en-US" altLang="zh-CN" sz="2400" cap="none" dirty="0" smtClean="0"/>
              <a:t>Presenting  NLO + NNLL </a:t>
            </a:r>
            <a:r>
              <a:rPr lang="en-US" altLang="zh-CN" sz="2400" cap="none" dirty="0" err="1" smtClean="0"/>
              <a:t>thershold</a:t>
            </a:r>
            <a:r>
              <a:rPr lang="en-US" altLang="zh-CN" sz="2400" cap="none" dirty="0" smtClean="0"/>
              <a:t> </a:t>
            </a:r>
            <a:r>
              <a:rPr lang="en-US" altLang="zh-CN" sz="2400" cap="none" dirty="0" err="1" smtClean="0"/>
              <a:t>resummation</a:t>
            </a:r>
            <a:r>
              <a:rPr lang="en-US" altLang="zh-CN" sz="2400" cap="none" dirty="0" smtClean="0"/>
              <a:t> for gauge boson pair productions. </a:t>
            </a:r>
            <a:endParaRPr lang="en-US" altLang="zh-CN" sz="2400" cap="none" dirty="0" smtClean="0"/>
          </a:p>
          <a:p>
            <a:pPr>
              <a:lnSpc>
                <a:spcPct val="200000"/>
              </a:lnSpc>
              <a:buFont typeface="Wingdings" panose="05000000000000000000" pitchFamily="2" charset="2"/>
              <a:buChar char="Ø"/>
            </a:pPr>
            <a:r>
              <a:rPr lang="en-US" altLang="zh-CN" sz="2400" cap="none" dirty="0" smtClean="0"/>
              <a:t>Improve NLO cross section about 8% for ZZ and 12% for WZ</a:t>
            </a:r>
            <a:endParaRPr lang="en-US" altLang="zh-CN" sz="2400" cap="none" dirty="0"/>
          </a:p>
          <a:p>
            <a:pPr>
              <a:lnSpc>
                <a:spcPct val="200000"/>
              </a:lnSpc>
              <a:buFont typeface="Wingdings" panose="05000000000000000000" pitchFamily="2" charset="2"/>
              <a:buChar char="Ø"/>
            </a:pPr>
            <a:r>
              <a:rPr lang="en-US" altLang="zh-CN" sz="2400" cap="none" dirty="0" smtClean="0"/>
              <a:t>Agree with POWHEG and experimental data very well.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Rectangle 3"/>
          <p:cNvSpPr>
            <a:spLocks noGrp="1" noChangeArrowheads="1"/>
          </p:cNvSpPr>
          <p:nvPr>
            <p:ph sz="quarter" idx="13"/>
          </p:nvPr>
        </p:nvSpPr>
        <p:spPr>
          <a:xfrm>
            <a:off x="3131840" y="2492896"/>
            <a:ext cx="4608512" cy="865188"/>
          </a:xfrm>
          <a:ln>
            <a:noFill/>
          </a:ln>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a:noAutofit/>
          </a:bodyPr>
          <a:lstStyle/>
          <a:p>
            <a:pPr>
              <a:buFont typeface="Wingdings" panose="05000000000000000000" pitchFamily="2" charset="2"/>
              <a:buNone/>
            </a:pPr>
            <a:r>
              <a:rPr lang="en-US" altLang="zh-CN" sz="3600" cap="none"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panose="020B0604020202020204" pitchFamily="34" charset="0"/>
                <a:ea typeface="宋体" panose="02010600030101010101" pitchFamily="2" charset="-122"/>
              </a:rPr>
              <a:t>THANK</a:t>
            </a:r>
            <a:r>
              <a:rPr lang="en-US" altLang="zh-CN" sz="7200" dirty="0"/>
              <a:t> </a:t>
            </a:r>
            <a:r>
              <a:rPr lang="en-US" altLang="zh-CN" sz="3600" cap="none"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panose="020B0604020202020204" pitchFamily="34" charset="0"/>
                <a:ea typeface="宋体" panose="02010600030101010101" pitchFamily="2" charset="-122"/>
              </a:rPr>
              <a:t>YOU</a:t>
            </a:r>
          </a:p>
        </p:txBody>
      </p:sp>
    </p:spTree>
    <p:extLst>
      <p:ext uri="{BB962C8B-B14F-4D97-AF65-F5344CB8AC3E}">
        <p14:creationId xmlns:p14="http://schemas.microsoft.com/office/powerpoint/2010/main" val="41095111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流程图: 可选过程 7"/>
          <p:cNvSpPr/>
          <p:nvPr/>
        </p:nvSpPr>
        <p:spPr>
          <a:xfrm>
            <a:off x="1143708" y="70584"/>
            <a:ext cx="6987944" cy="765947"/>
          </a:xfrm>
          <a:prstGeom prst="flowChartAlternateProcess">
            <a:avLst/>
          </a:prstGeom>
          <a:solidFill>
            <a:schemeClr val="bg1">
              <a:lumMod val="85000"/>
            </a:schemeClr>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p:cNvPicPr>
            <a:picLocks noChangeAspect="1"/>
          </p:cNvPicPr>
          <p:nvPr/>
        </p:nvPicPr>
        <p:blipFill>
          <a:blip r:embed="rId2"/>
          <a:stretch>
            <a:fillRect/>
          </a:stretch>
        </p:blipFill>
        <p:spPr>
          <a:xfrm>
            <a:off x="4818164" y="907923"/>
            <a:ext cx="3805264" cy="2640690"/>
          </a:xfrm>
          <a:prstGeom prst="rect">
            <a:avLst/>
          </a:prstGeom>
          <a:scene3d>
            <a:camera prst="orthographicFront"/>
            <a:lightRig rig="threePt" dir="t"/>
          </a:scene3d>
          <a:sp3d>
            <a:bevelT w="127000" h="127000"/>
          </a:sp3d>
        </p:spPr>
      </p:pic>
      <p:sp>
        <p:nvSpPr>
          <p:cNvPr id="5" name="标题 1"/>
          <p:cNvSpPr txBox="1">
            <a:spLocks/>
          </p:cNvSpPr>
          <p:nvPr/>
        </p:nvSpPr>
        <p:spPr>
          <a:xfrm>
            <a:off x="751480" y="200350"/>
            <a:ext cx="7772400" cy="506413"/>
          </a:xfrm>
          <a:prstGeom prst="rect">
            <a:avLst/>
          </a:prstGeom>
          <a:ln>
            <a:noFill/>
          </a:ln>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fontAlgn="auto">
              <a:spcAft>
                <a:spcPts val="0"/>
              </a:spcAft>
            </a:pPr>
            <a:r>
              <a:rPr lang="en-US" altLang="zh-CN" sz="2000" cap="none"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panose="020B0604020202020204" pitchFamily="34" charset="0"/>
                <a:ea typeface="宋体" panose="02010600030101010101" pitchFamily="2" charset="-122"/>
                <a:cs typeface="+mn-cs"/>
              </a:rPr>
              <a:t>Background</a:t>
            </a:r>
            <a:r>
              <a:rPr lang="en-US" altLang="zh-CN" sz="2800" dirty="0" smtClean="0"/>
              <a:t> </a:t>
            </a:r>
            <a:r>
              <a:rPr lang="en-US" altLang="zh-CN" sz="2000" cap="none"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panose="020B0604020202020204" pitchFamily="34" charset="0"/>
                <a:ea typeface="宋体" panose="02010600030101010101" pitchFamily="2" charset="-122"/>
                <a:cs typeface="+mn-cs"/>
              </a:rPr>
              <a:t>for</a:t>
            </a:r>
            <a:r>
              <a:rPr lang="en-US" altLang="zh-CN" sz="2800" dirty="0" smtClean="0"/>
              <a:t> </a:t>
            </a:r>
            <a:r>
              <a:rPr lang="en-US" altLang="zh-CN" sz="2000" cap="none"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panose="020B0604020202020204" pitchFamily="34" charset="0"/>
                <a:ea typeface="宋体" panose="02010600030101010101" pitchFamily="2" charset="-122"/>
                <a:cs typeface="+mn-cs"/>
              </a:rPr>
              <a:t>the</a:t>
            </a:r>
            <a:r>
              <a:rPr lang="en-US" altLang="zh-CN" sz="2800" dirty="0" smtClean="0"/>
              <a:t> </a:t>
            </a:r>
            <a:r>
              <a:rPr lang="en-US" altLang="zh-CN" sz="2000" cap="none"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panose="020B0604020202020204" pitchFamily="34" charset="0"/>
                <a:ea typeface="宋体" panose="02010600030101010101" pitchFamily="2" charset="-122"/>
                <a:cs typeface="+mn-cs"/>
              </a:rPr>
              <a:t>Higgs</a:t>
            </a:r>
            <a:r>
              <a:rPr lang="en-US" altLang="zh-CN" sz="2800" dirty="0" smtClean="0"/>
              <a:t> </a:t>
            </a:r>
            <a:r>
              <a:rPr lang="en-US" altLang="zh-CN" sz="2000" cap="none"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panose="020B0604020202020204" pitchFamily="34" charset="0"/>
                <a:ea typeface="宋体" panose="02010600030101010101" pitchFamily="2" charset="-122"/>
                <a:cs typeface="+mn-cs"/>
              </a:rPr>
              <a:t>boson</a:t>
            </a:r>
            <a:endParaRPr lang="zh-CN" altLang="en-US" sz="2000" cap="none"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panose="020B0604020202020204" pitchFamily="34" charset="0"/>
              <a:ea typeface="宋体" panose="02010600030101010101" pitchFamily="2" charset="-122"/>
              <a:cs typeface="+mn-cs"/>
            </a:endParaRPr>
          </a:p>
        </p:txBody>
      </p:sp>
      <p:pic>
        <p:nvPicPr>
          <p:cNvPr id="6" name="图片 5"/>
          <p:cNvPicPr>
            <a:picLocks noChangeAspect="1"/>
          </p:cNvPicPr>
          <p:nvPr/>
        </p:nvPicPr>
        <p:blipFill>
          <a:blip r:embed="rId3"/>
          <a:stretch>
            <a:fillRect/>
          </a:stretch>
        </p:blipFill>
        <p:spPr>
          <a:xfrm>
            <a:off x="1111624" y="1482427"/>
            <a:ext cx="2876506" cy="2090589"/>
          </a:xfrm>
          <a:prstGeom prst="rect">
            <a:avLst/>
          </a:prstGeom>
          <a:scene3d>
            <a:camera prst="orthographicFront"/>
            <a:lightRig rig="threePt" dir="t"/>
          </a:scene3d>
          <a:sp3d>
            <a:bevelT w="127000" h="127000"/>
          </a:sp3d>
        </p:spPr>
      </p:pic>
      <p:pic>
        <p:nvPicPr>
          <p:cNvPr id="7" name="图片 6"/>
          <p:cNvPicPr>
            <a:picLocks noChangeAspect="1"/>
          </p:cNvPicPr>
          <p:nvPr/>
        </p:nvPicPr>
        <p:blipFill>
          <a:blip r:embed="rId4"/>
          <a:stretch>
            <a:fillRect/>
          </a:stretch>
        </p:blipFill>
        <p:spPr>
          <a:xfrm>
            <a:off x="1115616" y="4061682"/>
            <a:ext cx="2872514" cy="2342778"/>
          </a:xfrm>
          <a:prstGeom prst="rect">
            <a:avLst/>
          </a:prstGeom>
          <a:scene3d>
            <a:camera prst="orthographicFront"/>
            <a:lightRig rig="threePt" dir="t"/>
          </a:scene3d>
          <a:sp3d>
            <a:bevelT w="127000" h="127000"/>
          </a:sp3d>
        </p:spPr>
      </p:pic>
      <p:pic>
        <p:nvPicPr>
          <p:cNvPr id="10" name="图片 9"/>
          <p:cNvPicPr>
            <a:picLocks noChangeAspect="1"/>
          </p:cNvPicPr>
          <p:nvPr/>
        </p:nvPicPr>
        <p:blipFill>
          <a:blip r:embed="rId5"/>
          <a:stretch>
            <a:fillRect/>
          </a:stretch>
        </p:blipFill>
        <p:spPr>
          <a:xfrm>
            <a:off x="4968745" y="3573016"/>
            <a:ext cx="3504103" cy="3280273"/>
          </a:xfrm>
          <a:prstGeom prst="rect">
            <a:avLst/>
          </a:prstGeom>
          <a:scene3d>
            <a:camera prst="orthographicFront"/>
            <a:lightRig rig="threePt" dir="t"/>
          </a:scene3d>
          <a:sp3d>
            <a:bevelT w="127000" h="127000"/>
          </a:sp3d>
        </p:spPr>
      </p:pic>
      <p:sp>
        <p:nvSpPr>
          <p:cNvPr id="11" name="矩形 10"/>
          <p:cNvSpPr/>
          <p:nvPr/>
        </p:nvSpPr>
        <p:spPr>
          <a:xfrm>
            <a:off x="1111624" y="6473666"/>
            <a:ext cx="2787943" cy="369332"/>
          </a:xfrm>
          <a:prstGeom prst="rect">
            <a:avLst/>
          </a:prstGeom>
        </p:spPr>
        <p:txBody>
          <a:bodyPr wrap="none">
            <a:spAutoFit/>
          </a:bodyPr>
          <a:lstStyle/>
          <a:p>
            <a:r>
              <a:rPr lang="en-US" altLang="zh-CN" dirty="0">
                <a:latin typeface="arial" panose="020B0604020202020204" pitchFamily="34" charset="0"/>
              </a:rPr>
              <a:t>arXiv:1310.3687 (</a:t>
            </a:r>
            <a:r>
              <a:rPr lang="en-US" altLang="zh-CN" dirty="0" err="1">
                <a:latin typeface="arial" panose="020B0604020202020204" pitchFamily="34" charset="0"/>
              </a:rPr>
              <a:t>hep</a:t>
            </a:r>
            <a:r>
              <a:rPr lang="en-US" altLang="zh-CN" dirty="0">
                <a:latin typeface="arial" panose="020B0604020202020204" pitchFamily="34" charset="0"/>
              </a:rPr>
              <a:t>-ex)</a:t>
            </a:r>
            <a:endParaRPr lang="zh-CN" altLang="en-US" dirty="0"/>
          </a:p>
        </p:txBody>
      </p:sp>
    </p:spTree>
    <p:extLst>
      <p:ext uri="{BB962C8B-B14F-4D97-AF65-F5344CB8AC3E}">
        <p14:creationId xmlns:p14="http://schemas.microsoft.com/office/powerpoint/2010/main" val="34534599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流程图: 可选过程 6"/>
          <p:cNvSpPr/>
          <p:nvPr/>
        </p:nvSpPr>
        <p:spPr>
          <a:xfrm>
            <a:off x="1078028" y="300481"/>
            <a:ext cx="6987944" cy="765947"/>
          </a:xfrm>
          <a:prstGeom prst="flowChartAlternateProcess">
            <a:avLst/>
          </a:prstGeom>
          <a:solidFill>
            <a:schemeClr val="bg1">
              <a:lumMod val="85000"/>
            </a:schemeClr>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标题 1"/>
          <p:cNvSpPr>
            <a:spLocks noGrp="1"/>
          </p:cNvSpPr>
          <p:nvPr>
            <p:ph type="title" idx="4294967295"/>
          </p:nvPr>
        </p:nvSpPr>
        <p:spPr>
          <a:xfrm>
            <a:off x="685800" y="404664"/>
            <a:ext cx="7772400" cy="506413"/>
          </a:xfrm>
          <a:ln>
            <a:noFill/>
          </a:ln>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a:normAutofit/>
          </a:bodyPr>
          <a:lstStyle/>
          <a:p>
            <a:pPr lvl="0"/>
            <a:r>
              <a:rPr lang="en-US" altLang="zh-CN" sz="2000" cap="none"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panose="020B0604020202020204" pitchFamily="34" charset="0"/>
                <a:ea typeface="宋体" panose="02010600030101010101" pitchFamily="2" charset="-122"/>
                <a:cs typeface="+mn-cs"/>
              </a:rPr>
              <a:t>Anomalous</a:t>
            </a:r>
            <a:r>
              <a:rPr lang="en-US" altLang="zh-CN" sz="2800" dirty="0" smtClean="0"/>
              <a:t> </a:t>
            </a:r>
            <a:r>
              <a:rPr lang="en-US" altLang="zh-CN" sz="2000" cap="none"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panose="020B0604020202020204" pitchFamily="34" charset="0"/>
                <a:ea typeface="宋体" panose="02010600030101010101" pitchFamily="2" charset="-122"/>
                <a:cs typeface="+mn-cs"/>
              </a:rPr>
              <a:t>Triple</a:t>
            </a:r>
            <a:r>
              <a:rPr lang="en-US" altLang="zh-CN" sz="2800" dirty="0" smtClean="0"/>
              <a:t> </a:t>
            </a:r>
            <a:r>
              <a:rPr lang="en-US" altLang="zh-CN" sz="2000" cap="none"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panose="020B0604020202020204" pitchFamily="34" charset="0"/>
                <a:ea typeface="宋体" panose="02010600030101010101" pitchFamily="2" charset="-122"/>
                <a:cs typeface="+mn-cs"/>
              </a:rPr>
              <a:t>Gauge</a:t>
            </a:r>
            <a:r>
              <a:rPr lang="en-US" altLang="zh-CN" sz="2800" dirty="0" smtClean="0"/>
              <a:t> </a:t>
            </a:r>
            <a:r>
              <a:rPr lang="en-US" altLang="zh-CN" sz="2000" cap="none"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panose="020B0604020202020204" pitchFamily="34" charset="0"/>
                <a:ea typeface="宋体" panose="02010600030101010101" pitchFamily="2" charset="-122"/>
                <a:cs typeface="+mn-cs"/>
              </a:rPr>
              <a:t>couplings</a:t>
            </a:r>
            <a:endParaRPr lang="zh-CN" altLang="en-US" sz="2000" cap="none"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panose="020B0604020202020204" pitchFamily="34" charset="0"/>
              <a:ea typeface="宋体" panose="02010600030101010101" pitchFamily="2" charset="-122"/>
              <a:cs typeface="+mn-cs"/>
            </a:endParaRPr>
          </a:p>
        </p:txBody>
      </p:sp>
      <p:pic>
        <p:nvPicPr>
          <p:cNvPr id="9" name="图片 8"/>
          <p:cNvPicPr>
            <a:picLocks noChangeAspect="1"/>
          </p:cNvPicPr>
          <p:nvPr/>
        </p:nvPicPr>
        <p:blipFill>
          <a:blip r:embed="rId2"/>
          <a:stretch>
            <a:fillRect/>
          </a:stretch>
        </p:blipFill>
        <p:spPr>
          <a:xfrm>
            <a:off x="159033" y="2981283"/>
            <a:ext cx="4392488" cy="2655266"/>
          </a:xfrm>
          <a:prstGeom prst="rect">
            <a:avLst/>
          </a:prstGeom>
          <a:effectLst>
            <a:softEdge rad="31750"/>
          </a:effectLst>
          <a:scene3d>
            <a:camera prst="orthographicFront"/>
            <a:lightRig rig="threePt" dir="t"/>
          </a:scene3d>
          <a:sp3d>
            <a:bevelT/>
          </a:sp3d>
        </p:spPr>
      </p:pic>
      <p:sp>
        <p:nvSpPr>
          <p:cNvPr id="12" name="文本框 11"/>
          <p:cNvSpPr txBox="1"/>
          <p:nvPr/>
        </p:nvSpPr>
        <p:spPr>
          <a:xfrm>
            <a:off x="674767" y="2183100"/>
            <a:ext cx="4546431" cy="400110"/>
          </a:xfrm>
          <a:prstGeom prst="rect">
            <a:avLst/>
          </a:prstGeom>
          <a:noFill/>
        </p:spPr>
        <p:txBody>
          <a:bodyPr wrap="square" lIns="91440" tIns="45720" rIns="91440" bIns="45720">
            <a:spAutoFit/>
          </a:bodyPr>
          <a:lstStyle>
            <a:defPPr>
              <a:defRPr lang="zh-CN"/>
            </a:defPPr>
            <a:lvl1pPr>
              <a:defRPr sz="2000" b="1">
                <a:ln w="22225">
                  <a:solidFill>
                    <a:schemeClr val="accent2"/>
                  </a:solidFill>
                  <a:prstDash val="solid"/>
                </a:ln>
                <a:solidFill>
                  <a:schemeClr val="accent2">
                    <a:lumMod val="40000"/>
                    <a:lumOff val="60000"/>
                  </a:schemeClr>
                </a:solidFill>
              </a:defRPr>
            </a:lvl1pPr>
          </a:lstStyle>
          <a:p>
            <a:r>
              <a:rPr lang="en-US" altLang="zh-CN" dirty="0" err="1" smtClean="0"/>
              <a:t>aTGC</a:t>
            </a:r>
            <a:r>
              <a:rPr lang="en-US" altLang="zh-CN" dirty="0" smtClean="0"/>
              <a:t> in effective </a:t>
            </a:r>
            <a:r>
              <a:rPr lang="en-US" altLang="zh-CN" dirty="0" err="1" smtClean="0"/>
              <a:t>Lagrangian</a:t>
            </a:r>
            <a:r>
              <a:rPr lang="en-US" altLang="zh-CN" dirty="0" smtClean="0"/>
              <a:t> </a:t>
            </a:r>
            <a:endParaRPr lang="en-US" altLang="zh-CN" dirty="0"/>
          </a:p>
        </p:txBody>
      </p:sp>
      <p:pic>
        <p:nvPicPr>
          <p:cNvPr id="14" name="图片 13"/>
          <p:cNvPicPr>
            <a:picLocks noChangeAspect="1"/>
          </p:cNvPicPr>
          <p:nvPr/>
        </p:nvPicPr>
        <p:blipFill>
          <a:blip r:embed="rId3"/>
          <a:stretch>
            <a:fillRect/>
          </a:stretch>
        </p:blipFill>
        <p:spPr>
          <a:xfrm>
            <a:off x="4716016" y="1412776"/>
            <a:ext cx="4159386" cy="4195554"/>
          </a:xfrm>
          <a:prstGeom prst="rect">
            <a:avLst/>
          </a:prstGeom>
          <a:scene3d>
            <a:camera prst="orthographicFront"/>
            <a:lightRig rig="threePt" dir="t"/>
          </a:scene3d>
          <a:sp3d>
            <a:bevelT w="127000" h="127000"/>
          </a:sp3d>
        </p:spPr>
      </p:pic>
      <p:sp>
        <p:nvSpPr>
          <p:cNvPr id="15" name="圆角矩形 14"/>
          <p:cNvSpPr/>
          <p:nvPr/>
        </p:nvSpPr>
        <p:spPr>
          <a:xfrm>
            <a:off x="159033" y="4097955"/>
            <a:ext cx="4392488" cy="1440160"/>
          </a:xfrm>
          <a:prstGeom prst="round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7734540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流程图: 可选过程 7"/>
          <p:cNvSpPr/>
          <p:nvPr/>
        </p:nvSpPr>
        <p:spPr>
          <a:xfrm>
            <a:off x="1078028" y="320485"/>
            <a:ext cx="6987944" cy="765947"/>
          </a:xfrm>
          <a:prstGeom prst="flowChartAlternateProcess">
            <a:avLst/>
          </a:prstGeom>
          <a:solidFill>
            <a:schemeClr val="bg1">
              <a:lumMod val="85000"/>
            </a:schemeClr>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标题 1"/>
          <p:cNvSpPr>
            <a:spLocks noGrp="1"/>
          </p:cNvSpPr>
          <p:nvPr>
            <p:ph type="title" idx="4294967295"/>
          </p:nvPr>
        </p:nvSpPr>
        <p:spPr>
          <a:xfrm>
            <a:off x="685800" y="404664"/>
            <a:ext cx="7772400" cy="506413"/>
          </a:xfrm>
          <a:ln>
            <a:noFill/>
          </a:ln>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a:normAutofit/>
          </a:bodyPr>
          <a:lstStyle/>
          <a:p>
            <a:pPr lvl="0"/>
            <a:r>
              <a:rPr lang="en-US" altLang="zh-CN" sz="2000" cap="none"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panose="020B0604020202020204" pitchFamily="34" charset="0"/>
                <a:ea typeface="宋体" panose="02010600030101010101" pitchFamily="2" charset="-122"/>
                <a:cs typeface="+mn-cs"/>
              </a:rPr>
              <a:t>Anomalous</a:t>
            </a:r>
            <a:r>
              <a:rPr lang="en-US" altLang="zh-CN" sz="2800" dirty="0" smtClean="0"/>
              <a:t> </a:t>
            </a:r>
            <a:r>
              <a:rPr lang="en-US" altLang="zh-CN" sz="2000" cap="none"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panose="020B0604020202020204" pitchFamily="34" charset="0"/>
                <a:ea typeface="宋体" panose="02010600030101010101" pitchFamily="2" charset="-122"/>
                <a:cs typeface="+mn-cs"/>
              </a:rPr>
              <a:t>Triple</a:t>
            </a:r>
            <a:r>
              <a:rPr lang="en-US" altLang="zh-CN" sz="2800" dirty="0" smtClean="0"/>
              <a:t> </a:t>
            </a:r>
            <a:r>
              <a:rPr lang="en-US" altLang="zh-CN" sz="2000" cap="none"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panose="020B0604020202020204" pitchFamily="34" charset="0"/>
                <a:ea typeface="宋体" panose="02010600030101010101" pitchFamily="2" charset="-122"/>
                <a:cs typeface="+mn-cs"/>
              </a:rPr>
              <a:t>Gauge</a:t>
            </a:r>
            <a:r>
              <a:rPr lang="en-US" altLang="zh-CN" sz="2800" dirty="0" smtClean="0"/>
              <a:t> </a:t>
            </a:r>
            <a:r>
              <a:rPr lang="en-US" altLang="zh-CN" sz="2000" cap="none"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panose="020B0604020202020204" pitchFamily="34" charset="0"/>
                <a:ea typeface="宋体" panose="02010600030101010101" pitchFamily="2" charset="-122"/>
                <a:cs typeface="+mn-cs"/>
              </a:rPr>
              <a:t>couplings</a:t>
            </a:r>
            <a:endParaRPr lang="zh-CN" altLang="en-US" sz="2000" cap="none"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panose="020B0604020202020204" pitchFamily="34" charset="0"/>
              <a:ea typeface="宋体" panose="02010600030101010101" pitchFamily="2" charset="-122"/>
              <a:cs typeface="+mn-cs"/>
            </a:endParaRPr>
          </a:p>
        </p:txBody>
      </p:sp>
      <p:sp>
        <p:nvSpPr>
          <p:cNvPr id="7" name="文本框 6"/>
          <p:cNvSpPr txBox="1"/>
          <p:nvPr/>
        </p:nvSpPr>
        <p:spPr>
          <a:xfrm>
            <a:off x="5130914" y="1364039"/>
            <a:ext cx="4013086" cy="400110"/>
          </a:xfrm>
          <a:prstGeom prst="rect">
            <a:avLst/>
          </a:prstGeom>
          <a:noFill/>
        </p:spPr>
        <p:txBody>
          <a:bodyPr wrap="square" lIns="91440" tIns="45720" rIns="91440" bIns="45720">
            <a:spAutoFit/>
          </a:bodyPr>
          <a:lstStyle>
            <a:defPPr>
              <a:defRPr lang="zh-CN"/>
            </a:defPPr>
            <a:lvl1pPr>
              <a:defRPr sz="2000" b="1">
                <a:ln w="22225">
                  <a:solidFill>
                    <a:schemeClr val="accent2"/>
                  </a:solidFill>
                  <a:prstDash val="solid"/>
                </a:ln>
                <a:solidFill>
                  <a:schemeClr val="accent2">
                    <a:lumMod val="40000"/>
                    <a:lumOff val="60000"/>
                  </a:schemeClr>
                </a:solidFill>
              </a:defRPr>
            </a:lvl1pPr>
          </a:lstStyle>
          <a:p>
            <a:r>
              <a:rPr lang="en-US" altLang="zh-CN" dirty="0"/>
              <a:t>In SM no neutral TGC vertex</a:t>
            </a:r>
            <a:r>
              <a:rPr lang="en-US" altLang="zh-CN" dirty="0" smtClean="0"/>
              <a:t>.</a:t>
            </a:r>
            <a:endParaRPr lang="en-US" altLang="zh-CN" dirty="0"/>
          </a:p>
        </p:txBody>
      </p:sp>
      <p:pic>
        <p:nvPicPr>
          <p:cNvPr id="10" name="内容占位符 5"/>
          <p:cNvPicPr>
            <a:picLocks noChangeAspect="1"/>
          </p:cNvPicPr>
          <p:nvPr/>
        </p:nvPicPr>
        <p:blipFill>
          <a:blip r:embed="rId2"/>
          <a:stretch>
            <a:fillRect/>
          </a:stretch>
        </p:blipFill>
        <p:spPr>
          <a:xfrm>
            <a:off x="5130914" y="2041757"/>
            <a:ext cx="3116662" cy="2126321"/>
          </a:xfrm>
          <a:prstGeom prst="rect">
            <a:avLst/>
          </a:prstGeom>
          <a:scene3d>
            <a:camera prst="orthographicFront"/>
            <a:lightRig rig="threePt" dir="t"/>
          </a:scene3d>
          <a:sp3d>
            <a:bevelT w="127000" h="127000"/>
          </a:sp3d>
        </p:spPr>
      </p:pic>
      <p:pic>
        <p:nvPicPr>
          <p:cNvPr id="11" name="图片 10"/>
          <p:cNvPicPr>
            <a:picLocks noChangeAspect="1"/>
          </p:cNvPicPr>
          <p:nvPr/>
        </p:nvPicPr>
        <p:blipFill>
          <a:blip r:embed="rId3"/>
          <a:stretch>
            <a:fillRect/>
          </a:stretch>
        </p:blipFill>
        <p:spPr>
          <a:xfrm>
            <a:off x="1395278" y="4840378"/>
            <a:ext cx="6353444" cy="1647190"/>
          </a:xfrm>
          <a:prstGeom prst="rect">
            <a:avLst/>
          </a:prstGeom>
          <a:scene3d>
            <a:camera prst="orthographicFront"/>
            <a:lightRig rig="threePt" dir="t"/>
          </a:scene3d>
          <a:sp3d>
            <a:bevelT w="127000" h="127000"/>
          </a:sp3d>
        </p:spPr>
      </p:pic>
      <mc:AlternateContent xmlns:mc="http://schemas.openxmlformats.org/markup-compatibility/2006">
        <mc:Choice xmlns:a14="http://schemas.microsoft.com/office/drawing/2010/main" Requires="a14">
          <p:sp>
            <p:nvSpPr>
              <p:cNvPr id="13" name="文本框 12"/>
              <p:cNvSpPr txBox="1"/>
              <p:nvPr/>
            </p:nvSpPr>
            <p:spPr>
              <a:xfrm>
                <a:off x="1498915" y="4395261"/>
                <a:ext cx="6146170" cy="430182"/>
              </a:xfrm>
              <a:prstGeom prst="rect">
                <a:avLst/>
              </a:prstGeom>
              <a:noFill/>
            </p:spPr>
            <p:txBody>
              <a:bodyPr wrap="square" lIns="91440" tIns="45720" rIns="91440" bIns="45720">
                <a:spAutoFit/>
              </a:bodyPr>
              <a:lstStyle>
                <a:defPPr>
                  <a:defRPr lang="zh-CN"/>
                </a:defPPr>
                <a:lvl1pPr>
                  <a:defRPr sz="2000" b="1">
                    <a:ln w="22225">
                      <a:solidFill>
                        <a:schemeClr val="accent2"/>
                      </a:solidFill>
                      <a:prstDash val="solid"/>
                    </a:ln>
                    <a:solidFill>
                      <a:schemeClr val="accent2">
                        <a:lumMod val="40000"/>
                        <a:lumOff val="60000"/>
                      </a:schemeClr>
                    </a:solidFill>
                  </a:defRPr>
                </a:lvl1pPr>
              </a:lstStyle>
              <a:p>
                <a:r>
                  <a:rPr lang="en-US" altLang="zh-CN" dirty="0"/>
                  <a:t>Charged TGC vertex </a:t>
                </a:r>
                <a14:m>
                  <m:oMath xmlns:m="http://schemas.openxmlformats.org/officeDocument/2006/math">
                    <m:sSub>
                      <m:sSubPr>
                        <m:ctrlPr>
                          <a:rPr lang="en-US" altLang="zh-CN" i="1">
                            <a:latin typeface="Cambria Math" panose="02040503050406030204" pitchFamily="18" charset="0"/>
                          </a:rPr>
                        </m:ctrlPr>
                      </m:sSubPr>
                      <m:e>
                        <m:r>
                          <a:rPr lang="en-US" altLang="zh-CN">
                            <a:latin typeface="Cambria Math" panose="02040503050406030204" pitchFamily="18" charset="0"/>
                          </a:rPr>
                          <m:t>𝜆</m:t>
                        </m:r>
                      </m:e>
                      <m:sub>
                        <m:r>
                          <a:rPr lang="en-US" altLang="zh-CN">
                            <a:latin typeface="Cambria Math" panose="02040503050406030204" pitchFamily="18" charset="0"/>
                          </a:rPr>
                          <m:t>𝛾</m:t>
                        </m:r>
                      </m:sub>
                    </m:sSub>
                    <m:r>
                      <a:rPr lang="en-US" altLang="zh-CN">
                        <a:latin typeface="Cambria Math" panose="02040503050406030204" pitchFamily="18" charset="0"/>
                      </a:rPr>
                      <m:t>=</m:t>
                    </m:r>
                    <m:sSub>
                      <m:sSubPr>
                        <m:ctrlPr>
                          <a:rPr lang="en-US" altLang="zh-CN" i="1">
                            <a:latin typeface="Cambria Math" panose="02040503050406030204" pitchFamily="18" charset="0"/>
                          </a:rPr>
                        </m:ctrlPr>
                      </m:sSubPr>
                      <m:e>
                        <m:r>
                          <a:rPr lang="en-US" altLang="zh-CN">
                            <a:latin typeface="Cambria Math" panose="02040503050406030204" pitchFamily="18" charset="0"/>
                          </a:rPr>
                          <m:t>𝜆</m:t>
                        </m:r>
                      </m:e>
                      <m:sub>
                        <m:r>
                          <a:rPr lang="en-US" altLang="zh-CN">
                            <a:latin typeface="Cambria Math" panose="02040503050406030204" pitchFamily="18" charset="0"/>
                          </a:rPr>
                          <m:t>𝑍</m:t>
                        </m:r>
                      </m:sub>
                    </m:sSub>
                    <m:r>
                      <a:rPr lang="en-US" altLang="zh-CN">
                        <a:latin typeface="Cambria Math" panose="02040503050406030204" pitchFamily="18" charset="0"/>
                      </a:rPr>
                      <m:t>=0, </m:t>
                    </m:r>
                    <m:sSubSup>
                      <m:sSubSupPr>
                        <m:ctrlPr>
                          <a:rPr lang="en-US" altLang="zh-CN" i="1">
                            <a:latin typeface="Cambria Math" panose="02040503050406030204" pitchFamily="18" charset="0"/>
                          </a:rPr>
                        </m:ctrlPr>
                      </m:sSubSupPr>
                      <m:e>
                        <m:r>
                          <a:rPr lang="en-US" altLang="zh-CN">
                            <a:latin typeface="Cambria Math" panose="02040503050406030204" pitchFamily="18" charset="0"/>
                          </a:rPr>
                          <m:t>𝑔</m:t>
                        </m:r>
                      </m:e>
                      <m:sub>
                        <m:r>
                          <a:rPr lang="en-US" altLang="zh-CN">
                            <a:latin typeface="Cambria Math" panose="02040503050406030204" pitchFamily="18" charset="0"/>
                          </a:rPr>
                          <m:t>𝑧</m:t>
                        </m:r>
                      </m:sub>
                      <m:sup>
                        <m:r>
                          <a:rPr lang="en-US" altLang="zh-CN">
                            <a:latin typeface="Cambria Math" panose="02040503050406030204" pitchFamily="18" charset="0"/>
                          </a:rPr>
                          <m:t>1</m:t>
                        </m:r>
                      </m:sup>
                    </m:sSubSup>
                    <m:r>
                      <a:rPr lang="en-US" altLang="zh-CN">
                        <a:latin typeface="Cambria Math" panose="02040503050406030204" pitchFamily="18" charset="0"/>
                      </a:rPr>
                      <m:t>=</m:t>
                    </m:r>
                    <m:sSub>
                      <m:sSubPr>
                        <m:ctrlPr>
                          <a:rPr lang="en-US" altLang="zh-CN" i="1">
                            <a:latin typeface="Cambria Math" panose="02040503050406030204" pitchFamily="18" charset="0"/>
                          </a:rPr>
                        </m:ctrlPr>
                      </m:sSubPr>
                      <m:e>
                        <m:r>
                          <a:rPr lang="en-US" altLang="zh-CN">
                            <a:latin typeface="Cambria Math" panose="02040503050406030204" pitchFamily="18" charset="0"/>
                          </a:rPr>
                          <m:t>𝜅</m:t>
                        </m:r>
                      </m:e>
                      <m:sub>
                        <m:r>
                          <a:rPr lang="en-US" altLang="zh-CN">
                            <a:latin typeface="Cambria Math" panose="02040503050406030204" pitchFamily="18" charset="0"/>
                          </a:rPr>
                          <m:t>𝛾</m:t>
                        </m:r>
                      </m:sub>
                    </m:sSub>
                    <m:r>
                      <a:rPr lang="en-US" altLang="zh-CN">
                        <a:latin typeface="Cambria Math" panose="02040503050406030204" pitchFamily="18" charset="0"/>
                      </a:rPr>
                      <m:t>=</m:t>
                    </m:r>
                    <m:sSub>
                      <m:sSubPr>
                        <m:ctrlPr>
                          <a:rPr lang="en-US" altLang="zh-CN" i="1">
                            <a:latin typeface="Cambria Math" panose="02040503050406030204" pitchFamily="18" charset="0"/>
                          </a:rPr>
                        </m:ctrlPr>
                      </m:sSubPr>
                      <m:e>
                        <m:r>
                          <a:rPr lang="en-US" altLang="zh-CN">
                            <a:latin typeface="Cambria Math" panose="02040503050406030204" pitchFamily="18" charset="0"/>
                          </a:rPr>
                          <m:t>𝜅</m:t>
                        </m:r>
                      </m:e>
                      <m:sub>
                        <m:r>
                          <a:rPr lang="en-US" altLang="zh-CN">
                            <a:latin typeface="Cambria Math" panose="02040503050406030204" pitchFamily="18" charset="0"/>
                          </a:rPr>
                          <m:t>𝑍</m:t>
                        </m:r>
                      </m:sub>
                    </m:sSub>
                    <m:r>
                      <a:rPr lang="en-US" altLang="zh-CN">
                        <a:latin typeface="Cambria Math" panose="02040503050406030204" pitchFamily="18" charset="0"/>
                      </a:rPr>
                      <m:t>=1.</m:t>
                    </m:r>
                  </m:oMath>
                </a14:m>
                <a:endParaRPr lang="en-US" altLang="zh-CN" dirty="0"/>
              </a:p>
            </p:txBody>
          </p:sp>
        </mc:Choice>
        <mc:Fallback>
          <p:sp>
            <p:nvSpPr>
              <p:cNvPr id="13" name="文本框 12"/>
              <p:cNvSpPr txBox="1">
                <a:spLocks noRot="1" noChangeAspect="1" noMove="1" noResize="1" noEditPoints="1" noAdjustHandles="1" noChangeArrowheads="1" noChangeShapeType="1" noTextEdit="1"/>
              </p:cNvSpPr>
              <p:nvPr/>
            </p:nvSpPr>
            <p:spPr>
              <a:xfrm>
                <a:off x="1498915" y="4395261"/>
                <a:ext cx="6146170" cy="430182"/>
              </a:xfrm>
              <a:prstGeom prst="rect">
                <a:avLst/>
              </a:prstGeom>
              <a:blipFill rotWithShape="0">
                <a:blip r:embed="rId4"/>
                <a:stretch>
                  <a:fillRect/>
                </a:stretch>
              </a:blipFill>
            </p:spPr>
            <p:txBody>
              <a:bodyPr/>
              <a:lstStyle/>
              <a:p>
                <a:r>
                  <a:rPr lang="zh-CN" altLang="en-US">
                    <a:noFill/>
                  </a:rPr>
                  <a:t> </a:t>
                </a:r>
              </a:p>
            </p:txBody>
          </p:sp>
        </mc:Fallback>
      </mc:AlternateContent>
      <p:pic>
        <p:nvPicPr>
          <p:cNvPr id="14" name="图片 13"/>
          <p:cNvPicPr>
            <a:picLocks noChangeAspect="1"/>
          </p:cNvPicPr>
          <p:nvPr/>
        </p:nvPicPr>
        <p:blipFill>
          <a:blip r:embed="rId5"/>
          <a:stretch>
            <a:fillRect/>
          </a:stretch>
        </p:blipFill>
        <p:spPr>
          <a:xfrm>
            <a:off x="331898" y="1498409"/>
            <a:ext cx="4392488" cy="2655266"/>
          </a:xfrm>
          <a:prstGeom prst="rect">
            <a:avLst/>
          </a:prstGeom>
          <a:effectLst>
            <a:softEdge rad="31750"/>
          </a:effectLst>
          <a:scene3d>
            <a:camera prst="orthographicFront"/>
            <a:lightRig rig="threePt" dir="t"/>
          </a:scene3d>
          <a:sp3d>
            <a:bevelT/>
          </a:sp3d>
        </p:spPr>
      </p:pic>
      <p:sp>
        <p:nvSpPr>
          <p:cNvPr id="2" name="矩形 1"/>
          <p:cNvSpPr/>
          <p:nvPr/>
        </p:nvSpPr>
        <p:spPr>
          <a:xfrm rot="20772790">
            <a:off x="877690" y="2879501"/>
            <a:ext cx="3300904" cy="923330"/>
          </a:xfrm>
          <a:prstGeom prst="rect">
            <a:avLst/>
          </a:prstGeom>
          <a:noFill/>
        </p:spPr>
        <p:txBody>
          <a:bodyPr wrap="none" lIns="91440" tIns="45720" rIns="91440" bIns="45720">
            <a:spAutoFit/>
          </a:bodyPr>
          <a:lstStyle/>
          <a:p>
            <a:pPr algn="ctr"/>
            <a:r>
              <a:rPr lang="en-US" altLang="zh-CN" sz="5400" b="0" cap="none" spc="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Forbidden</a:t>
            </a:r>
          </a:p>
        </p:txBody>
      </p:sp>
    </p:spTree>
    <p:extLst>
      <p:ext uri="{BB962C8B-B14F-4D97-AF65-F5344CB8AC3E}">
        <p14:creationId xmlns:p14="http://schemas.microsoft.com/office/powerpoint/2010/main" val="28714331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流程图: 可选过程 13"/>
          <p:cNvSpPr/>
          <p:nvPr/>
        </p:nvSpPr>
        <p:spPr>
          <a:xfrm>
            <a:off x="1149274" y="125547"/>
            <a:ext cx="6987944" cy="765947"/>
          </a:xfrm>
          <a:prstGeom prst="flowChartAlternateProcess">
            <a:avLst/>
          </a:prstGeom>
          <a:solidFill>
            <a:schemeClr val="bg1">
              <a:lumMod val="85000"/>
            </a:schemeClr>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 name="组合 3"/>
          <p:cNvGrpSpPr/>
          <p:nvPr/>
        </p:nvGrpSpPr>
        <p:grpSpPr>
          <a:xfrm>
            <a:off x="4510508" y="4870175"/>
            <a:ext cx="4708610" cy="1877622"/>
            <a:chOff x="197749" y="5801330"/>
            <a:chExt cx="4711476" cy="1183560"/>
          </a:xfrm>
        </p:grpSpPr>
        <p:sp>
          <p:nvSpPr>
            <p:cNvPr id="3" name="流程图: 可选过程 2"/>
            <p:cNvSpPr/>
            <p:nvPr/>
          </p:nvSpPr>
          <p:spPr>
            <a:xfrm>
              <a:off x="197749" y="5801330"/>
              <a:ext cx="4568620" cy="1183560"/>
            </a:xfrm>
            <a:prstGeom prst="flowChartAlternateProcess">
              <a:avLst/>
            </a:prstGeom>
            <a:solidFill>
              <a:schemeClr val="bg1">
                <a:lumMod val="85000"/>
              </a:schemeClr>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mc:Choice xmlns:a14="http://schemas.microsoft.com/office/drawing/2010/main" Requires="a14">
            <p:sp>
              <p:nvSpPr>
                <p:cNvPr id="10" name="文本框 9"/>
                <p:cNvSpPr txBox="1"/>
                <p:nvPr/>
              </p:nvSpPr>
              <p:spPr>
                <a:xfrm>
                  <a:off x="394377" y="5858678"/>
                  <a:ext cx="4514848" cy="989436"/>
                </a:xfrm>
                <a:prstGeom prst="rect">
                  <a:avLst/>
                </a:prstGeom>
                <a:noFill/>
              </p:spPr>
              <p:txBody>
                <a:bodyPr wrap="square" rtlCol="0">
                  <a:spAutoFit/>
                </a:bodyPr>
                <a:lstStyle/>
                <a:p>
                  <a:r>
                    <a:rPr lang="en-US" altLang="zh-CN" sz="2400" dirty="0" err="1"/>
                    <a:t>a</a:t>
                  </a:r>
                  <a:r>
                    <a:rPr lang="en-US" altLang="zh-CN" sz="2400" dirty="0" err="1" smtClean="0"/>
                    <a:t>TGC</a:t>
                  </a:r>
                  <a:r>
                    <a:rPr lang="en-US" altLang="zh-CN" sz="2400" dirty="0" smtClean="0"/>
                    <a:t> </a:t>
                  </a:r>
                  <a:r>
                    <a:rPr lang="en-US" altLang="zh-CN" sz="2400" dirty="0" smtClean="0"/>
                    <a:t>effects:</a:t>
                  </a:r>
                </a:p>
                <a:p>
                  <a:r>
                    <a:rPr lang="en-US" altLang="zh-CN" sz="2400" dirty="0" smtClean="0"/>
                    <a:t>increase cross sections at </a:t>
                  </a:r>
                </a:p>
                <a:p>
                  <a:r>
                    <a:rPr lang="en-US" altLang="zh-CN" sz="2400" dirty="0" smtClean="0"/>
                    <a:t>high invariant mass (</a:t>
                  </a:r>
                  <a14:m>
                    <m:oMath xmlns:m="http://schemas.openxmlformats.org/officeDocument/2006/math">
                      <m:sSub>
                        <m:sSubPr>
                          <m:ctrlPr>
                            <a:rPr lang="en-US" altLang="zh-CN" sz="2400" b="0" i="1" smtClean="0">
                              <a:solidFill>
                                <a:srgbClr val="FF0000"/>
                              </a:solidFill>
                              <a:latin typeface="Cambria Math" panose="02040503050406030204" pitchFamily="18" charset="0"/>
                            </a:rPr>
                          </m:ctrlPr>
                        </m:sSubPr>
                        <m:e>
                          <m:r>
                            <a:rPr lang="en-US" altLang="zh-CN" sz="2400" b="0" i="1" smtClean="0">
                              <a:solidFill>
                                <a:srgbClr val="FF0000"/>
                              </a:solidFill>
                              <a:latin typeface="Cambria Math" panose="02040503050406030204" pitchFamily="18" charset="0"/>
                            </a:rPr>
                            <m:t>𝑀</m:t>
                          </m:r>
                        </m:e>
                        <m:sub>
                          <m:r>
                            <a:rPr lang="en-US" altLang="zh-CN" sz="2400" b="0" i="1" smtClean="0">
                              <a:solidFill>
                                <a:srgbClr val="FF0000"/>
                              </a:solidFill>
                              <a:latin typeface="Cambria Math" panose="02040503050406030204" pitchFamily="18" charset="0"/>
                            </a:rPr>
                            <m:t>𝑉𝑉</m:t>
                          </m:r>
                        </m:sub>
                      </m:sSub>
                    </m:oMath>
                  </a14:m>
                  <a:r>
                    <a:rPr lang="en-US" altLang="zh-CN" sz="2400" dirty="0" smtClean="0"/>
                    <a:t>) </a:t>
                  </a:r>
                </a:p>
                <a:p>
                  <a:r>
                    <a:rPr lang="en-US" altLang="zh-CN" sz="2400" dirty="0" smtClean="0"/>
                    <a:t>and its proxies: </a:t>
                  </a:r>
                  <a14:m>
                    <m:oMath xmlns:m="http://schemas.openxmlformats.org/officeDocument/2006/math">
                      <m:sSub>
                        <m:sSubPr>
                          <m:ctrlPr>
                            <a:rPr lang="en-US" altLang="zh-CN" sz="2400" b="0" i="1" smtClean="0">
                              <a:solidFill>
                                <a:srgbClr val="FF0000"/>
                              </a:solidFill>
                              <a:latin typeface="Cambria Math" panose="02040503050406030204" pitchFamily="18" charset="0"/>
                            </a:rPr>
                          </m:ctrlPr>
                        </m:sSubPr>
                        <m:e>
                          <m:r>
                            <a:rPr lang="en-US" altLang="zh-CN" sz="2400" b="0" i="1" smtClean="0">
                              <a:solidFill>
                                <a:srgbClr val="FF0000"/>
                              </a:solidFill>
                              <a:latin typeface="Cambria Math" panose="02040503050406030204" pitchFamily="18" charset="0"/>
                            </a:rPr>
                            <m:t>𝑝</m:t>
                          </m:r>
                        </m:e>
                        <m:sub>
                          <m:r>
                            <a:rPr lang="en-US" altLang="zh-CN" sz="2400" b="0" i="1" smtClean="0">
                              <a:solidFill>
                                <a:srgbClr val="FF0000"/>
                              </a:solidFill>
                              <a:latin typeface="Cambria Math" panose="02040503050406030204" pitchFamily="18" charset="0"/>
                            </a:rPr>
                            <m:t>𝑇</m:t>
                          </m:r>
                        </m:sub>
                      </m:sSub>
                    </m:oMath>
                  </a14:m>
                  <a:endParaRPr lang="en-US" altLang="zh-CN" sz="2400" b="0" dirty="0" smtClean="0"/>
                </a:p>
              </p:txBody>
            </p:sp>
          </mc:Choice>
          <mc:Fallback>
            <p:sp>
              <p:nvSpPr>
                <p:cNvPr id="10" name="文本框 9"/>
                <p:cNvSpPr txBox="1">
                  <a:spLocks noRot="1" noChangeAspect="1" noMove="1" noResize="1" noEditPoints="1" noAdjustHandles="1" noChangeArrowheads="1" noChangeShapeType="1" noTextEdit="1"/>
                </p:cNvSpPr>
                <p:nvPr/>
              </p:nvSpPr>
              <p:spPr>
                <a:xfrm>
                  <a:off x="394377" y="5858678"/>
                  <a:ext cx="4514848" cy="989436"/>
                </a:xfrm>
                <a:prstGeom prst="rect">
                  <a:avLst/>
                </a:prstGeom>
                <a:blipFill rotWithShape="0">
                  <a:blip r:embed="rId3"/>
                  <a:stretch>
                    <a:fillRect l="-2027" t="-2724" b="-8560"/>
                  </a:stretch>
                </a:blipFill>
              </p:spPr>
              <p:txBody>
                <a:bodyPr/>
                <a:lstStyle/>
                <a:p>
                  <a:r>
                    <a:rPr lang="zh-CN" altLang="en-US">
                      <a:noFill/>
                    </a:rPr>
                    <a:t> </a:t>
                  </a:r>
                </a:p>
              </p:txBody>
            </p:sp>
          </mc:Fallback>
        </mc:AlternateContent>
      </p:grpSp>
      <p:sp>
        <p:nvSpPr>
          <p:cNvPr id="16" name="标题 1"/>
          <p:cNvSpPr txBox="1">
            <a:spLocks/>
          </p:cNvSpPr>
          <p:nvPr/>
        </p:nvSpPr>
        <p:spPr>
          <a:xfrm>
            <a:off x="820816" y="239647"/>
            <a:ext cx="7772400" cy="506413"/>
          </a:xfrm>
          <a:prstGeom prst="rect">
            <a:avLst/>
          </a:prstGeom>
          <a:ln>
            <a:noFill/>
          </a:ln>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fontAlgn="auto">
              <a:spcAft>
                <a:spcPts val="0"/>
              </a:spcAft>
            </a:pPr>
            <a:r>
              <a:rPr lang="en-US" altLang="zh-CN" sz="2000" cap="none"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panose="020B0604020202020204" pitchFamily="34" charset="0"/>
                <a:ea typeface="宋体" panose="02010600030101010101" pitchFamily="2" charset="-122"/>
                <a:cs typeface="+mn-cs"/>
              </a:rPr>
              <a:t>Anomalous</a:t>
            </a:r>
            <a:r>
              <a:rPr lang="en-US" altLang="zh-CN" sz="2800" dirty="0" smtClean="0"/>
              <a:t> </a:t>
            </a:r>
            <a:r>
              <a:rPr lang="en-US" altLang="zh-CN" sz="2000" cap="none"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panose="020B0604020202020204" pitchFamily="34" charset="0"/>
                <a:ea typeface="宋体" panose="02010600030101010101" pitchFamily="2" charset="-122"/>
                <a:cs typeface="+mn-cs"/>
              </a:rPr>
              <a:t>Triple</a:t>
            </a:r>
            <a:r>
              <a:rPr lang="en-US" altLang="zh-CN" sz="2800" dirty="0" smtClean="0"/>
              <a:t> </a:t>
            </a:r>
            <a:r>
              <a:rPr lang="en-US" altLang="zh-CN" sz="2000" cap="none"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panose="020B0604020202020204" pitchFamily="34" charset="0"/>
                <a:ea typeface="宋体" panose="02010600030101010101" pitchFamily="2" charset="-122"/>
                <a:cs typeface="+mn-cs"/>
              </a:rPr>
              <a:t>Gauge</a:t>
            </a:r>
            <a:r>
              <a:rPr lang="en-US" altLang="zh-CN" sz="2800" dirty="0" smtClean="0"/>
              <a:t> </a:t>
            </a:r>
            <a:r>
              <a:rPr lang="en-US" altLang="zh-CN" sz="2000" cap="none"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panose="020B0604020202020204" pitchFamily="34" charset="0"/>
                <a:ea typeface="宋体" panose="02010600030101010101" pitchFamily="2" charset="-122"/>
                <a:cs typeface="+mn-cs"/>
              </a:rPr>
              <a:t>couplings</a:t>
            </a:r>
            <a:endParaRPr lang="zh-CN" altLang="en-US" sz="2000" cap="none"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panose="020B0604020202020204" pitchFamily="34" charset="0"/>
              <a:ea typeface="宋体" panose="02010600030101010101" pitchFamily="2" charset="-122"/>
              <a:cs typeface="+mn-cs"/>
            </a:endParaRPr>
          </a:p>
        </p:txBody>
      </p:sp>
      <p:pic>
        <p:nvPicPr>
          <p:cNvPr id="18" name="图片 17"/>
          <p:cNvPicPr>
            <a:picLocks noChangeAspect="1"/>
          </p:cNvPicPr>
          <p:nvPr/>
        </p:nvPicPr>
        <p:blipFill>
          <a:blip r:embed="rId4"/>
          <a:stretch>
            <a:fillRect/>
          </a:stretch>
        </p:blipFill>
        <p:spPr>
          <a:xfrm>
            <a:off x="4811850" y="1087455"/>
            <a:ext cx="4105926" cy="3659964"/>
          </a:xfrm>
          <a:prstGeom prst="rect">
            <a:avLst/>
          </a:prstGeom>
          <a:effectLst>
            <a:softEdge rad="31750"/>
          </a:effectLst>
          <a:scene3d>
            <a:camera prst="orthographicFront"/>
            <a:lightRig rig="threePt" dir="t"/>
          </a:scene3d>
          <a:sp3d>
            <a:bevelT/>
          </a:sp3d>
        </p:spPr>
      </p:pic>
      <p:grpSp>
        <p:nvGrpSpPr>
          <p:cNvPr id="25" name="组合 24"/>
          <p:cNvGrpSpPr/>
          <p:nvPr/>
        </p:nvGrpSpPr>
        <p:grpSpPr>
          <a:xfrm>
            <a:off x="323529" y="4492420"/>
            <a:ext cx="4268596" cy="2232235"/>
            <a:chOff x="756032" y="6363922"/>
            <a:chExt cx="4720423" cy="1931217"/>
          </a:xfrm>
        </p:grpSpPr>
        <p:sp>
          <p:nvSpPr>
            <p:cNvPr id="26" name="流程图: 可选过程 25"/>
            <p:cNvSpPr/>
            <p:nvPr/>
          </p:nvSpPr>
          <p:spPr>
            <a:xfrm>
              <a:off x="756032" y="6363922"/>
              <a:ext cx="4185567" cy="1931217"/>
            </a:xfrm>
            <a:prstGeom prst="flowChartAlternateProcess">
              <a:avLst/>
            </a:prstGeom>
            <a:solidFill>
              <a:schemeClr val="bg1">
                <a:lumMod val="85000"/>
              </a:schemeClr>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27" name="文本框 26"/>
                <p:cNvSpPr txBox="1"/>
                <p:nvPr/>
              </p:nvSpPr>
              <p:spPr>
                <a:xfrm>
                  <a:off x="961607" y="6441889"/>
                  <a:ext cx="4514848" cy="1357991"/>
                </a:xfrm>
                <a:prstGeom prst="rect">
                  <a:avLst/>
                </a:prstGeom>
                <a:noFill/>
              </p:spPr>
              <p:txBody>
                <a:bodyPr wrap="square" rtlCol="0">
                  <a:spAutoFit/>
                </a:bodyPr>
                <a:lstStyle/>
                <a:p>
                  <a:endParaRPr lang="en-US" altLang="zh-CN" sz="2400" b="0" dirty="0" smtClean="0"/>
                </a:p>
                <a:p>
                  <a:r>
                    <a:rPr lang="en-US" altLang="zh-CN" sz="2400" dirty="0" smtClean="0"/>
                    <a:t>Loops contribute: </a:t>
                  </a:r>
                  <a14:m>
                    <m:oMath xmlns:m="http://schemas.openxmlformats.org/officeDocument/2006/math">
                      <m:sSup>
                        <m:sSupPr>
                          <m:ctrlPr>
                            <a:rPr lang="en-US" altLang="zh-CN" sz="2400" b="0" i="1" smtClean="0">
                              <a:latin typeface="Cambria Math" panose="02040503050406030204" pitchFamily="18" charset="0"/>
                            </a:rPr>
                          </m:ctrlPr>
                        </m:sSupPr>
                        <m:e>
                          <m:r>
                            <a:rPr lang="en-US" altLang="zh-CN" sz="2400" b="0" i="1" smtClean="0">
                              <a:latin typeface="Cambria Math" panose="02040503050406030204" pitchFamily="18" charset="0"/>
                            </a:rPr>
                            <m:t>10</m:t>
                          </m:r>
                        </m:e>
                        <m:sup>
                          <m:r>
                            <a:rPr lang="en-US" altLang="zh-CN" sz="2400" b="0" i="1" smtClean="0">
                              <a:latin typeface="Cambria Math" panose="02040503050406030204" pitchFamily="18" charset="0"/>
                            </a:rPr>
                            <m:t>−4</m:t>
                          </m:r>
                        </m:sup>
                      </m:sSup>
                    </m:oMath>
                  </a14:m>
                  <a:endParaRPr lang="en-US" altLang="zh-CN" sz="2400" b="0" dirty="0" smtClean="0"/>
                </a:p>
                <a:p>
                  <a:r>
                    <a:rPr lang="en-US" altLang="zh-CN" sz="2400" dirty="0" smtClean="0"/>
                    <a:t>Some New physics </a:t>
                  </a:r>
                  <a:r>
                    <a:rPr lang="en-US" altLang="zh-CN" sz="2400" dirty="0"/>
                    <a:t>: </a:t>
                  </a:r>
                  <a14:m>
                    <m:oMath xmlns:m="http://schemas.openxmlformats.org/officeDocument/2006/math">
                      <m:sSup>
                        <m:sSupPr>
                          <m:ctrlPr>
                            <a:rPr lang="en-US" altLang="zh-CN" sz="2400" i="1">
                              <a:latin typeface="Cambria Math" panose="02040503050406030204" pitchFamily="18" charset="0"/>
                            </a:rPr>
                          </m:ctrlPr>
                        </m:sSupPr>
                        <m:e>
                          <m:r>
                            <a:rPr lang="en-US" altLang="zh-CN" sz="2400" i="1">
                              <a:latin typeface="Cambria Math" panose="02040503050406030204" pitchFamily="18" charset="0"/>
                            </a:rPr>
                            <m:t>10</m:t>
                          </m:r>
                        </m:e>
                        <m:sup>
                          <m:r>
                            <a:rPr lang="en-US" altLang="zh-CN" sz="2400" i="1">
                              <a:latin typeface="Cambria Math" panose="02040503050406030204" pitchFamily="18" charset="0"/>
                            </a:rPr>
                            <m:t>−</m:t>
                          </m:r>
                          <m:r>
                            <a:rPr lang="en-US" altLang="zh-CN" sz="2400" b="0" i="1" smtClean="0">
                              <a:latin typeface="Cambria Math" panose="02040503050406030204" pitchFamily="18" charset="0"/>
                            </a:rPr>
                            <m:t>3</m:t>
                          </m:r>
                        </m:sup>
                      </m:sSup>
                    </m:oMath>
                  </a14:m>
                  <a:endParaRPr lang="en-US" altLang="zh-CN" sz="2400" b="0" dirty="0" smtClean="0"/>
                </a:p>
                <a:p>
                  <a:endParaRPr lang="en-US" altLang="zh-CN" sz="2400" b="0" dirty="0" smtClean="0"/>
                </a:p>
              </p:txBody>
            </p:sp>
          </mc:Choice>
          <mc:Fallback xmlns="">
            <p:sp>
              <p:nvSpPr>
                <p:cNvPr id="27" name="文本框 26"/>
                <p:cNvSpPr txBox="1">
                  <a:spLocks noRot="1" noChangeAspect="1" noMove="1" noResize="1" noEditPoints="1" noAdjustHandles="1" noChangeArrowheads="1" noChangeShapeType="1" noTextEdit="1"/>
                </p:cNvSpPr>
                <p:nvPr/>
              </p:nvSpPr>
              <p:spPr>
                <a:xfrm>
                  <a:off x="961607" y="6441889"/>
                  <a:ext cx="4514848" cy="1357991"/>
                </a:xfrm>
                <a:prstGeom prst="rect">
                  <a:avLst/>
                </a:prstGeom>
                <a:blipFill rotWithShape="0">
                  <a:blip r:embed="rId5"/>
                  <a:stretch>
                    <a:fillRect l="-2392"/>
                  </a:stretch>
                </a:blipFill>
              </p:spPr>
              <p:txBody>
                <a:bodyPr/>
                <a:lstStyle/>
                <a:p>
                  <a:r>
                    <a:rPr lang="zh-CN" altLang="en-US">
                      <a:noFill/>
                    </a:rPr>
                    <a:t> </a:t>
                  </a:r>
                </a:p>
              </p:txBody>
            </p:sp>
          </mc:Fallback>
        </mc:AlternateContent>
      </p:grpSp>
      <p:pic>
        <p:nvPicPr>
          <p:cNvPr id="28" name="图片 27"/>
          <p:cNvPicPr>
            <a:picLocks noChangeAspect="1"/>
          </p:cNvPicPr>
          <p:nvPr/>
        </p:nvPicPr>
        <p:blipFill>
          <a:blip r:embed="rId6"/>
          <a:stretch>
            <a:fillRect/>
          </a:stretch>
        </p:blipFill>
        <p:spPr>
          <a:xfrm>
            <a:off x="127405" y="1035312"/>
            <a:ext cx="4515841" cy="3183041"/>
          </a:xfrm>
          <a:prstGeom prst="rect">
            <a:avLst/>
          </a:prstGeom>
          <a:effectLst>
            <a:softEdge rad="31750"/>
          </a:effectLst>
          <a:scene3d>
            <a:camera prst="orthographicFront"/>
            <a:lightRig rig="threePt" dir="t"/>
          </a:scene3d>
          <a:sp3d>
            <a:bevelT/>
          </a:sp3d>
        </p:spPr>
      </p:pic>
      <p:sp>
        <p:nvSpPr>
          <p:cNvPr id="29" name="矩形 28"/>
          <p:cNvSpPr/>
          <p:nvPr/>
        </p:nvSpPr>
        <p:spPr>
          <a:xfrm rot="18445816">
            <a:off x="-914638" y="3247366"/>
            <a:ext cx="6340197" cy="923330"/>
          </a:xfrm>
          <a:prstGeom prst="rect">
            <a:avLst/>
          </a:prstGeom>
          <a:noFill/>
        </p:spPr>
        <p:txBody>
          <a:bodyPr wrap="none" lIns="91440" tIns="45720" rIns="91440" bIns="45720">
            <a:spAutoFit/>
          </a:bodyPr>
          <a:lstStyle/>
          <a:p>
            <a:pPr algn="ctr"/>
            <a:r>
              <a:rPr lang="en-US" altLang="zh-CN" sz="5400" b="0" cap="none" spc="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At interesting region</a:t>
            </a:r>
          </a:p>
        </p:txBody>
      </p:sp>
      <p:sp>
        <p:nvSpPr>
          <p:cNvPr id="30" name="圆角矩形 29"/>
          <p:cNvSpPr/>
          <p:nvPr/>
        </p:nvSpPr>
        <p:spPr>
          <a:xfrm>
            <a:off x="6516216" y="911077"/>
            <a:ext cx="2181834" cy="4102099"/>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7386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流程图: 可选过程 6"/>
          <p:cNvSpPr/>
          <p:nvPr/>
        </p:nvSpPr>
        <p:spPr>
          <a:xfrm>
            <a:off x="1205054" y="63343"/>
            <a:ext cx="6987944" cy="765947"/>
          </a:xfrm>
          <a:prstGeom prst="flowChartAlternateProcess">
            <a:avLst/>
          </a:prstGeom>
          <a:solidFill>
            <a:schemeClr val="bg1">
              <a:lumMod val="85000"/>
            </a:schemeClr>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p:cNvPicPr>
            <a:picLocks noChangeAspect="1"/>
          </p:cNvPicPr>
          <p:nvPr/>
        </p:nvPicPr>
        <p:blipFill>
          <a:blip r:embed="rId2"/>
          <a:stretch>
            <a:fillRect/>
          </a:stretch>
        </p:blipFill>
        <p:spPr>
          <a:xfrm>
            <a:off x="35496" y="829290"/>
            <a:ext cx="9092618" cy="6061745"/>
          </a:xfrm>
          <a:prstGeom prst="rect">
            <a:avLst/>
          </a:prstGeom>
          <a:scene3d>
            <a:camera prst="orthographicFront"/>
            <a:lightRig rig="threePt" dir="t"/>
          </a:scene3d>
          <a:sp3d>
            <a:bevelT w="127000" h="127000"/>
          </a:sp3d>
        </p:spPr>
      </p:pic>
      <p:sp>
        <p:nvSpPr>
          <p:cNvPr id="6" name="圆角矩形 5"/>
          <p:cNvSpPr/>
          <p:nvPr/>
        </p:nvSpPr>
        <p:spPr>
          <a:xfrm>
            <a:off x="588474" y="4365104"/>
            <a:ext cx="7986662" cy="1710584"/>
          </a:xfrm>
          <a:prstGeom prst="round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标题 1"/>
          <p:cNvSpPr txBox="1">
            <a:spLocks/>
          </p:cNvSpPr>
          <p:nvPr/>
        </p:nvSpPr>
        <p:spPr>
          <a:xfrm>
            <a:off x="816310" y="193110"/>
            <a:ext cx="7772400" cy="506413"/>
          </a:xfrm>
          <a:prstGeom prst="rect">
            <a:avLst/>
          </a:prstGeom>
          <a:ln>
            <a:noFill/>
          </a:ln>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fontAlgn="auto">
              <a:spcAft>
                <a:spcPts val="0"/>
              </a:spcAft>
            </a:pPr>
            <a:r>
              <a:rPr lang="en-US" altLang="zh-CN" sz="2000" cap="none"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panose="020B0604020202020204" pitchFamily="34" charset="0"/>
                <a:ea typeface="宋体" panose="02010600030101010101" pitchFamily="2" charset="-122"/>
                <a:cs typeface="+mn-cs"/>
              </a:rPr>
              <a:t>Diboson</a:t>
            </a:r>
            <a:r>
              <a:rPr lang="en-US" altLang="zh-CN" sz="2800" dirty="0" smtClean="0"/>
              <a:t> </a:t>
            </a:r>
            <a:r>
              <a:rPr lang="en-US" altLang="zh-CN" sz="2000" cap="none"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panose="020B0604020202020204" pitchFamily="34" charset="0"/>
                <a:ea typeface="宋体" panose="02010600030101010101" pitchFamily="2" charset="-122"/>
                <a:cs typeface="+mn-cs"/>
              </a:rPr>
              <a:t>Experiments</a:t>
            </a:r>
            <a:r>
              <a:rPr lang="en-US" altLang="zh-CN" sz="2800" dirty="0" smtClean="0"/>
              <a:t> </a:t>
            </a:r>
            <a:r>
              <a:rPr lang="en-US" altLang="zh-CN" sz="2000" cap="none"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panose="020B0604020202020204" pitchFamily="34" charset="0"/>
                <a:ea typeface="宋体" panose="02010600030101010101" pitchFamily="2" charset="-122"/>
                <a:cs typeface="+mn-cs"/>
              </a:rPr>
              <a:t>vs</a:t>
            </a:r>
            <a:r>
              <a:rPr lang="en-US" altLang="zh-CN" sz="2800" dirty="0" smtClean="0"/>
              <a:t> </a:t>
            </a:r>
            <a:r>
              <a:rPr lang="en-US" altLang="zh-CN" sz="2000" cap="none"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panose="020B0604020202020204" pitchFamily="34" charset="0"/>
                <a:ea typeface="宋体" panose="02010600030101010101" pitchFamily="2" charset="-122"/>
                <a:cs typeface="+mn-cs"/>
              </a:rPr>
              <a:t>NLO</a:t>
            </a:r>
            <a:r>
              <a:rPr lang="en-US" altLang="zh-CN" sz="2800" dirty="0" smtClean="0"/>
              <a:t> </a:t>
            </a:r>
            <a:r>
              <a:rPr lang="en-US" altLang="zh-CN" sz="2000" cap="none"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panose="020B0604020202020204" pitchFamily="34" charset="0"/>
                <a:ea typeface="宋体" panose="02010600030101010101" pitchFamily="2" charset="-122"/>
                <a:cs typeface="+mn-cs"/>
              </a:rPr>
              <a:t>predictions</a:t>
            </a:r>
            <a:endParaRPr lang="zh-CN" altLang="en-US" sz="2000" cap="none"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40620710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406207" y="584956"/>
            <a:ext cx="8512051" cy="6061761"/>
          </a:xfrm>
          <a:prstGeom prst="rect">
            <a:avLst/>
          </a:prstGeom>
          <a:scene3d>
            <a:camera prst="orthographicFront"/>
            <a:lightRig rig="threePt" dir="t"/>
          </a:scene3d>
          <a:sp3d>
            <a:bevelT w="127000" h="127000"/>
          </a:sp3d>
        </p:spPr>
      </p:pic>
      <p:sp>
        <p:nvSpPr>
          <p:cNvPr id="3" name="圆角矩形 2"/>
          <p:cNvSpPr/>
          <p:nvPr/>
        </p:nvSpPr>
        <p:spPr>
          <a:xfrm>
            <a:off x="668901" y="2420888"/>
            <a:ext cx="7986662" cy="1440160"/>
          </a:xfrm>
          <a:prstGeom prst="round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圆角矩形 4"/>
          <p:cNvSpPr/>
          <p:nvPr/>
        </p:nvSpPr>
        <p:spPr>
          <a:xfrm>
            <a:off x="668901" y="4516408"/>
            <a:ext cx="7986662" cy="2103288"/>
          </a:xfrm>
          <a:prstGeom prst="round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p:cNvPicPr>
            <a:picLocks noChangeAspect="1"/>
          </p:cNvPicPr>
          <p:nvPr/>
        </p:nvPicPr>
        <p:blipFill>
          <a:blip r:embed="rId3"/>
          <a:stretch>
            <a:fillRect/>
          </a:stretch>
        </p:blipFill>
        <p:spPr>
          <a:xfrm>
            <a:off x="75944" y="1567433"/>
            <a:ext cx="9172575" cy="2314575"/>
          </a:xfrm>
          <a:prstGeom prst="rect">
            <a:avLst/>
          </a:prstGeom>
          <a:scene3d>
            <a:camera prst="orthographicFront"/>
            <a:lightRig rig="threePt" dir="t"/>
          </a:scene3d>
          <a:sp3d>
            <a:bevelT w="127000" h="127000"/>
          </a:sp3d>
        </p:spPr>
      </p:pic>
    </p:spTree>
    <p:extLst>
      <p:ext uri="{BB962C8B-B14F-4D97-AF65-F5344CB8AC3E}">
        <p14:creationId xmlns:p14="http://schemas.microsoft.com/office/powerpoint/2010/main" val="3031692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p:nvPr>
        </p:nvSpPr>
        <p:spPr>
          <a:xfrm>
            <a:off x="447582" y="2614813"/>
            <a:ext cx="8363272" cy="2038322"/>
          </a:xfrm>
        </p:spPr>
        <p:txBody>
          <a:bodyPr/>
          <a:lstStyle/>
          <a:p>
            <a:pPr marL="0" indent="0">
              <a:buNone/>
            </a:pPr>
            <a:r>
              <a:rPr lang="en-US" altLang="zh-CN" cap="none" dirty="0" smtClean="0"/>
              <a:t>    T. </a:t>
            </a:r>
            <a:r>
              <a:rPr lang="en-US" altLang="zh-CN" cap="none" dirty="0" err="1" smtClean="0"/>
              <a:t>Gehrmann</a:t>
            </a:r>
            <a:r>
              <a:rPr lang="en-US" altLang="zh-CN" cap="none" dirty="0" smtClean="0"/>
              <a:t>, L. </a:t>
            </a:r>
            <a:r>
              <a:rPr lang="en-US" altLang="zh-CN" cap="none" dirty="0" err="1" smtClean="0"/>
              <a:t>Tancredi</a:t>
            </a:r>
            <a:r>
              <a:rPr lang="en-US" altLang="zh-CN" cap="none" dirty="0" smtClean="0"/>
              <a:t> And E. </a:t>
            </a:r>
            <a:r>
              <a:rPr lang="en-US" altLang="zh-CN" cap="none" dirty="0" err="1" smtClean="0"/>
              <a:t>Weihs</a:t>
            </a:r>
            <a:r>
              <a:rPr lang="en-US" altLang="zh-CN" cap="none" dirty="0" smtClean="0"/>
              <a:t>, JHEP 1308 (2013) 070</a:t>
            </a:r>
          </a:p>
          <a:p>
            <a:pPr marL="0" indent="0">
              <a:buNone/>
            </a:pPr>
            <a:r>
              <a:rPr lang="en-US" altLang="zh-CN" cap="none" dirty="0" smtClean="0"/>
              <a:t>    J. M. </a:t>
            </a:r>
            <a:r>
              <a:rPr lang="en-US" altLang="zh-CN" cap="none" dirty="0" err="1" smtClean="0"/>
              <a:t>Henn</a:t>
            </a:r>
            <a:r>
              <a:rPr lang="en-US" altLang="zh-CN" cap="none" dirty="0" smtClean="0"/>
              <a:t>, K. </a:t>
            </a:r>
            <a:r>
              <a:rPr lang="en-US" altLang="zh-CN" cap="none" dirty="0" err="1" smtClean="0"/>
              <a:t>Melnikov</a:t>
            </a:r>
            <a:r>
              <a:rPr lang="en-US" altLang="zh-CN" cap="none" dirty="0" smtClean="0"/>
              <a:t> And V. A. Smirnov, Arxiv:1402.7078</a:t>
            </a:r>
          </a:p>
          <a:p>
            <a:pPr marL="0" indent="0">
              <a:buNone/>
            </a:pPr>
            <a:r>
              <a:rPr lang="en-US" altLang="zh-CN" cap="none" dirty="0" smtClean="0"/>
              <a:t>    T. </a:t>
            </a:r>
            <a:r>
              <a:rPr lang="en-US" altLang="zh-CN" cap="none" dirty="0" err="1" smtClean="0"/>
              <a:t>Gehrmann</a:t>
            </a:r>
            <a:r>
              <a:rPr lang="en-US" altLang="zh-CN" cap="none" dirty="0" smtClean="0"/>
              <a:t>, A. Von </a:t>
            </a:r>
            <a:r>
              <a:rPr lang="en-US" altLang="zh-CN" cap="none" dirty="0" err="1" smtClean="0"/>
              <a:t>Manteuﬀel</a:t>
            </a:r>
            <a:r>
              <a:rPr lang="en-US" altLang="zh-CN" cap="none" dirty="0" smtClean="0"/>
              <a:t>, L. </a:t>
            </a:r>
            <a:r>
              <a:rPr lang="en-US" altLang="zh-CN" cap="none" dirty="0" err="1" smtClean="0"/>
              <a:t>Tancredi</a:t>
            </a:r>
            <a:r>
              <a:rPr lang="en-US" altLang="zh-CN" cap="none" dirty="0" smtClean="0"/>
              <a:t> And E. </a:t>
            </a:r>
            <a:r>
              <a:rPr lang="en-US" altLang="zh-CN" cap="none" dirty="0" err="1" smtClean="0"/>
              <a:t>Weihs</a:t>
            </a:r>
            <a:r>
              <a:rPr lang="en-US" altLang="zh-CN" cap="none" dirty="0" smtClean="0"/>
              <a:t>, Arxiv:1404.4853</a:t>
            </a:r>
          </a:p>
          <a:p>
            <a:pPr marL="0" indent="0">
              <a:buNone/>
            </a:pPr>
            <a:r>
              <a:rPr lang="en-US" altLang="zh-CN" cap="none" dirty="0" smtClean="0"/>
              <a:t>    F. </a:t>
            </a:r>
            <a:r>
              <a:rPr lang="en-US" altLang="zh-CN" cap="none" dirty="0" err="1" smtClean="0"/>
              <a:t>Caola</a:t>
            </a:r>
            <a:r>
              <a:rPr lang="en-US" altLang="zh-CN" cap="none" dirty="0" smtClean="0"/>
              <a:t>, J. M. </a:t>
            </a:r>
            <a:r>
              <a:rPr lang="en-US" altLang="zh-CN" cap="none" dirty="0" err="1" smtClean="0"/>
              <a:t>Henn</a:t>
            </a:r>
            <a:r>
              <a:rPr lang="en-US" altLang="zh-CN" cap="none" dirty="0" smtClean="0"/>
              <a:t>, K. </a:t>
            </a:r>
            <a:r>
              <a:rPr lang="en-US" altLang="zh-CN" cap="none" dirty="0" err="1" smtClean="0"/>
              <a:t>Melnikov</a:t>
            </a:r>
            <a:r>
              <a:rPr lang="en-US" altLang="zh-CN" cap="none" dirty="0" smtClean="0"/>
              <a:t> And V. A. Smirnov, Arxiv:1404.5590</a:t>
            </a:r>
          </a:p>
          <a:p>
            <a:pPr marL="0" indent="0">
              <a:buNone/>
            </a:pPr>
            <a:endParaRPr lang="zh-CN" altLang="en-US" dirty="0"/>
          </a:p>
        </p:txBody>
      </p:sp>
      <p:pic>
        <p:nvPicPr>
          <p:cNvPr id="4" name="图片 3"/>
          <p:cNvPicPr>
            <a:picLocks noChangeAspect="1"/>
          </p:cNvPicPr>
          <p:nvPr/>
        </p:nvPicPr>
        <p:blipFill>
          <a:blip r:embed="rId2"/>
          <a:stretch>
            <a:fillRect/>
          </a:stretch>
        </p:blipFill>
        <p:spPr>
          <a:xfrm>
            <a:off x="2195736" y="476672"/>
            <a:ext cx="4895850" cy="1895475"/>
          </a:xfrm>
          <a:prstGeom prst="rect">
            <a:avLst/>
          </a:prstGeom>
          <a:effectLst>
            <a:softEdge rad="127000"/>
          </a:effectLst>
        </p:spPr>
      </p:pic>
      <p:pic>
        <p:nvPicPr>
          <p:cNvPr id="5" name="图片 4"/>
          <p:cNvPicPr>
            <a:picLocks noChangeAspect="1"/>
          </p:cNvPicPr>
          <p:nvPr/>
        </p:nvPicPr>
        <p:blipFill>
          <a:blip r:embed="rId3"/>
          <a:stretch>
            <a:fillRect/>
          </a:stretch>
        </p:blipFill>
        <p:spPr>
          <a:xfrm>
            <a:off x="2613585" y="2033233"/>
            <a:ext cx="3933825" cy="3162300"/>
          </a:xfrm>
          <a:prstGeom prst="rect">
            <a:avLst/>
          </a:prstGeom>
          <a:scene3d>
            <a:camera prst="orthographicFront"/>
            <a:lightRig rig="threePt" dir="t"/>
          </a:scene3d>
          <a:sp3d>
            <a:bevelT w="127000" h="127000"/>
          </a:sp3d>
        </p:spPr>
      </p:pic>
      <p:sp>
        <p:nvSpPr>
          <p:cNvPr id="3" name="文本框 2"/>
          <p:cNvSpPr txBox="1"/>
          <p:nvPr/>
        </p:nvSpPr>
        <p:spPr>
          <a:xfrm>
            <a:off x="467544" y="2241738"/>
            <a:ext cx="3816424" cy="707886"/>
          </a:xfrm>
          <a:prstGeom prst="rect">
            <a:avLst/>
          </a:prstGeom>
          <a:noFill/>
        </p:spPr>
        <p:txBody>
          <a:bodyPr wrap="square" lIns="91440" tIns="45720" rIns="91440" bIns="45720">
            <a:spAutoFit/>
          </a:bodyPr>
          <a:lstStyle>
            <a:defPPr>
              <a:defRPr lang="zh-CN"/>
            </a:defPPr>
            <a:lvl1pPr>
              <a:defRPr sz="2000" b="1">
                <a:ln w="22225">
                  <a:solidFill>
                    <a:schemeClr val="accent2"/>
                  </a:solidFill>
                  <a:prstDash val="solid"/>
                </a:ln>
                <a:solidFill>
                  <a:schemeClr val="accent2">
                    <a:lumMod val="40000"/>
                    <a:lumOff val="60000"/>
                  </a:schemeClr>
                </a:solidFill>
              </a:defRPr>
            </a:lvl1pPr>
          </a:lstStyle>
          <a:p>
            <a:r>
              <a:rPr lang="en-US" altLang="zh-CN" dirty="0"/>
              <a:t>Master integral</a:t>
            </a:r>
          </a:p>
          <a:p>
            <a:endParaRPr lang="zh-CN" altLang="en-US" dirty="0"/>
          </a:p>
        </p:txBody>
      </p:sp>
      <p:sp>
        <p:nvSpPr>
          <p:cNvPr id="6" name="矩形 5"/>
          <p:cNvSpPr/>
          <p:nvPr/>
        </p:nvSpPr>
        <p:spPr>
          <a:xfrm>
            <a:off x="719225" y="5195533"/>
            <a:ext cx="7848872" cy="369332"/>
          </a:xfrm>
          <a:prstGeom prst="rect">
            <a:avLst/>
          </a:prstGeom>
        </p:spPr>
        <p:txBody>
          <a:bodyPr wrap="square">
            <a:spAutoFit/>
          </a:bodyPr>
          <a:lstStyle/>
          <a:p>
            <a:r>
              <a:rPr lang="it-IT" altLang="zh-CN" dirty="0" smtClean="0"/>
              <a:t>F</a:t>
            </a:r>
            <a:r>
              <a:rPr lang="it-IT" altLang="zh-CN" dirty="0"/>
              <a:t>. Cascioli, T. Gehrmann, M. Grazzini, Et.Al. </a:t>
            </a:r>
            <a:r>
              <a:rPr lang="en-US" altLang="zh-CN" dirty="0"/>
              <a:t>Arxiv:1405.2219</a:t>
            </a:r>
          </a:p>
        </p:txBody>
      </p:sp>
      <p:sp>
        <p:nvSpPr>
          <p:cNvPr id="7" name="矩形 6"/>
          <p:cNvSpPr/>
          <p:nvPr/>
        </p:nvSpPr>
        <p:spPr>
          <a:xfrm>
            <a:off x="467544" y="4678709"/>
            <a:ext cx="1367682" cy="400110"/>
          </a:xfrm>
          <a:prstGeom prst="rect">
            <a:avLst/>
          </a:prstGeom>
          <a:noFill/>
        </p:spPr>
        <p:txBody>
          <a:bodyPr wrap="square" lIns="91440" tIns="45720" rIns="91440" bIns="45720">
            <a:spAutoFit/>
          </a:bodyPr>
          <a:lstStyle/>
          <a:p>
            <a:r>
              <a:rPr lang="en-US" altLang="zh-CN" sz="2000" b="1" dirty="0">
                <a:ln w="22225">
                  <a:solidFill>
                    <a:schemeClr val="accent2"/>
                  </a:solidFill>
                  <a:prstDash val="solid"/>
                </a:ln>
                <a:solidFill>
                  <a:schemeClr val="accent2">
                    <a:lumMod val="40000"/>
                    <a:lumOff val="60000"/>
                  </a:schemeClr>
                </a:solidFill>
              </a:rPr>
              <a:t>ZZ NNLO </a:t>
            </a:r>
          </a:p>
        </p:txBody>
      </p:sp>
    </p:spTree>
    <p:extLst>
      <p:ext uri="{BB962C8B-B14F-4D97-AF65-F5344CB8AC3E}">
        <p14:creationId xmlns:p14="http://schemas.microsoft.com/office/powerpoint/2010/main" val="1913845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流程图: 可选过程 14"/>
          <p:cNvSpPr/>
          <p:nvPr/>
        </p:nvSpPr>
        <p:spPr>
          <a:xfrm>
            <a:off x="2113394" y="3483064"/>
            <a:ext cx="5051252" cy="821601"/>
          </a:xfrm>
          <a:prstGeom prst="flowChartAlternateProcess">
            <a:avLst/>
          </a:prstGeom>
          <a:solidFill>
            <a:srgbClr val="DEDEDE"/>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流程图: 可选过程 11"/>
          <p:cNvSpPr/>
          <p:nvPr/>
        </p:nvSpPr>
        <p:spPr>
          <a:xfrm>
            <a:off x="2555776" y="311361"/>
            <a:ext cx="4176464" cy="657425"/>
          </a:xfrm>
          <a:prstGeom prst="flowChartAlternateProcess">
            <a:avLst/>
          </a:prstGeom>
          <a:solidFill>
            <a:schemeClr val="bg1">
              <a:lumMod val="85000"/>
            </a:schemeClr>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流程图: 可选过程 10"/>
          <p:cNvSpPr/>
          <p:nvPr/>
        </p:nvSpPr>
        <p:spPr>
          <a:xfrm>
            <a:off x="2074732" y="5213241"/>
            <a:ext cx="5051252" cy="821601"/>
          </a:xfrm>
          <a:prstGeom prst="flowChartAlternateProcess">
            <a:avLst/>
          </a:prstGeom>
          <a:solidFill>
            <a:schemeClr val="bg1">
              <a:lumMod val="85000"/>
            </a:schemeClr>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标题 1"/>
          <p:cNvSpPr txBox="1">
            <a:spLocks/>
          </p:cNvSpPr>
          <p:nvPr/>
        </p:nvSpPr>
        <p:spPr>
          <a:xfrm>
            <a:off x="662186" y="296546"/>
            <a:ext cx="8014270" cy="621623"/>
          </a:xfrm>
          <a:prstGeom prst="rect">
            <a:avLst/>
          </a:prstGeom>
          <a:ln>
            <a:noFill/>
          </a:ln>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fontAlgn="auto">
              <a:spcAft>
                <a:spcPts val="0"/>
              </a:spcAft>
            </a:pPr>
            <a:r>
              <a:rPr lang="en-US" altLang="zh-CN" sz="2000" cap="none"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panose="020B0604020202020204" pitchFamily="34" charset="0"/>
                <a:ea typeface="宋体" panose="02010600030101010101" pitchFamily="2" charset="-122"/>
                <a:cs typeface="+mn-cs"/>
              </a:rPr>
              <a:t>Why</a:t>
            </a:r>
            <a:r>
              <a:rPr lang="en-US" altLang="zh-CN" sz="3200" dirty="0" smtClean="0"/>
              <a:t> </a:t>
            </a:r>
            <a:r>
              <a:rPr lang="en-US" altLang="zh-CN" sz="2000" cap="none"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panose="020B0604020202020204" pitchFamily="34" charset="0"/>
                <a:ea typeface="宋体" panose="02010600030101010101" pitchFamily="2" charset="-122"/>
                <a:cs typeface="+mn-cs"/>
              </a:rPr>
              <a:t>resummation</a:t>
            </a:r>
            <a:endParaRPr lang="zh-CN" altLang="en-US" sz="2000" cap="none"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panose="020B0604020202020204" pitchFamily="34" charset="0"/>
              <a:ea typeface="宋体" panose="02010600030101010101" pitchFamily="2" charset="-122"/>
              <a:cs typeface="+mn-cs"/>
            </a:endParaRPr>
          </a:p>
        </p:txBody>
      </p:sp>
      <mc:AlternateContent xmlns:mc="http://schemas.openxmlformats.org/markup-compatibility/2006" xmlns:a14="http://schemas.microsoft.com/office/drawing/2010/main">
        <mc:Choice Requires="a14">
          <p:sp>
            <p:nvSpPr>
              <p:cNvPr id="2" name="文本框 1"/>
              <p:cNvSpPr txBox="1"/>
              <p:nvPr/>
            </p:nvSpPr>
            <p:spPr>
              <a:xfrm>
                <a:off x="507307" y="1197683"/>
                <a:ext cx="6757234" cy="489173"/>
              </a:xfrm>
              <a:prstGeom prst="rect">
                <a:avLst/>
              </a:prstGeom>
              <a:noFill/>
            </p:spPr>
            <p:txBody>
              <a:bodyPr wrap="none" rtlCol="0">
                <a:spAutoFit/>
              </a:bodyPr>
              <a:lstStyle/>
              <a:p>
                <a:r>
                  <a:rPr lang="en-US" altLang="zh-CN" sz="2400" dirty="0">
                    <a:latin typeface="+mn-lt"/>
                    <a:ea typeface="+mn-ea"/>
                  </a:rPr>
                  <a:t>Generic observable in hadron collisions at energy </a:t>
                </a:r>
                <a14:m>
                  <m:oMath xmlns:m="http://schemas.openxmlformats.org/officeDocument/2006/math">
                    <m:r>
                      <a:rPr lang="en-US" altLang="zh-CN" sz="2400">
                        <a:latin typeface="Cambria Math" panose="02040503050406030204" pitchFamily="18" charset="0"/>
                        <a:ea typeface="+mn-ea"/>
                      </a:rPr>
                      <m:t>√</m:t>
                    </m:r>
                    <m:r>
                      <a:rPr lang="en-US" altLang="zh-CN" sz="2400">
                        <a:latin typeface="Cambria Math" panose="02040503050406030204" pitchFamily="18" charset="0"/>
                        <a:ea typeface="+mn-ea"/>
                      </a:rPr>
                      <m:t>𝑠</m:t>
                    </m:r>
                  </m:oMath>
                </a14:m>
                <a:r>
                  <a:rPr lang="en-US" altLang="zh-CN" sz="2400" dirty="0">
                    <a:latin typeface="+mn-lt"/>
                    <a:ea typeface="+mn-ea"/>
                  </a:rPr>
                  <a:t>:</a:t>
                </a:r>
              </a:p>
            </p:txBody>
          </p:sp>
        </mc:Choice>
        <mc:Fallback xmlns="">
          <p:sp>
            <p:nvSpPr>
              <p:cNvPr id="2" name="文本框 1"/>
              <p:cNvSpPr txBox="1">
                <a:spLocks noRot="1" noChangeAspect="1" noMove="1" noResize="1" noEditPoints="1" noAdjustHandles="1" noChangeArrowheads="1" noChangeShapeType="1" noTextEdit="1"/>
              </p:cNvSpPr>
              <p:nvPr/>
            </p:nvSpPr>
            <p:spPr>
              <a:xfrm>
                <a:off x="507307" y="1197683"/>
                <a:ext cx="6757234" cy="489173"/>
              </a:xfrm>
              <a:prstGeom prst="rect">
                <a:avLst/>
              </a:prstGeom>
              <a:blipFill rotWithShape="0">
                <a:blip r:embed="rId2"/>
                <a:stretch>
                  <a:fillRect l="-1353" t="-3704" r="-451" b="-27160"/>
                </a:stretch>
              </a:blipFill>
            </p:spPr>
            <p:txBody>
              <a:bodyPr/>
              <a:lstStyle/>
              <a:p>
                <a:r>
                  <a:rPr lang="zh-CN" altLang="en-US">
                    <a:noFill/>
                  </a:rPr>
                  <a:t> </a:t>
                </a:r>
              </a:p>
            </p:txBody>
          </p:sp>
        </mc:Fallback>
      </mc:AlternateContent>
      <p:sp>
        <p:nvSpPr>
          <p:cNvPr id="5" name="矩形 4"/>
          <p:cNvSpPr/>
          <p:nvPr/>
        </p:nvSpPr>
        <p:spPr>
          <a:xfrm>
            <a:off x="528358" y="2810050"/>
            <a:ext cx="2635395" cy="461665"/>
          </a:xfrm>
          <a:prstGeom prst="rect">
            <a:avLst/>
          </a:prstGeom>
          <a:noFill/>
        </p:spPr>
        <p:txBody>
          <a:bodyPr wrap="square" lIns="91440" tIns="45720" rIns="91440" bIns="45720">
            <a:spAutoFit/>
          </a:bodyPr>
          <a:lstStyle/>
          <a:p>
            <a:r>
              <a:rPr lang="en-US" altLang="zh-CN" sz="2400" dirty="0">
                <a:latin typeface="+mn-lt"/>
                <a:ea typeface="+mn-ea"/>
              </a:rPr>
              <a:t>Parton</a:t>
            </a:r>
            <a:r>
              <a:rPr lang="en-US" altLang="zh-CN" sz="2400" b="1" dirty="0" smtClean="0">
                <a:ln w="22225">
                  <a:solidFill>
                    <a:schemeClr val="accent2"/>
                  </a:solidFill>
                  <a:prstDash val="solid"/>
                </a:ln>
                <a:solidFill>
                  <a:schemeClr val="accent2">
                    <a:lumMod val="40000"/>
                    <a:lumOff val="60000"/>
                  </a:schemeClr>
                </a:solidFill>
              </a:rPr>
              <a:t> </a:t>
            </a:r>
            <a:r>
              <a:rPr lang="en-US" altLang="zh-CN" sz="2400" dirty="0">
                <a:latin typeface="+mn-lt"/>
                <a:ea typeface="+mn-ea"/>
              </a:rPr>
              <a:t>luminosity.</a:t>
            </a:r>
            <a:endParaRPr lang="zh-CN" altLang="en-US" sz="2400" dirty="0">
              <a:latin typeface="+mn-lt"/>
              <a:ea typeface="+mn-ea"/>
            </a:endParaRPr>
          </a:p>
        </p:txBody>
      </p:sp>
      <mc:AlternateContent xmlns:mc="http://schemas.openxmlformats.org/markup-compatibility/2006">
        <mc:Choice xmlns:a14="http://schemas.microsoft.com/office/drawing/2010/main" Requires="a14">
          <p:sp>
            <p:nvSpPr>
              <p:cNvPr id="6" name="文本框 5"/>
              <p:cNvSpPr txBox="1"/>
              <p:nvPr/>
            </p:nvSpPr>
            <p:spPr>
              <a:xfrm>
                <a:off x="507307" y="4540848"/>
                <a:ext cx="7597529" cy="461665"/>
              </a:xfrm>
              <a:prstGeom prst="rect">
                <a:avLst/>
              </a:prstGeom>
              <a:noFill/>
            </p:spPr>
            <p:txBody>
              <a:bodyPr wrap="none" rtlCol="0">
                <a:spAutoFit/>
              </a:bodyPr>
              <a:lstStyle/>
              <a:p>
                <a:r>
                  <a:rPr lang="en-US" altLang="zh-CN" sz="2400" dirty="0">
                    <a:latin typeface="+mn-lt"/>
                    <a:ea typeface="+mn-ea"/>
                  </a:rPr>
                  <a:t>For the </a:t>
                </a:r>
                <a:r>
                  <a:rPr lang="en-US" altLang="zh-CN" sz="2400" dirty="0" err="1">
                    <a:latin typeface="+mn-lt"/>
                    <a:ea typeface="+mn-ea"/>
                  </a:rPr>
                  <a:t>parton</a:t>
                </a:r>
                <a:r>
                  <a:rPr lang="en-US" altLang="zh-CN" sz="2400" dirty="0">
                    <a:latin typeface="+mn-lt"/>
                    <a:ea typeface="+mn-ea"/>
                  </a:rPr>
                  <a:t> cross section </a:t>
                </a:r>
                <a14:m>
                  <m:oMath xmlns:m="http://schemas.openxmlformats.org/officeDocument/2006/math">
                    <m:r>
                      <a:rPr lang="en-US" altLang="zh-CN" sz="2400">
                        <a:latin typeface="Cambria Math" panose="02040503050406030204" pitchFamily="18" charset="0"/>
                        <a:ea typeface="+mn-ea"/>
                      </a:rPr>
                      <m:t>𝐶</m:t>
                    </m:r>
                    <m:r>
                      <a:rPr lang="en-US" altLang="zh-CN" sz="2400">
                        <a:latin typeface="Cambria Math" panose="02040503050406030204" pitchFamily="18" charset="0"/>
                        <a:ea typeface="+mn-ea"/>
                      </a:rPr>
                      <m:t>(</m:t>
                    </m:r>
                    <m:r>
                      <a:rPr lang="en-US" altLang="zh-CN" sz="2400">
                        <a:latin typeface="Cambria Math" panose="02040503050406030204" pitchFamily="18" charset="0"/>
                        <a:ea typeface="+mn-ea"/>
                      </a:rPr>
                      <m:t>𝑧</m:t>
                    </m:r>
                    <m:r>
                      <a:rPr lang="en-US" altLang="zh-CN" sz="2400">
                        <a:latin typeface="Cambria Math" panose="02040503050406030204" pitchFamily="18" charset="0"/>
                        <a:ea typeface="+mn-ea"/>
                      </a:rPr>
                      <m:t>,</m:t>
                    </m:r>
                    <m:sSub>
                      <m:sSubPr>
                        <m:ctrlPr>
                          <a:rPr lang="en-US" altLang="zh-CN" sz="2400" i="1">
                            <a:latin typeface="Cambria Math" panose="02040503050406030204" pitchFamily="18" charset="0"/>
                            <a:ea typeface="+mn-ea"/>
                          </a:rPr>
                        </m:ctrlPr>
                      </m:sSubPr>
                      <m:e>
                        <m:r>
                          <a:rPr lang="en-US" altLang="zh-CN" sz="2400">
                            <a:latin typeface="Cambria Math" panose="02040503050406030204" pitchFamily="18" charset="0"/>
                            <a:ea typeface="+mn-ea"/>
                          </a:rPr>
                          <m:t>𝛼</m:t>
                        </m:r>
                      </m:e>
                      <m:sub>
                        <m:r>
                          <a:rPr lang="en-US" altLang="zh-CN" sz="2400">
                            <a:latin typeface="Cambria Math" panose="02040503050406030204" pitchFamily="18" charset="0"/>
                            <a:ea typeface="+mn-ea"/>
                          </a:rPr>
                          <m:t>𝑠</m:t>
                        </m:r>
                      </m:sub>
                    </m:sSub>
                    <m:r>
                      <a:rPr lang="en-US" altLang="zh-CN" sz="2400">
                        <a:latin typeface="Cambria Math" panose="02040503050406030204" pitchFamily="18" charset="0"/>
                        <a:ea typeface="+mn-ea"/>
                      </a:rPr>
                      <m:t>)</m:t>
                    </m:r>
                  </m:oMath>
                </a14:m>
                <a:r>
                  <a:rPr lang="en-US" altLang="zh-CN" sz="2400" dirty="0">
                    <a:latin typeface="+mn-lt"/>
                    <a:ea typeface="+mn-ea"/>
                  </a:rPr>
                  <a:t>, it can be expanded as </a:t>
                </a:r>
                <a:endParaRPr lang="zh-CN" altLang="en-US" sz="2400" dirty="0">
                  <a:latin typeface="+mn-lt"/>
                  <a:ea typeface="+mn-ea"/>
                </a:endParaRPr>
              </a:p>
            </p:txBody>
          </p:sp>
        </mc:Choice>
        <mc:Fallback>
          <p:sp>
            <p:nvSpPr>
              <p:cNvPr id="6" name="文本框 5"/>
              <p:cNvSpPr txBox="1">
                <a:spLocks noRot="1" noChangeAspect="1" noMove="1" noResize="1" noEditPoints="1" noAdjustHandles="1" noChangeArrowheads="1" noChangeShapeType="1" noTextEdit="1"/>
              </p:cNvSpPr>
              <p:nvPr/>
            </p:nvSpPr>
            <p:spPr>
              <a:xfrm>
                <a:off x="507307" y="4540848"/>
                <a:ext cx="7597529" cy="461665"/>
              </a:xfrm>
              <a:prstGeom prst="rect">
                <a:avLst/>
              </a:prstGeom>
              <a:blipFill rotWithShape="0">
                <a:blip r:embed="rId3"/>
                <a:stretch>
                  <a:fillRect l="-1203" t="-10526" r="-642" b="-28947"/>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7" name="文本框 6"/>
              <p:cNvSpPr txBox="1"/>
              <p:nvPr/>
            </p:nvSpPr>
            <p:spPr>
              <a:xfrm>
                <a:off x="2203889" y="5152911"/>
                <a:ext cx="4633255" cy="84760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𝐶</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𝑧</m:t>
                          </m:r>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𝛼</m:t>
                              </m:r>
                            </m:e>
                            <m:sub>
                              <m:r>
                                <a:rPr lang="en-US" altLang="zh-CN" b="0" i="1" smtClean="0">
                                  <a:latin typeface="Cambria Math" panose="02040503050406030204" pitchFamily="18" charset="0"/>
                                </a:rPr>
                                <m:t>𝑠</m:t>
                              </m:r>
                            </m:sub>
                          </m:sSub>
                        </m:e>
                      </m:d>
                      <m:r>
                        <a:rPr lang="en-US" altLang="zh-CN" b="0" i="1" smtClean="0">
                          <a:latin typeface="Cambria Math" panose="02040503050406030204" pitchFamily="18" charset="0"/>
                        </a:rPr>
                        <m:t>=</m:t>
                      </m:r>
                      <m:r>
                        <a:rPr lang="en-US" altLang="zh-CN" b="0" i="1" smtClean="0">
                          <a:latin typeface="Cambria Math" panose="02040503050406030204" pitchFamily="18" charset="0"/>
                        </a:rPr>
                        <m:t>𝛿</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1−</m:t>
                          </m:r>
                          <m:r>
                            <a:rPr lang="en-US" altLang="zh-CN" b="0" i="1" smtClean="0">
                              <a:latin typeface="Cambria Math" panose="02040503050406030204" pitchFamily="18" charset="0"/>
                            </a:rPr>
                            <m:t>𝑧</m:t>
                          </m:r>
                        </m:e>
                      </m:d>
                      <m:r>
                        <a:rPr lang="en-US" altLang="zh-CN" b="0" i="1" smtClean="0">
                          <a:latin typeface="Cambria Math" panose="02040503050406030204" pitchFamily="18" charset="0"/>
                        </a:rPr>
                        <m:t>+</m:t>
                      </m:r>
                      <m:nary>
                        <m:naryPr>
                          <m:chr m:val="∑"/>
                          <m:ctrlPr>
                            <a:rPr lang="en-US" altLang="zh-CN" b="0" i="1" smtClean="0">
                              <a:latin typeface="Cambria Math" panose="02040503050406030204" pitchFamily="18" charset="0"/>
                            </a:rPr>
                          </m:ctrlPr>
                        </m:naryPr>
                        <m:sub>
                          <m:r>
                            <a:rPr lang="en-US" altLang="zh-CN" b="0" i="1" smtClean="0">
                              <a:latin typeface="Cambria Math" panose="02040503050406030204" pitchFamily="18" charset="0"/>
                            </a:rPr>
                            <m:t>𝑛</m:t>
                          </m:r>
                        </m:sub>
                        <m:sup>
                          <m:r>
                            <a:rPr lang="en-US" altLang="zh-CN" b="0" i="1" smtClean="0">
                              <a:latin typeface="Cambria Math" panose="02040503050406030204" pitchFamily="18" charset="0"/>
                            </a:rPr>
                            <m:t>∞</m:t>
                          </m:r>
                        </m:sup>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𝐶</m:t>
                              </m:r>
                            </m:e>
                            <m:sub>
                              <m:r>
                                <a:rPr lang="en-US" altLang="zh-CN" b="0" i="1" smtClean="0">
                                  <a:latin typeface="Cambria Math" panose="02040503050406030204" pitchFamily="18" charset="0"/>
                                </a:rPr>
                                <m:t>𝑛</m:t>
                              </m:r>
                            </m:sub>
                          </m:sSub>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𝑧</m:t>
                              </m:r>
                            </m:e>
                          </m:d>
                          <m:sSubSup>
                            <m:sSubSupPr>
                              <m:ctrlPr>
                                <a:rPr lang="en-US" altLang="zh-CN" b="0" i="1" smtClean="0">
                                  <a:latin typeface="Cambria Math" panose="02040503050406030204" pitchFamily="18" charset="0"/>
                                </a:rPr>
                              </m:ctrlPr>
                            </m:sSubSupPr>
                            <m:e>
                              <m:r>
                                <a:rPr lang="en-US" altLang="zh-CN" b="0" i="1" smtClean="0">
                                  <a:latin typeface="Cambria Math" panose="02040503050406030204" pitchFamily="18" charset="0"/>
                                </a:rPr>
                                <m:t>𝛼</m:t>
                              </m:r>
                            </m:e>
                            <m:sub>
                              <m:r>
                                <a:rPr lang="en-US" altLang="zh-CN" b="0" i="1" smtClean="0">
                                  <a:latin typeface="Cambria Math" panose="02040503050406030204" pitchFamily="18" charset="0"/>
                                </a:rPr>
                                <m:t>𝑠</m:t>
                              </m:r>
                            </m:sub>
                            <m:sup>
                              <m:r>
                                <a:rPr lang="en-US" altLang="zh-CN" b="0" i="1" smtClean="0">
                                  <a:latin typeface="Cambria Math" panose="02040503050406030204" pitchFamily="18" charset="0"/>
                                </a:rPr>
                                <m:t>𝑛</m:t>
                              </m:r>
                            </m:sup>
                          </m:sSubSup>
                        </m:e>
                      </m:nary>
                      <m:r>
                        <a:rPr lang="en-US" altLang="zh-CN" b="0" i="1" smtClean="0">
                          <a:latin typeface="Cambria Math" panose="02040503050406030204" pitchFamily="18" charset="0"/>
                        </a:rPr>
                        <m:t>;  </m:t>
                      </m:r>
                      <m:r>
                        <a:rPr lang="en-US" altLang="zh-CN" b="0" i="1" smtClean="0">
                          <a:latin typeface="Cambria Math" panose="02040503050406030204" pitchFamily="18" charset="0"/>
                        </a:rPr>
                        <m:t>𝑧</m:t>
                      </m:r>
                      <m:r>
                        <a:rPr lang="en-US" altLang="zh-CN" b="0" i="1" smtClean="0">
                          <a:latin typeface="Cambria Math" panose="02040503050406030204" pitchFamily="18" charset="0"/>
                        </a:rPr>
                        <m:t>=</m:t>
                      </m:r>
                      <m:f>
                        <m:fPr>
                          <m:ctrlPr>
                            <a:rPr lang="en-US" altLang="zh-CN" b="0" i="1" smtClean="0">
                              <a:latin typeface="Cambria Math" panose="02040503050406030204" pitchFamily="18" charset="0"/>
                            </a:rPr>
                          </m:ctrlPr>
                        </m:fPr>
                        <m:num>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𝑀</m:t>
                              </m:r>
                            </m:e>
                            <m:sup>
                              <m:r>
                                <a:rPr lang="en-US" altLang="zh-CN" b="0" i="1" smtClean="0">
                                  <a:latin typeface="Cambria Math" panose="02040503050406030204" pitchFamily="18" charset="0"/>
                                </a:rPr>
                                <m:t>2</m:t>
                              </m:r>
                            </m:sup>
                          </m:sSup>
                        </m:num>
                        <m:den>
                          <m:acc>
                            <m:accPr>
                              <m:chr m:val="̂"/>
                              <m:ctrlPr>
                                <a:rPr lang="en-US" altLang="zh-CN" b="0" i="1" smtClean="0">
                                  <a:latin typeface="Cambria Math" panose="02040503050406030204" pitchFamily="18" charset="0"/>
                                </a:rPr>
                              </m:ctrlPr>
                            </m:accPr>
                            <m:e>
                              <m:r>
                                <a:rPr lang="en-US" altLang="zh-CN" b="0" i="1" smtClean="0">
                                  <a:latin typeface="Cambria Math" panose="02040503050406030204" pitchFamily="18" charset="0"/>
                                </a:rPr>
                                <m:t>𝑠</m:t>
                              </m:r>
                            </m:e>
                          </m:acc>
                        </m:den>
                      </m:f>
                      <m:r>
                        <a:rPr lang="en-US" altLang="zh-CN" b="0" i="1" smtClean="0">
                          <a:latin typeface="Cambria Math" panose="02040503050406030204" pitchFamily="18" charset="0"/>
                        </a:rPr>
                        <m:t> </m:t>
                      </m:r>
                    </m:oMath>
                  </m:oMathPara>
                </a14:m>
                <a:endParaRPr lang="zh-CN" altLang="en-US" dirty="0"/>
              </a:p>
            </p:txBody>
          </p:sp>
        </mc:Choice>
        <mc:Fallback>
          <p:sp>
            <p:nvSpPr>
              <p:cNvPr id="7" name="文本框 6"/>
              <p:cNvSpPr txBox="1">
                <a:spLocks noRot="1" noChangeAspect="1" noMove="1" noResize="1" noEditPoints="1" noAdjustHandles="1" noChangeArrowheads="1" noChangeShapeType="1" noTextEdit="1"/>
              </p:cNvSpPr>
              <p:nvPr/>
            </p:nvSpPr>
            <p:spPr>
              <a:xfrm>
                <a:off x="2203889" y="5152911"/>
                <a:ext cx="4633255" cy="847604"/>
              </a:xfrm>
              <a:prstGeom prst="rect">
                <a:avLst/>
              </a:prstGeom>
              <a:blipFill rotWithShape="0">
                <a:blip r:embed="rId4"/>
                <a:stretch>
                  <a:fillRect/>
                </a:stretch>
              </a:blipFill>
            </p:spPr>
            <p:txBody>
              <a:bodyPr/>
              <a:lstStyle/>
              <a:p>
                <a:r>
                  <a:rPr lang="zh-CN" altLang="en-US">
                    <a:noFill/>
                  </a:rPr>
                  <a:t> </a:t>
                </a:r>
              </a:p>
            </p:txBody>
          </p:sp>
        </mc:Fallback>
      </mc:AlternateContent>
      <p:sp>
        <p:nvSpPr>
          <p:cNvPr id="9" name="流程图: 可选过程 8"/>
          <p:cNvSpPr/>
          <p:nvPr/>
        </p:nvSpPr>
        <p:spPr>
          <a:xfrm>
            <a:off x="2051720" y="1867235"/>
            <a:ext cx="5051252" cy="821601"/>
          </a:xfrm>
          <a:prstGeom prst="flowChartAlternateProcess">
            <a:avLst/>
          </a:prstGeom>
          <a:solidFill>
            <a:srgbClr val="DEDEDE"/>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mc:Choice xmlns:a14="http://schemas.microsoft.com/office/drawing/2010/main" Requires="a14">
          <p:sp>
            <p:nvSpPr>
              <p:cNvPr id="10" name="矩形 9"/>
              <p:cNvSpPr/>
              <p:nvPr/>
            </p:nvSpPr>
            <p:spPr>
              <a:xfrm>
                <a:off x="1825005" y="1879147"/>
                <a:ext cx="5688632" cy="714298"/>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CN" i="1">
                          <a:latin typeface="Cambria Math" panose="02040503050406030204" pitchFamily="18" charset="0"/>
                        </a:rPr>
                        <m:t>𝜎</m:t>
                      </m:r>
                      <m:d>
                        <m:dPr>
                          <m:ctrlPr>
                            <a:rPr lang="en-US" altLang="zh-CN" i="1">
                              <a:latin typeface="Cambria Math" panose="02040503050406030204" pitchFamily="18" charset="0"/>
                            </a:rPr>
                          </m:ctrlPr>
                        </m:dPr>
                        <m:e>
                          <m:r>
                            <a:rPr lang="en-US" altLang="zh-CN" i="1">
                              <a:latin typeface="Cambria Math" panose="02040503050406030204" pitchFamily="18" charset="0"/>
                            </a:rPr>
                            <m:t>𝜏</m:t>
                          </m:r>
                          <m:r>
                            <a:rPr lang="en-US" altLang="zh-CN" i="1">
                              <a:latin typeface="Cambria Math" panose="02040503050406030204" pitchFamily="18" charset="0"/>
                            </a:rPr>
                            <m:t>,</m:t>
                          </m:r>
                          <m:sSup>
                            <m:sSupPr>
                              <m:ctrlPr>
                                <a:rPr lang="en-US" altLang="zh-CN" i="1">
                                  <a:latin typeface="Cambria Math" panose="02040503050406030204" pitchFamily="18" charset="0"/>
                                </a:rPr>
                              </m:ctrlPr>
                            </m:sSupPr>
                            <m:e>
                              <m:r>
                                <a:rPr lang="en-US" altLang="zh-CN" i="1">
                                  <a:latin typeface="Cambria Math" panose="02040503050406030204" pitchFamily="18" charset="0"/>
                                </a:rPr>
                                <m:t>𝑀</m:t>
                              </m:r>
                            </m:e>
                            <m:sup>
                              <m:r>
                                <a:rPr lang="en-US" altLang="zh-CN" i="1">
                                  <a:latin typeface="Cambria Math" panose="02040503050406030204" pitchFamily="18" charset="0"/>
                                </a:rPr>
                                <m:t>2</m:t>
                              </m:r>
                            </m:sup>
                          </m:sSup>
                        </m:e>
                      </m:d>
                      <m:r>
                        <a:rPr lang="en-US" altLang="zh-CN" i="1">
                          <a:latin typeface="Cambria Math" panose="02040503050406030204" pitchFamily="18" charset="0"/>
                        </a:rPr>
                        <m:t>=</m:t>
                      </m:r>
                      <m:nary>
                        <m:naryPr>
                          <m:ctrlPr>
                            <a:rPr lang="en-US" altLang="zh-CN" i="1">
                              <a:latin typeface="Cambria Math" panose="02040503050406030204" pitchFamily="18" charset="0"/>
                            </a:rPr>
                          </m:ctrlPr>
                        </m:naryPr>
                        <m:sub>
                          <m:r>
                            <a:rPr lang="en-US" altLang="zh-CN" i="1">
                              <a:latin typeface="Cambria Math" panose="02040503050406030204" pitchFamily="18" charset="0"/>
                            </a:rPr>
                            <m:t>𝜏</m:t>
                          </m:r>
                        </m:sub>
                        <m:sup>
                          <m:r>
                            <a:rPr lang="en-US" altLang="zh-CN" i="1">
                              <a:latin typeface="Cambria Math" panose="02040503050406030204" pitchFamily="18" charset="0"/>
                            </a:rPr>
                            <m:t>1</m:t>
                          </m:r>
                        </m:sup>
                        <m:e>
                          <m:f>
                            <m:fPr>
                              <m:ctrlPr>
                                <a:rPr lang="en-US" altLang="zh-CN" i="1">
                                  <a:latin typeface="Cambria Math" panose="02040503050406030204" pitchFamily="18" charset="0"/>
                                </a:rPr>
                              </m:ctrlPr>
                            </m:fPr>
                            <m:num>
                              <m:r>
                                <a:rPr lang="en-US" altLang="zh-CN" i="1">
                                  <a:latin typeface="Cambria Math" panose="02040503050406030204" pitchFamily="18" charset="0"/>
                                </a:rPr>
                                <m:t>𝑑𝑧</m:t>
                              </m:r>
                            </m:num>
                            <m:den>
                              <m:r>
                                <a:rPr lang="en-US" altLang="zh-CN" i="1">
                                  <a:latin typeface="Cambria Math" panose="02040503050406030204" pitchFamily="18" charset="0"/>
                                </a:rPr>
                                <m:t>𝑧</m:t>
                              </m:r>
                            </m:den>
                          </m:f>
                          <m:r>
                            <a:rPr lang="en-US" altLang="zh-CN" i="1" smtClean="0">
                              <a:latin typeface="Cambria Math" panose="02040503050406030204" pitchFamily="18" charset="0"/>
                            </a:rPr>
                            <m:t>ℒ</m:t>
                          </m:r>
                          <m:d>
                            <m:dPr>
                              <m:ctrlPr>
                                <a:rPr lang="en-US" altLang="zh-CN" i="1">
                                  <a:latin typeface="Cambria Math" panose="02040503050406030204" pitchFamily="18" charset="0"/>
                                </a:rPr>
                              </m:ctrlPr>
                            </m:dPr>
                            <m:e>
                              <m:f>
                                <m:fPr>
                                  <m:ctrlPr>
                                    <a:rPr lang="en-US" altLang="zh-CN" i="1">
                                      <a:latin typeface="Cambria Math" panose="02040503050406030204" pitchFamily="18" charset="0"/>
                                    </a:rPr>
                                  </m:ctrlPr>
                                </m:fPr>
                                <m:num>
                                  <m:r>
                                    <a:rPr lang="en-US" altLang="zh-CN" i="1">
                                      <a:latin typeface="Cambria Math" panose="02040503050406030204" pitchFamily="18" charset="0"/>
                                    </a:rPr>
                                    <m:t>𝜏</m:t>
                                  </m:r>
                                </m:num>
                                <m:den>
                                  <m:r>
                                    <a:rPr lang="en-US" altLang="zh-CN" i="1">
                                      <a:latin typeface="Cambria Math" panose="02040503050406030204" pitchFamily="18" charset="0"/>
                                    </a:rPr>
                                    <m:t>𝑧</m:t>
                                  </m:r>
                                </m:den>
                              </m:f>
                            </m:e>
                          </m:d>
                          <m:r>
                            <a:rPr lang="en-US" altLang="zh-CN" i="1">
                              <a:latin typeface="Cambria Math" panose="02040503050406030204" pitchFamily="18" charset="0"/>
                            </a:rPr>
                            <m:t>𝐶</m:t>
                          </m:r>
                          <m:d>
                            <m:dPr>
                              <m:ctrlPr>
                                <a:rPr lang="en-US" altLang="zh-CN" i="1">
                                  <a:latin typeface="Cambria Math" panose="02040503050406030204" pitchFamily="18" charset="0"/>
                                </a:rPr>
                              </m:ctrlPr>
                            </m:dPr>
                            <m:e>
                              <m:r>
                                <a:rPr lang="en-US" altLang="zh-CN" i="1">
                                  <a:latin typeface="Cambria Math" panose="02040503050406030204" pitchFamily="18" charset="0"/>
                                </a:rPr>
                                <m:t>𝑧</m:t>
                              </m:r>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𝛼</m:t>
                                  </m:r>
                                </m:e>
                                <m:sub>
                                  <m:r>
                                    <a:rPr lang="en-US" altLang="zh-CN" i="1">
                                      <a:latin typeface="Cambria Math" panose="02040503050406030204" pitchFamily="18" charset="0"/>
                                    </a:rPr>
                                    <m:t>𝑠</m:t>
                                  </m:r>
                                </m:sub>
                              </m:sSub>
                              <m:d>
                                <m:dPr>
                                  <m:ctrlPr>
                                    <a:rPr lang="en-US" altLang="zh-CN" i="1">
                                      <a:latin typeface="Cambria Math" panose="02040503050406030204" pitchFamily="18" charset="0"/>
                                    </a:rPr>
                                  </m:ctrlPr>
                                </m:dPr>
                                <m:e>
                                  <m:sSup>
                                    <m:sSupPr>
                                      <m:ctrlPr>
                                        <a:rPr lang="en-US" altLang="zh-CN" i="1">
                                          <a:latin typeface="Cambria Math" panose="02040503050406030204" pitchFamily="18" charset="0"/>
                                        </a:rPr>
                                      </m:ctrlPr>
                                    </m:sSupPr>
                                    <m:e>
                                      <m:r>
                                        <a:rPr lang="en-US" altLang="zh-CN" i="1">
                                          <a:latin typeface="Cambria Math" panose="02040503050406030204" pitchFamily="18" charset="0"/>
                                        </a:rPr>
                                        <m:t>𝑀</m:t>
                                      </m:r>
                                    </m:e>
                                    <m:sup>
                                      <m:r>
                                        <a:rPr lang="en-US" altLang="zh-CN" i="1">
                                          <a:latin typeface="Cambria Math" panose="02040503050406030204" pitchFamily="18" charset="0"/>
                                        </a:rPr>
                                        <m:t>2</m:t>
                                      </m:r>
                                    </m:sup>
                                  </m:sSup>
                                </m:e>
                              </m:d>
                            </m:e>
                          </m:d>
                          <m:r>
                            <a:rPr lang="en-US" altLang="zh-CN" i="1">
                              <a:latin typeface="Cambria Math" panose="02040503050406030204" pitchFamily="18" charset="0"/>
                            </a:rPr>
                            <m:t>;   </m:t>
                          </m:r>
                          <m:r>
                            <a:rPr lang="en-US" altLang="zh-CN" i="1">
                              <a:latin typeface="Cambria Math" panose="02040503050406030204" pitchFamily="18" charset="0"/>
                            </a:rPr>
                            <m:t>𝜏</m:t>
                          </m:r>
                          <m:r>
                            <a:rPr lang="en-US" altLang="zh-CN" i="1">
                              <a:latin typeface="Cambria Math" panose="02040503050406030204" pitchFamily="18" charset="0"/>
                            </a:rPr>
                            <m:t>=</m:t>
                          </m:r>
                          <m:f>
                            <m:fPr>
                              <m:ctrlPr>
                                <a:rPr lang="en-US" altLang="zh-CN" i="1">
                                  <a:latin typeface="Cambria Math" panose="02040503050406030204" pitchFamily="18" charset="0"/>
                                </a:rPr>
                              </m:ctrlPr>
                            </m:fPr>
                            <m:num>
                              <m:sSup>
                                <m:sSupPr>
                                  <m:ctrlPr>
                                    <a:rPr lang="en-US" altLang="zh-CN" i="1">
                                      <a:latin typeface="Cambria Math" panose="02040503050406030204" pitchFamily="18" charset="0"/>
                                    </a:rPr>
                                  </m:ctrlPr>
                                </m:sSupPr>
                                <m:e>
                                  <m:r>
                                    <a:rPr lang="en-US" altLang="zh-CN" i="1">
                                      <a:latin typeface="Cambria Math" panose="02040503050406030204" pitchFamily="18" charset="0"/>
                                    </a:rPr>
                                    <m:t>𝑀</m:t>
                                  </m:r>
                                </m:e>
                                <m:sup>
                                  <m:r>
                                    <a:rPr lang="en-US" altLang="zh-CN" i="1">
                                      <a:latin typeface="Cambria Math" panose="02040503050406030204" pitchFamily="18" charset="0"/>
                                    </a:rPr>
                                    <m:t>2</m:t>
                                  </m:r>
                                </m:sup>
                              </m:sSup>
                            </m:num>
                            <m:den>
                              <m:r>
                                <a:rPr lang="en-US" altLang="zh-CN" i="1">
                                  <a:latin typeface="Cambria Math" panose="02040503050406030204" pitchFamily="18" charset="0"/>
                                </a:rPr>
                                <m:t>𝑠</m:t>
                              </m:r>
                            </m:den>
                          </m:f>
                        </m:e>
                      </m:nary>
                    </m:oMath>
                  </m:oMathPara>
                </a14:m>
                <a:endParaRPr lang="zh-CN" altLang="en-US" dirty="0"/>
              </a:p>
            </p:txBody>
          </p:sp>
        </mc:Choice>
        <mc:Fallback>
          <p:sp>
            <p:nvSpPr>
              <p:cNvPr id="10" name="矩形 9"/>
              <p:cNvSpPr>
                <a:spLocks noRot="1" noChangeAspect="1" noMove="1" noResize="1" noEditPoints="1" noAdjustHandles="1" noChangeArrowheads="1" noChangeShapeType="1" noTextEdit="1"/>
              </p:cNvSpPr>
              <p:nvPr/>
            </p:nvSpPr>
            <p:spPr>
              <a:xfrm>
                <a:off x="1825005" y="1879147"/>
                <a:ext cx="5688632" cy="714298"/>
              </a:xfrm>
              <a:prstGeom prst="rect">
                <a:avLst/>
              </a:prstGeom>
              <a:blipFill rotWithShape="0">
                <a:blip r:embed="rId5"/>
                <a:stretch>
                  <a:fillRect/>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4" name="矩形 13"/>
              <p:cNvSpPr/>
              <p:nvPr/>
            </p:nvSpPr>
            <p:spPr>
              <a:xfrm>
                <a:off x="1745157" y="3509574"/>
                <a:ext cx="5688632" cy="82054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CN" i="1" smtClean="0">
                          <a:latin typeface="Cambria Math" panose="02040503050406030204" pitchFamily="18" charset="0"/>
                        </a:rPr>
                        <m:t>ℒ</m:t>
                      </m:r>
                      <m:d>
                        <m:dPr>
                          <m:ctrlPr>
                            <a:rPr lang="en-US" altLang="zh-CN" i="1">
                              <a:latin typeface="Cambria Math" panose="02040503050406030204" pitchFamily="18" charset="0"/>
                            </a:rPr>
                          </m:ctrlPr>
                        </m:dPr>
                        <m:e>
                          <m:r>
                            <a:rPr lang="en-US" altLang="zh-CN" b="0" i="1" smtClean="0">
                              <a:latin typeface="Cambria Math" panose="02040503050406030204" pitchFamily="18" charset="0"/>
                            </a:rPr>
                            <m:t>𝑦</m:t>
                          </m:r>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𝜇</m:t>
                              </m:r>
                            </m:e>
                            <m:sub>
                              <m:r>
                                <a:rPr lang="en-US" altLang="zh-CN" b="0" i="1" smtClean="0">
                                  <a:latin typeface="Cambria Math" panose="02040503050406030204" pitchFamily="18" charset="0"/>
                                </a:rPr>
                                <m:t>𝑓</m:t>
                              </m:r>
                            </m:sub>
                          </m:sSub>
                        </m:e>
                      </m:d>
                      <m:r>
                        <a:rPr lang="en-US" altLang="zh-CN" b="0" i="1" smtClean="0">
                          <a:latin typeface="Cambria Math" panose="02040503050406030204" pitchFamily="18" charset="0"/>
                        </a:rPr>
                        <m:t>=</m:t>
                      </m:r>
                      <m:nary>
                        <m:naryPr>
                          <m:chr m:val="∑"/>
                          <m:ctrlPr>
                            <a:rPr lang="en-US" altLang="zh-CN" b="0" i="1" smtClean="0">
                              <a:latin typeface="Cambria Math" panose="02040503050406030204" pitchFamily="18" charset="0"/>
                            </a:rPr>
                          </m:ctrlPr>
                        </m:naryPr>
                        <m:sub>
                          <m:r>
                            <a:rPr lang="en-US" altLang="zh-CN" b="0" i="1" smtClean="0">
                              <a:latin typeface="Cambria Math" panose="02040503050406030204" pitchFamily="18" charset="0"/>
                            </a:rPr>
                            <m:t>𝑞𝑞</m:t>
                          </m:r>
                          <m:r>
                            <a:rPr lang="en-US" altLang="zh-CN" b="0" i="1" smtClean="0">
                              <a:latin typeface="Cambria Math" panose="02040503050406030204" pitchFamily="18" charset="0"/>
                            </a:rPr>
                            <m:t>′</m:t>
                          </m:r>
                        </m:sub>
                        <m:sup>
                          <m:r>
                            <a:rPr lang="en-US" altLang="zh-CN" b="0" i="1" smtClean="0">
                              <a:latin typeface="Cambria Math" panose="02040503050406030204" pitchFamily="18" charset="0"/>
                            </a:rPr>
                            <m:t> </m:t>
                          </m:r>
                        </m:sup>
                        <m:e>
                          <m:nary>
                            <m:naryPr>
                              <m:ctrlPr>
                                <a:rPr lang="en-US" altLang="zh-CN" b="0" i="1" smtClean="0">
                                  <a:latin typeface="Cambria Math" panose="02040503050406030204" pitchFamily="18" charset="0"/>
                                </a:rPr>
                              </m:ctrlPr>
                            </m:naryPr>
                            <m:sub>
                              <m:r>
                                <a:rPr lang="en-US" altLang="zh-CN" b="0" i="1" smtClean="0">
                                  <a:latin typeface="Cambria Math" panose="02040503050406030204" pitchFamily="18" charset="0"/>
                                </a:rPr>
                                <m:t>𝑦</m:t>
                              </m:r>
                            </m:sub>
                            <m:sup>
                              <m:r>
                                <a:rPr lang="en-US" altLang="zh-CN" b="0" i="1" smtClean="0">
                                  <a:latin typeface="Cambria Math" panose="02040503050406030204" pitchFamily="18" charset="0"/>
                                </a:rPr>
                                <m:t>1</m:t>
                              </m:r>
                            </m:sup>
                            <m:e>
                              <m:f>
                                <m:fPr>
                                  <m:ctrlPr>
                                    <a:rPr lang="en-US" altLang="zh-CN" b="0" i="1" smtClean="0">
                                      <a:latin typeface="Cambria Math" panose="02040503050406030204" pitchFamily="18" charset="0"/>
                                    </a:rPr>
                                  </m:ctrlPr>
                                </m:fPr>
                                <m:num>
                                  <m:r>
                                    <a:rPr lang="en-US" altLang="zh-CN" b="0" i="1" smtClean="0">
                                      <a:latin typeface="Cambria Math" panose="02040503050406030204" pitchFamily="18" charset="0"/>
                                    </a:rPr>
                                    <m:t>𝑑𝑥</m:t>
                                  </m:r>
                                </m:num>
                                <m:den>
                                  <m:r>
                                    <a:rPr lang="en-US" altLang="zh-CN" b="0" i="1" smtClean="0">
                                      <a:latin typeface="Cambria Math" panose="02040503050406030204" pitchFamily="18" charset="0"/>
                                    </a:rPr>
                                    <m:t>𝑥</m:t>
                                  </m:r>
                                </m:den>
                              </m:f>
                            </m:e>
                          </m:nary>
                          <m:d>
                            <m:dPr>
                              <m:begChr m:val="["/>
                              <m:endChr m:val="]"/>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𝑓</m:t>
                                  </m:r>
                                </m:e>
                                <m:sub>
                                  <m:r>
                                    <a:rPr lang="en-US" altLang="zh-CN" b="0" i="1" smtClean="0">
                                      <a:latin typeface="Cambria Math" panose="02040503050406030204" pitchFamily="18" charset="0"/>
                                    </a:rPr>
                                    <m:t>𝑞</m:t>
                                  </m:r>
                                </m:sub>
                              </m:sSub>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𝑥</m:t>
                                  </m:r>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𝜇</m:t>
                                      </m:r>
                                    </m:e>
                                    <m:sub>
                                      <m:r>
                                        <a:rPr lang="en-US" altLang="zh-CN" b="0" i="1" smtClean="0">
                                          <a:latin typeface="Cambria Math" panose="02040503050406030204" pitchFamily="18" charset="0"/>
                                        </a:rPr>
                                        <m:t>𝑓</m:t>
                                      </m:r>
                                    </m:sub>
                                  </m:sSub>
                                </m:e>
                              </m:d>
                              <m:sSub>
                                <m:sSubPr>
                                  <m:ctrlPr>
                                    <a:rPr lang="en-US" altLang="zh-CN" i="1">
                                      <a:latin typeface="Cambria Math" panose="02040503050406030204" pitchFamily="18" charset="0"/>
                                    </a:rPr>
                                  </m:ctrlPr>
                                </m:sSubPr>
                                <m:e>
                                  <m:r>
                                    <a:rPr lang="en-US" altLang="zh-CN" i="1">
                                      <a:latin typeface="Cambria Math" panose="02040503050406030204" pitchFamily="18" charset="0"/>
                                    </a:rPr>
                                    <m:t>𝑓</m:t>
                                  </m:r>
                                </m:e>
                                <m:sub>
                                  <m:r>
                                    <a:rPr lang="en-US" altLang="zh-CN" i="1">
                                      <a:latin typeface="Cambria Math" panose="02040503050406030204" pitchFamily="18" charset="0"/>
                                    </a:rPr>
                                    <m:t>𝑞</m:t>
                                  </m:r>
                                  <m:r>
                                    <a:rPr lang="en-US" altLang="zh-CN" b="0" i="1" smtClean="0">
                                      <a:latin typeface="Cambria Math" panose="02040503050406030204" pitchFamily="18" charset="0"/>
                                    </a:rPr>
                                    <m:t>′</m:t>
                                  </m:r>
                                </m:sub>
                              </m:sSub>
                              <m:d>
                                <m:dPr>
                                  <m:ctrlPr>
                                    <a:rPr lang="en-US" altLang="zh-CN" i="1">
                                      <a:latin typeface="Cambria Math" panose="02040503050406030204" pitchFamily="18" charset="0"/>
                                    </a:rPr>
                                  </m:ctrlPr>
                                </m:dPr>
                                <m:e>
                                  <m:r>
                                    <a:rPr lang="en-US" altLang="zh-CN" b="0" i="1" smtClean="0">
                                      <a:latin typeface="Cambria Math" panose="02040503050406030204" pitchFamily="18" charset="0"/>
                                    </a:rPr>
                                    <m:t>𝑦</m:t>
                                  </m:r>
                                  <m:r>
                                    <a:rPr lang="en-US" altLang="zh-CN" b="0" i="1" smtClean="0">
                                      <a:latin typeface="Cambria Math" panose="02040503050406030204" pitchFamily="18" charset="0"/>
                                    </a:rPr>
                                    <m:t>/</m:t>
                                  </m:r>
                                  <m:r>
                                    <a:rPr lang="en-US" altLang="zh-CN" i="1">
                                      <a:latin typeface="Cambria Math" panose="02040503050406030204" pitchFamily="18" charset="0"/>
                                    </a:rPr>
                                    <m:t>𝑥</m:t>
                                  </m:r>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𝜇</m:t>
                                      </m:r>
                                    </m:e>
                                    <m:sub>
                                      <m:r>
                                        <a:rPr lang="en-US" altLang="zh-CN" i="1">
                                          <a:latin typeface="Cambria Math" panose="02040503050406030204" pitchFamily="18" charset="0"/>
                                        </a:rPr>
                                        <m:t>𝑓</m:t>
                                      </m:r>
                                    </m:sub>
                                  </m:sSub>
                                </m:e>
                              </m:d>
                            </m:e>
                          </m:d>
                        </m:e>
                      </m:nary>
                    </m:oMath>
                  </m:oMathPara>
                </a14:m>
                <a:endParaRPr lang="zh-CN" altLang="en-US" dirty="0"/>
              </a:p>
            </p:txBody>
          </p:sp>
        </mc:Choice>
        <mc:Fallback>
          <p:sp>
            <p:nvSpPr>
              <p:cNvPr id="14" name="矩形 13"/>
              <p:cNvSpPr>
                <a:spLocks noRot="1" noChangeAspect="1" noMove="1" noResize="1" noEditPoints="1" noAdjustHandles="1" noChangeArrowheads="1" noChangeShapeType="1" noTextEdit="1"/>
              </p:cNvSpPr>
              <p:nvPr/>
            </p:nvSpPr>
            <p:spPr>
              <a:xfrm>
                <a:off x="1745157" y="3509574"/>
                <a:ext cx="5688632" cy="820546"/>
              </a:xfrm>
              <a:prstGeom prst="rect">
                <a:avLst/>
              </a:prstGeom>
              <a:blipFill rotWithShape="0">
                <a:blip r:embed="rId6"/>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4007842264"/>
      </p:ext>
    </p:extLst>
  </p:cSld>
  <p:clrMapOvr>
    <a:masterClrMapping/>
  </p:clrMapOvr>
  <p:timing>
    <p:tnLst>
      <p:par>
        <p:cTn id="1" dur="indefinite" restart="never" nodeType="tmRoot"/>
      </p:par>
    </p:tnLst>
  </p:timing>
</p:sld>
</file>

<file path=ppt/theme/theme1.xml><?xml version="1.0" encoding="utf-8"?>
<a:theme xmlns:a="http://schemas.openxmlformats.org/drawingml/2006/main" name="水滴">
  <a:themeElements>
    <a:clrScheme name="水滴">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水滴">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水滴">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spDef>
      <a:spPr>
        <a:solidFill>
          <a:schemeClr val="bg1">
            <a:lumMod val="85000"/>
          </a:schemeClr>
        </a:solidFill>
        <a:ln>
          <a:solidFill>
            <a:schemeClr val="bg1"/>
          </a:solidFill>
        </a:ln>
        <a:scene3d>
          <a:camera prst="orthographicFront"/>
          <a:lightRig rig="threePt" dir="t"/>
        </a:scene3d>
        <a:sp3d>
          <a:bevelT/>
        </a:sp3d>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6068</TotalTime>
  <Words>431</Words>
  <Application>Microsoft Office PowerPoint</Application>
  <PresentationFormat>全屏显示(4:3)</PresentationFormat>
  <Paragraphs>88</Paragraphs>
  <Slides>19</Slides>
  <Notes>7</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19</vt:i4>
      </vt:variant>
    </vt:vector>
  </HeadingPairs>
  <TitlesOfParts>
    <vt:vector size="28" baseType="lpstr">
      <vt:lpstr>华文中宋</vt:lpstr>
      <vt:lpstr>宋体</vt:lpstr>
      <vt:lpstr>Arial</vt:lpstr>
      <vt:lpstr>Arial</vt:lpstr>
      <vt:lpstr>Cambria Math</vt:lpstr>
      <vt:lpstr>Times New Roman</vt:lpstr>
      <vt:lpstr>Tw Cen MT</vt:lpstr>
      <vt:lpstr>Wingdings</vt:lpstr>
      <vt:lpstr>水滴</vt:lpstr>
      <vt:lpstr>Threshold Resummation for Electroweak Gauge Boson Pair at the LHC</vt:lpstr>
      <vt:lpstr>PowerPoint 演示文稿</vt:lpstr>
      <vt:lpstr>Anomalous Triple Gauge couplings</vt:lpstr>
      <vt:lpstr>Anomalous Triple Gauge couplings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CONCLUSION</vt:lpstr>
      <vt:lpstr>PowerPoint 演示文稿</vt:lpstr>
    </vt:vector>
  </TitlesOfParts>
  <Company>WWW.YlmF.CoM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Probe Htq couplings  at QCD NLO</dc:title>
  <dc:creator>雨林木风</dc:creator>
  <cp:lastModifiedBy>yancy yan</cp:lastModifiedBy>
  <cp:revision>244</cp:revision>
  <dcterms:created xsi:type="dcterms:W3CDTF">2012-12-11T09:04:33Z</dcterms:created>
  <dcterms:modified xsi:type="dcterms:W3CDTF">2014-05-16T07:07:11Z</dcterms:modified>
</cp:coreProperties>
</file>