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07" r:id="rId3"/>
    <p:sldId id="344" r:id="rId4"/>
    <p:sldId id="309" r:id="rId5"/>
    <p:sldId id="310" r:id="rId6"/>
    <p:sldId id="279" r:id="rId7"/>
    <p:sldId id="280" r:id="rId8"/>
    <p:sldId id="313" r:id="rId9"/>
    <p:sldId id="339" r:id="rId10"/>
    <p:sldId id="282" r:id="rId11"/>
    <p:sldId id="315" r:id="rId12"/>
    <p:sldId id="324" r:id="rId13"/>
    <p:sldId id="337" r:id="rId14"/>
    <p:sldId id="325" r:id="rId15"/>
    <p:sldId id="353" r:id="rId16"/>
    <p:sldId id="345" r:id="rId17"/>
    <p:sldId id="346" r:id="rId18"/>
    <p:sldId id="298" r:id="rId19"/>
    <p:sldId id="340" r:id="rId20"/>
    <p:sldId id="319" r:id="rId21"/>
    <p:sldId id="333" r:id="rId22"/>
    <p:sldId id="302" r:id="rId23"/>
    <p:sldId id="354" r:id="rId24"/>
    <p:sldId id="268" r:id="rId25"/>
    <p:sldId id="352" r:id="rId26"/>
    <p:sldId id="350" r:id="rId27"/>
    <p:sldId id="351" r:id="rId28"/>
    <p:sldId id="348" r:id="rId29"/>
    <p:sldId id="349" r:id="rId30"/>
    <p:sldId id="342" r:id="rId31"/>
    <p:sldId id="343" r:id="rId32"/>
    <p:sldId id="327" r:id="rId33"/>
    <p:sldId id="269" r:id="rId34"/>
    <p:sldId id="320" r:id="rId35"/>
    <p:sldId id="321" r:id="rId36"/>
    <p:sldId id="322" r:id="rId37"/>
    <p:sldId id="318" r:id="rId38"/>
    <p:sldId id="334" r:id="rId39"/>
    <p:sldId id="332" r:id="rId40"/>
    <p:sldId id="287" r:id="rId41"/>
    <p:sldId id="305" r:id="rId42"/>
    <p:sldId id="304" r:id="rId43"/>
    <p:sldId id="316" r:id="rId44"/>
    <p:sldId id="328" r:id="rId45"/>
    <p:sldId id="329" r:id="rId46"/>
    <p:sldId id="330" r:id="rId47"/>
    <p:sldId id="331" r:id="rId48"/>
    <p:sldId id="335" r:id="rId49"/>
    <p:sldId id="336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0" autoAdjust="0"/>
    <p:restoredTop sz="94671" autoAdjust="0"/>
  </p:normalViewPr>
  <p:slideViewPr>
    <p:cSldViewPr>
      <p:cViewPr>
        <p:scale>
          <a:sx n="66" d="100"/>
          <a:sy n="66" d="100"/>
        </p:scale>
        <p:origin x="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666E4-0B0E-409A-B63A-FC5A84AE4F1D}" type="datetimeFigureOut">
              <a:rPr lang="en-US" smtClean="0"/>
              <a:t>5/16/2014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E4F26-2D6D-49CF-A554-857E4E277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>
                <a:solidFill>
                  <a:srgbClr val="934C22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 smtClean="0"/>
              <a:t>CPS2013</a:t>
            </a:r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>
                <a:solidFill>
                  <a:srgbClr val="8B5D3D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H. Yang - Discovery of the Higgs Boson</a:t>
            </a: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2742BB7C-7F50-47A5-8C1B-A5634D8F6E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8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CPS2013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H. Yang - Discovery of the Higgs Boson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4l_FixedScale_NoMuProf2.wm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cds.cern.ch/record/1670066/files/HIG-14-002-pas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cds.cern.ch/record/1670066/files/HIG-14-002-pas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Higgs Properties Measurement based on H</a:t>
            </a:r>
            <a:r>
              <a:rPr lang="en-US" dirty="0" smtClean="0">
                <a:sym typeface="Wingdings" pitchFamily="2" charset="2"/>
              </a:rPr>
              <a:t>ZZ*4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 with ATLAS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2060848"/>
            <a:ext cx="7520880" cy="4536504"/>
          </a:xfrm>
        </p:spPr>
        <p:txBody>
          <a:bodyPr>
            <a:normAutofit/>
          </a:bodyPr>
          <a:lstStyle/>
          <a:p>
            <a:r>
              <a:rPr lang="en-US" altLang="zh-CN" sz="2400" dirty="0" err="1" smtClean="0">
                <a:solidFill>
                  <a:schemeClr val="tx1"/>
                </a:solidFill>
              </a:rPr>
              <a:t>Haijun</a:t>
            </a:r>
            <a:r>
              <a:rPr lang="en-US" altLang="zh-CN" sz="2400" dirty="0" smtClean="0">
                <a:solidFill>
                  <a:schemeClr val="tx1"/>
                </a:solidFill>
              </a:rPr>
              <a:t> Yang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(Shanghai Jiao Tong University)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9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Workshop of </a:t>
            </a:r>
            <a:r>
              <a:rPr lang="en-US" sz="2400" dirty="0" err="1" smtClean="0">
                <a:solidFill>
                  <a:schemeClr val="tx1"/>
                </a:solidFill>
              </a:rPr>
              <a:t>TeV</a:t>
            </a:r>
            <a:r>
              <a:rPr lang="en-US" sz="2400" dirty="0" smtClean="0">
                <a:solidFill>
                  <a:schemeClr val="tx1"/>
                </a:solidFill>
              </a:rPr>
              <a:t> Physics Working Group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Sun </a:t>
            </a:r>
            <a:r>
              <a:rPr lang="en-US" sz="2400" dirty="0" err="1" smtClean="0">
                <a:solidFill>
                  <a:schemeClr val="tx1"/>
                </a:solidFill>
              </a:rPr>
              <a:t>Yat-sen</a:t>
            </a:r>
            <a:r>
              <a:rPr lang="en-US" sz="2400" dirty="0" smtClean="0">
                <a:solidFill>
                  <a:schemeClr val="tx1"/>
                </a:solidFill>
              </a:rPr>
              <a:t> University, Guangzhou, China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May 15-18, 2014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016"/>
            <a:ext cx="4408511" cy="115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1944216" cy="2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6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7"/>
    </mc:Choice>
    <mc:Fallback xmlns="">
      <p:transition spd="slow" advTm="1084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Selected Higgs Candidates</a:t>
            </a:r>
            <a:endParaRPr lang="en-US" dirty="0"/>
          </a:p>
        </p:txBody>
      </p:sp>
      <p:pic>
        <p:nvPicPr>
          <p:cNvPr id="5" name="Picture 7" descr="run204769_evt71902630_VP1Base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9" y="4365104"/>
            <a:ext cx="3662877" cy="237324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0639"/>
            <a:ext cx="3744416" cy="35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2564904"/>
            <a:ext cx="4666478" cy="428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55976" y="776898"/>
            <a:ext cx="4644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BR(H</a:t>
            </a:r>
            <a:r>
              <a:rPr lang="en-US" sz="2000" b="1" dirty="0" smtClean="0">
                <a:solidFill>
                  <a:srgbClr val="C00000"/>
                </a:solidFill>
                <a:sym typeface="Wingdings" pitchFamily="2" charset="2"/>
              </a:rPr>
              <a:t>ZZ*) = 2.63%, BR(ZZ*4l)=0.45%   </a:t>
            </a:r>
          </a:p>
          <a:p>
            <a:r>
              <a:rPr lang="en-US" sz="2000" b="1" dirty="0">
                <a:solidFill>
                  <a:srgbClr val="C00000"/>
                </a:solidFill>
                <a:sym typeface="Wingdings" pitchFamily="2" charset="2"/>
              </a:rPr>
              <a:t>About 68 H ZZ*4l events produced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C00000"/>
                </a:solidFill>
                <a:sym typeface="Wingdings" pitchFamily="2" charset="2"/>
              </a:rPr>
              <a:t>Observed 32 candidates (16 Higgs signal)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59087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4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HZZ*4</a:t>
            </a:r>
            <a:r>
              <a:rPr lang="en-US" dirty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:Mass </a:t>
            </a:r>
            <a:r>
              <a:rPr lang="en-US" dirty="0">
                <a:sym typeface="Wingdings" pitchFamily="2" charset="2"/>
              </a:rPr>
              <a:t>Calibration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4" y="764704"/>
            <a:ext cx="4026396" cy="39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306738" cy="40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932040" y="1899938"/>
            <a:ext cx="864096" cy="2709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59832" y="3356992"/>
            <a:ext cx="1800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414838" y="5067808"/>
            <a:ext cx="4536504" cy="1538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BR</a:t>
            </a:r>
            <a:r>
              <a:rPr lang="en-US" altLang="zh-CN" sz="2000" b="1" dirty="0">
                <a:solidFill>
                  <a:srgbClr val="FF0000"/>
                </a:solidFill>
                <a:ea typeface="宋体" pitchFamily="2" charset="-122"/>
              </a:rPr>
              <a:t>(meas</a:t>
            </a:r>
            <a:r>
              <a:rPr lang="en-US" altLang="zh-CN" sz="2000" b="1" dirty="0" smtClean="0">
                <a:solidFill>
                  <a:srgbClr val="FF0000"/>
                </a:solidFill>
                <a:ea typeface="宋体" pitchFamily="2" charset="-122"/>
              </a:rPr>
              <a:t>.)=(3.20</a:t>
            </a:r>
            <a:r>
              <a:rPr lang="en-US" altLang="zh-CN" sz="2000" b="1" dirty="0" smtClean="0">
                <a:solidFill>
                  <a:srgbClr val="FF0000"/>
                </a:solidFill>
                <a:latin typeface="Georgia" pitchFamily="18" charset="0"/>
                <a:ea typeface="宋体" pitchFamily="2" charset="-122"/>
              </a:rPr>
              <a:t>±0.25±0.13)×10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Georgia" pitchFamily="18" charset="0"/>
                <a:ea typeface="宋体" pitchFamily="2" charset="-122"/>
              </a:rPr>
              <a:t>-6</a:t>
            </a:r>
            <a:endParaRPr lang="en-US" sz="2000" b="1" baseline="30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BR</a:t>
            </a:r>
            <a:r>
              <a:rPr lang="en-US" altLang="zh-CN" sz="2000" b="1" dirty="0">
                <a:solidFill>
                  <a:srgbClr val="FF0000"/>
                </a:solidFill>
                <a:ea typeface="宋体" pitchFamily="2" charset="-122"/>
              </a:rPr>
              <a:t>(SM NLO</a:t>
            </a:r>
            <a:r>
              <a:rPr lang="en-US" altLang="zh-CN" sz="2000" b="1" dirty="0" smtClean="0">
                <a:solidFill>
                  <a:srgbClr val="FF0000"/>
                </a:solidFill>
                <a:ea typeface="宋体" pitchFamily="2" charset="-122"/>
              </a:rPr>
              <a:t>)=(3.33</a:t>
            </a:r>
            <a:r>
              <a:rPr lang="en-US" altLang="zh-CN" sz="2000" b="1" dirty="0" smtClean="0">
                <a:solidFill>
                  <a:srgbClr val="FF0000"/>
                </a:solidFill>
                <a:latin typeface="Georgia" pitchFamily="18" charset="0"/>
                <a:ea typeface="宋体" pitchFamily="2" charset="-122"/>
              </a:rPr>
              <a:t>±0.01)×10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Georgia" pitchFamily="18" charset="0"/>
                <a:ea typeface="宋体" pitchFamily="2" charset="-122"/>
              </a:rPr>
              <a:t>-6</a:t>
            </a:r>
          </a:p>
          <a:p>
            <a:pPr marL="0" lvl="1" indent="0" eaLnBrk="1" hangingPunct="1"/>
            <a:r>
              <a:rPr lang="en-US" sz="18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(PS)</a:t>
            </a:r>
            <a:r>
              <a:rPr lang="en-US" sz="1800" b="1" dirty="0" smtClean="0">
                <a:solidFill>
                  <a:srgbClr val="FF0000"/>
                </a:solidFill>
              </a:rPr>
              <a:t>=107.3 </a:t>
            </a:r>
            <a:r>
              <a:rPr lang="en-US" sz="1800" b="1" dirty="0" smtClean="0">
                <a:solidFill>
                  <a:srgbClr val="FF0000"/>
                </a:solidFill>
                <a:latin typeface="Georgia"/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8.8 </a:t>
            </a:r>
            <a:r>
              <a:rPr lang="en-US" sz="1800" b="1" dirty="0" smtClean="0">
                <a:solidFill>
                  <a:srgbClr val="FF0000"/>
                </a:solidFill>
                <a:latin typeface="Georgia"/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4.0 </a:t>
            </a:r>
            <a:r>
              <a:rPr lang="en-US" sz="1800" b="1" dirty="0" smtClean="0">
                <a:solidFill>
                  <a:srgbClr val="FF0000"/>
                </a:solidFill>
                <a:latin typeface="Georgia"/>
              </a:rPr>
              <a:t>± </a:t>
            </a:r>
            <a:r>
              <a:rPr lang="en-US" sz="1800" b="1" dirty="0" smtClean="0">
                <a:solidFill>
                  <a:srgbClr val="FF0000"/>
                </a:solidFill>
              </a:rPr>
              <a:t>3.0 (</a:t>
            </a:r>
            <a:r>
              <a:rPr lang="en-US" sz="1800" b="1" dirty="0" err="1" smtClean="0">
                <a:solidFill>
                  <a:srgbClr val="FF0000"/>
                </a:solidFill>
              </a:rPr>
              <a:t>fb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</a:p>
          <a:p>
            <a:pPr marL="0" lvl="1" indent="0" eaLnBrk="1" hangingPunct="1"/>
            <a:r>
              <a:rPr lang="en-US" sz="1800" b="1" dirty="0" smtClean="0">
                <a:solidFill>
                  <a:srgbClr val="FF0000"/>
                </a:solidFill>
              </a:rPr>
              <a:t>(arXiv:1403.5657, </a:t>
            </a:r>
          </a:p>
          <a:p>
            <a:pPr marL="0" lvl="1" indent="0" eaLnBrk="1" hangingPunct="1"/>
            <a:r>
              <a:rPr lang="en-US" sz="1800" b="1" dirty="0" smtClean="0">
                <a:solidFill>
                  <a:srgbClr val="FF0000"/>
                </a:solidFill>
              </a:rPr>
              <a:t>accepted by PRL on May 7, 2014)</a:t>
            </a:r>
            <a:endParaRPr lang="en-US" sz="18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385652"/>
            <a:ext cx="3384375" cy="242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00" y="2229976"/>
            <a:ext cx="1612275" cy="102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6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"/>
    </mc:Choice>
    <mc:Fallback xmlns="">
      <p:transition spd="slow" advTm="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Detection Significance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08104" y="2924943"/>
            <a:ext cx="3384376" cy="2376265"/>
          </a:xfrm>
          <a:solidFill>
            <a:srgbClr val="FFC000">
              <a:alpha val="30000"/>
            </a:srgbClr>
          </a:solidFill>
        </p:spPr>
        <p:txBody>
          <a:bodyPr>
            <a:normAutofit lnSpcReduction="10000"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 Signal significance </a:t>
            </a:r>
          </a:p>
          <a:p>
            <a:pPr marL="109728" indent="0">
              <a:buNone/>
            </a:pP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     6.6 </a:t>
            </a:r>
            <a:r>
              <a:rPr lang="en-US" sz="22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 (Measured)</a:t>
            </a:r>
          </a:p>
          <a:p>
            <a:pPr marL="109728" indent="0">
              <a:buNone/>
            </a:pP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     4.4 </a:t>
            </a:r>
            <a:r>
              <a:rPr lang="en-US" sz="22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 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(Expected)</a:t>
            </a:r>
          </a:p>
          <a:p>
            <a:pPr marL="109728" indent="0">
              <a:buNone/>
            </a:pPr>
            <a:endParaRPr lang="en-US" sz="22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9728" indent="0">
              <a:buNone/>
            </a:pP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2200" b="1" dirty="0">
                <a:solidFill>
                  <a:srgbClr val="FF0000"/>
                </a:solidFill>
                <a:sym typeface="Wingdings" pitchFamily="2" charset="2"/>
              </a:rPr>
              <a:t>&gt;</a:t>
            </a:r>
            <a:r>
              <a:rPr lang="en-US" sz="2200" b="1" dirty="0" smtClean="0">
                <a:solidFill>
                  <a:srgbClr val="FF0000"/>
                </a:solidFill>
              </a:rPr>
              <a:t> 5</a:t>
            </a:r>
            <a:r>
              <a:rPr lang="en-US" sz="22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</a:rPr>
              <a:t> discovery in </a:t>
            </a:r>
          </a:p>
          <a:p>
            <a:pPr marL="109728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     H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ZZ*4</a:t>
            </a:r>
            <a:r>
              <a:rPr lang="en-US" sz="2200" b="1" dirty="0" smtClean="0">
                <a:solidFill>
                  <a:srgbClr val="FF0000"/>
                </a:solidFill>
                <a:latin typeface="MT Extra" pitchFamily="18" charset="2"/>
                <a:sym typeface="Wingdings" pitchFamily="2" charset="2"/>
              </a:rPr>
              <a:t>l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 channel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3724"/>
            <a:ext cx="4968552" cy="4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5" y="764704"/>
            <a:ext cx="6550905" cy="15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 Measurement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960440" cy="18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4021"/>
            <a:ext cx="4607772" cy="10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4139952" y="908720"/>
            <a:ext cx="432048" cy="1512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127945" cy="39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3687"/>
            <a:ext cx="4175189" cy="399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9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Mass Measurements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FC9E6BE-B6C7-4DF5-B2B3-01CD5861EFD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3687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8824"/>
            <a:ext cx="3757240" cy="360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765175"/>
            <a:ext cx="5392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1557338"/>
            <a:ext cx="52847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5003800" y="5981278"/>
            <a:ext cx="3945311" cy="707886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It is compatible with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  <a:ea typeface="宋体" pitchFamily="2" charset="-122"/>
              </a:rPr>
              <a:t>D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M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H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= 0 at </a:t>
            </a:r>
          </a:p>
          <a:p>
            <a:pPr eaLnBrk="1" hangingPunct="1"/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t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he level of  1.2</a:t>
            </a:r>
            <a:r>
              <a:rPr lang="en-US" altLang="zh-CN" sz="20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%, 2.5</a:t>
            </a:r>
            <a:r>
              <a:rPr lang="en-US" altLang="zh-CN" sz="2000" b="1" dirty="0">
                <a:solidFill>
                  <a:srgbClr val="0000FF"/>
                </a:solidFill>
                <a:latin typeface="Symbol" pitchFamily="18" charset="2"/>
                <a:ea typeface="宋体" pitchFamily="2" charset="-122"/>
              </a:rPr>
              <a:t>s</a:t>
            </a:r>
            <a:endParaRPr lang="en-US" sz="2000" b="1" dirty="0">
              <a:solidFill>
                <a:srgbClr val="0000FF"/>
              </a:solidFill>
              <a:latin typeface="Symbol" pitchFamily="18" charset="2"/>
              <a:ea typeface="宋体" pitchFamily="2" charset="-122"/>
            </a:endParaRPr>
          </a:p>
        </p:txBody>
      </p:sp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060575"/>
            <a:ext cx="3932237" cy="377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644008" y="3573016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68144" y="2420888"/>
            <a:ext cx="0" cy="3096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72681"/>
            <a:ext cx="4831209" cy="6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4535"/>
            <a:ext cx="4687193" cy="61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1763688" y="5229200"/>
            <a:ext cx="648072" cy="576064"/>
          </a:xfrm>
          <a:prstGeom prst="downArrow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3768" y="5333146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Combined mass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7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"/>
    </mc:Choice>
    <mc:Fallback xmlns="">
      <p:transition spd="slow" advTm="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Measurements of Higgs Signal Strength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E4B35B2-083C-4F7B-AA7E-62169AC03132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35372" y="692696"/>
            <a:ext cx="51126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è"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S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ignal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strength for H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ZZ*4</a:t>
            </a:r>
            <a:r>
              <a:rPr lang="en-US" b="1" dirty="0" smtClean="0">
                <a:solidFill>
                  <a:srgbClr val="FF0000"/>
                </a:solidFill>
                <a:latin typeface="MT Extra" pitchFamily="18" charset="2"/>
                <a:ea typeface="宋体" pitchFamily="2" charset="-122"/>
                <a:sym typeface="Wingdings" pitchFamily="2" charset="2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:</a:t>
            </a:r>
          </a:p>
          <a:p>
            <a:pPr marL="0" indent="0" eaLnBrk="1" hangingPunct="1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宋体" pitchFamily="2" charset="-122"/>
              </a:rPr>
              <a:t>m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= 1.4±0.4</a:t>
            </a:r>
          </a:p>
          <a:p>
            <a:pPr marL="0" indent="0" eaLnBrk="1" hangingPunct="1"/>
            <a:endParaRPr lang="en-US" b="1" dirty="0" smtClean="0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>
              <a:buFont typeface="Wingdings" pitchFamily="2" charset="2"/>
              <a:buChar char="è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Combined signal strength </a:t>
            </a:r>
          </a:p>
          <a:p>
            <a:pPr marL="0" indent="0" eaLnBrk="1" hangingPunct="1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  <a:ea typeface="宋体" pitchFamily="2" charset="-122"/>
              </a:rPr>
              <a:t>m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= 1.3±0.2  (ATLAS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) </a:t>
            </a: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179388" y="5877272"/>
            <a:ext cx="3004540" cy="400110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ATLAS-CONF-2014-009</a:t>
            </a:r>
          </a:p>
        </p:txBody>
      </p:sp>
      <p:graphicFrame>
        <p:nvGraphicFramePr>
          <p:cNvPr id="4096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445121"/>
              </p:ext>
            </p:extLst>
          </p:nvPr>
        </p:nvGraphicFramePr>
        <p:xfrm>
          <a:off x="323527" y="3212976"/>
          <a:ext cx="2840423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3" imgW="886680" imgH="447840" progId="Equation.3">
                  <p:embed/>
                </p:oleObj>
              </mc:Choice>
              <mc:Fallback>
                <p:oleObj name="Equation" r:id="rId3" imgW="88668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7" y="3212976"/>
                        <a:ext cx="2840423" cy="1440160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98"/>
                        </a:srgb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89050"/>
            <a:ext cx="4254941" cy="55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6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"/>
    </mc:Choice>
    <mc:Fallback xmlns="">
      <p:transition spd="slow" advTm="79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ZZ*4l : Spin and </a:t>
            </a:r>
            <a:r>
              <a:rPr lang="en-US" dirty="0" smtClean="0">
                <a:sym typeface="Wingdings" pitchFamily="2" charset="2"/>
              </a:rPr>
              <a:t>Parity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12968" cy="593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"/>
    </mc:Choice>
    <mc:Fallback xmlns="">
      <p:transition spd="slow" advTm="19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ZZ*4l : Spin and </a:t>
            </a:r>
            <a:r>
              <a:rPr lang="en-US" dirty="0" smtClean="0">
                <a:sym typeface="Wingdings" pitchFamily="2" charset="2"/>
              </a:rPr>
              <a:t>Parity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41D2F88-0DFC-493A-A36C-59BDB6B294EA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381000" y="5757863"/>
            <a:ext cx="373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Observed 0</a:t>
            </a:r>
            <a:r>
              <a:rPr lang="en-US" sz="2000" b="1" baseline="30000" dirty="0">
                <a:solidFill>
                  <a:srgbClr val="C00000"/>
                </a:solidFill>
              </a:rPr>
              <a:t>- </a:t>
            </a:r>
            <a:r>
              <a:rPr lang="en-US" sz="2000" b="1" dirty="0">
                <a:solidFill>
                  <a:srgbClr val="C00000"/>
                </a:solidFill>
              </a:rPr>
              <a:t>exclusion 97.8% </a:t>
            </a:r>
            <a:endParaRPr lang="en-US" sz="2000" dirty="0"/>
          </a:p>
        </p:txBody>
      </p:sp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381000" y="5989638"/>
            <a:ext cx="326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Observed 1</a:t>
            </a:r>
            <a:r>
              <a:rPr lang="en-US" sz="2000" b="1" baseline="30000" dirty="0">
                <a:solidFill>
                  <a:srgbClr val="C00000"/>
                </a:solidFill>
              </a:rPr>
              <a:t>+ </a:t>
            </a:r>
            <a:r>
              <a:rPr lang="en-US" sz="2000" b="1" dirty="0">
                <a:solidFill>
                  <a:srgbClr val="C00000"/>
                </a:solidFill>
              </a:rPr>
              <a:t>exclusion 99.8</a:t>
            </a:r>
            <a:r>
              <a:rPr lang="en-US" sz="2000" b="1" dirty="0" smtClean="0">
                <a:solidFill>
                  <a:srgbClr val="C00000"/>
                </a:solidFill>
              </a:rPr>
              <a:t>%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6086" name="Rectangle 8"/>
          <p:cNvSpPr>
            <a:spLocks noChangeArrowheads="1"/>
          </p:cNvSpPr>
          <p:nvPr/>
        </p:nvSpPr>
        <p:spPr bwMode="auto">
          <a:xfrm>
            <a:off x="838200" y="2576513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MVA:  m</a:t>
            </a:r>
            <a:r>
              <a:rPr lang="en-US" baseline="-25000"/>
              <a:t>Z1</a:t>
            </a:r>
            <a:r>
              <a:rPr lang="en-US"/>
              <a:t>, m</a:t>
            </a:r>
            <a:r>
              <a:rPr lang="en-US" baseline="-25000"/>
              <a:t>Z2</a:t>
            </a:r>
            <a:r>
              <a:rPr lang="en-US"/>
              <a:t> + decay angles</a:t>
            </a:r>
          </a:p>
        </p:txBody>
      </p:sp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6712"/>
            <a:ext cx="3581400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05313"/>
            <a:ext cx="44846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7162800" y="2424113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0</a:t>
            </a:r>
            <a:r>
              <a:rPr lang="en-US" baseline="3000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+</a:t>
            </a:r>
          </a:p>
        </p:txBody>
      </p:sp>
      <p:pic>
        <p:nvPicPr>
          <p:cNvPr id="46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6712"/>
            <a:ext cx="3733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TextBox 13"/>
          <p:cNvSpPr txBox="1">
            <a:spLocks noChangeArrowheads="1"/>
          </p:cNvSpPr>
          <p:nvPr/>
        </p:nvSpPr>
        <p:spPr bwMode="auto">
          <a:xfrm>
            <a:off x="3352800" y="2571750"/>
            <a:ext cx="611188" cy="46196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0</a:t>
            </a:r>
            <a:r>
              <a:rPr lang="en-US" baseline="3000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+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76600" y="2957513"/>
            <a:ext cx="228600" cy="533400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2813" y="2876550"/>
            <a:ext cx="611187" cy="46196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19200" y="3338513"/>
            <a:ext cx="304800" cy="4572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Box 17"/>
          <p:cNvSpPr txBox="1">
            <a:spLocks noChangeArrowheads="1"/>
          </p:cNvSpPr>
          <p:nvPr/>
        </p:nvSpPr>
        <p:spPr bwMode="auto">
          <a:xfrm>
            <a:off x="5791200" y="2500313"/>
            <a:ext cx="611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0</a:t>
            </a:r>
            <a:r>
              <a:rPr lang="en-US" baseline="30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-</a:t>
            </a:r>
          </a:p>
        </p:txBody>
      </p:sp>
      <p:sp>
        <p:nvSpPr>
          <p:cNvPr id="46096" name="TextBox 18"/>
          <p:cNvSpPr txBox="1">
            <a:spLocks noChangeArrowheads="1"/>
          </p:cNvSpPr>
          <p:nvPr/>
        </p:nvSpPr>
        <p:spPr bwMode="auto">
          <a:xfrm>
            <a:off x="533400" y="4437112"/>
            <a:ext cx="33734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  <a:ea typeface="宋体" pitchFamily="2" charset="-122"/>
              </a:rPr>
              <a:t>BDT analysis variables:</a:t>
            </a:r>
          </a:p>
          <a:p>
            <a:pPr eaLnBrk="1" hangingPunct="1"/>
            <a:r>
              <a:rPr lang="en-US" sz="1600" b="1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 m</a:t>
            </a:r>
            <a:r>
              <a:rPr lang="en-US" sz="1600" b="1" baseline="-25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Z1</a:t>
            </a:r>
            <a:r>
              <a:rPr lang="en-US" sz="1600" b="1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, m</a:t>
            </a:r>
            <a:r>
              <a:rPr lang="en-US" sz="1600" b="1" baseline="-25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Z2</a:t>
            </a:r>
            <a:r>
              <a:rPr lang="en-US" sz="1600" b="1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 from  Higgs --&gt; ZZ* </a:t>
            </a:r>
            <a:r>
              <a:rPr lang="en-US" sz="1600" b="1" dirty="0">
                <a:solidFill>
                  <a:srgbClr val="0066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4l</a:t>
            </a:r>
            <a:endParaRPr lang="en-US" sz="1600" b="1" dirty="0">
              <a:solidFill>
                <a:srgbClr val="0066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r>
              <a:rPr lang="en-US" sz="1600" b="1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+ production and decay angles</a:t>
            </a:r>
          </a:p>
        </p:txBody>
      </p:sp>
      <p:sp>
        <p:nvSpPr>
          <p:cNvPr id="46097" name="TextBox 19"/>
          <p:cNvSpPr txBox="1">
            <a:spLocks noChangeArrowheads="1"/>
          </p:cNvSpPr>
          <p:nvPr/>
        </p:nvSpPr>
        <p:spPr bwMode="auto">
          <a:xfrm>
            <a:off x="381000" y="5395913"/>
            <a:ext cx="245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C00000"/>
                </a:solidFill>
                <a:latin typeface="Arial" pitchFamily="34" charset="0"/>
                <a:ea typeface="宋体" pitchFamily="2" charset="-122"/>
              </a:rPr>
              <a:t>Exclusion (1-CL</a:t>
            </a:r>
            <a:r>
              <a:rPr lang="en-US" sz="2000" b="1" baseline="-25000" dirty="0">
                <a:solidFill>
                  <a:srgbClr val="C00000"/>
                </a:solidFill>
                <a:latin typeface="Arial" pitchFamily="34" charset="0"/>
                <a:ea typeface="宋体" pitchFamily="2" charset="-122"/>
              </a:rPr>
              <a:t>s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ea typeface="宋体" pitchFamily="2" charset="-122"/>
              </a:rPr>
              <a:t> ):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95536" y="6341318"/>
            <a:ext cx="35187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Observed </a:t>
            </a:r>
            <a:r>
              <a:rPr lang="en-US" sz="2000" b="1" dirty="0" smtClean="0">
                <a:solidFill>
                  <a:srgbClr val="C0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m</a:t>
            </a:r>
            <a:r>
              <a:rPr lang="en-US" sz="2000" b="1" baseline="30000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exclusion 83.2%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51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"/>
    </mc:Choice>
    <mc:Fallback xmlns="">
      <p:transition spd="slow" advTm="18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Probing Higgs Production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7" y="980728"/>
            <a:ext cx="883859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59295"/>
            <a:ext cx="4609171" cy="398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ent-Up Arrow 5"/>
          <p:cNvSpPr/>
          <p:nvPr/>
        </p:nvSpPr>
        <p:spPr>
          <a:xfrm rot="10800000" flipH="1">
            <a:off x="8388424" y="2204864"/>
            <a:ext cx="396044" cy="864096"/>
          </a:xfrm>
          <a:prstGeom prst="bentUpArrow">
            <a:avLst>
              <a:gd name="adj1" fmla="val 13456"/>
              <a:gd name="adj2" fmla="val 2884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1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"/>
    </mc:Choice>
    <mc:Fallback xmlns="">
      <p:transition spd="slow" advTm="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Higgs Production: </a:t>
            </a:r>
            <a:r>
              <a:rPr lang="en-US" dirty="0" err="1"/>
              <a:t>ggF</a:t>
            </a:r>
            <a:r>
              <a:rPr lang="en-US" dirty="0"/>
              <a:t> </a:t>
            </a:r>
            <a:r>
              <a:rPr lang="en-US" dirty="0" err="1"/>
              <a:t>vs.VBF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56422B4-0A62-4320-8C26-7B67BF8C4542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762500" y="644525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400"/>
              <a:t>μ</a:t>
            </a:r>
            <a:r>
              <a:rPr lang="en-GB" sz="1400" baseline="-25000"/>
              <a:t>VBF+VH</a:t>
            </a:r>
            <a:r>
              <a:rPr lang="en-GB" sz="1400"/>
              <a:t> vs μ</a:t>
            </a:r>
            <a:r>
              <a:rPr lang="en-GB" sz="1400" baseline="-25000"/>
              <a:t>ggF+ttH</a:t>
            </a:r>
            <a:r>
              <a:rPr lang="en-GB" sz="1400"/>
              <a:t>  potentially modified by B/B</a:t>
            </a:r>
            <a:r>
              <a:rPr lang="en-GB" sz="1400" baseline="-25000"/>
              <a:t>SM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5" y="836712"/>
            <a:ext cx="4548431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6864"/>
            <a:ext cx="3389069" cy="251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29" y="3816424"/>
            <a:ext cx="3912435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3429000"/>
            <a:ext cx="3327642" cy="369332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Compatibility with </a:t>
            </a:r>
            <a:r>
              <a:rPr lang="en-US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VBF</a:t>
            </a:r>
            <a:r>
              <a:rPr lang="en-US" dirty="0" smtClean="0">
                <a:solidFill>
                  <a:srgbClr val="FF0000"/>
                </a:solidFill>
              </a:rPr>
              <a:t>=0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4.1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36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33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3819128"/>
          </a:xfrm>
        </p:spPr>
        <p:txBody>
          <a:bodyPr>
            <a:normAutofit/>
          </a:bodyPr>
          <a:lstStyle/>
          <a:p>
            <a:pPr marL="566737" indent="-457200">
              <a:lnSpc>
                <a:spcPct val="130000"/>
              </a:lnSpc>
              <a:buFont typeface="Courier New" pitchFamily="49" charset="0"/>
              <a:buChar char="o"/>
            </a:pPr>
            <a:r>
              <a:rPr lang="en-US" dirty="0" smtClean="0">
                <a:ea typeface="宋体" pitchFamily="2" charset="-122"/>
              </a:rPr>
              <a:t> Standard Model and Discovery of Higgs Boson</a:t>
            </a:r>
          </a:p>
          <a:p>
            <a:pPr marL="566737" indent="-457200">
              <a:lnSpc>
                <a:spcPct val="130000"/>
              </a:lnSpc>
              <a:buFont typeface="Courier New" pitchFamily="49" charset="0"/>
              <a:buChar char="o"/>
            </a:pPr>
            <a:r>
              <a:rPr lang="en-US" dirty="0" smtClean="0">
                <a:ea typeface="宋体" pitchFamily="2" charset="-122"/>
              </a:rPr>
              <a:t> Higgs Production and Decays at LHC</a:t>
            </a:r>
          </a:p>
          <a:p>
            <a:pPr marL="566737" indent="-457200">
              <a:lnSpc>
                <a:spcPct val="130000"/>
              </a:lnSpc>
              <a:buFont typeface="Courier New" pitchFamily="49" charset="0"/>
              <a:buChar char="o"/>
            </a:pPr>
            <a:r>
              <a:rPr lang="en-US" dirty="0" smtClean="0">
                <a:ea typeface="宋体" pitchFamily="2" charset="-122"/>
              </a:rPr>
              <a:t> Event Selection of H 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 ZZ</a:t>
            </a:r>
            <a:r>
              <a:rPr lang="zh-CN" altLang="en-US" dirty="0" smtClean="0">
                <a:ea typeface="宋体" pitchFamily="2" charset="-122"/>
                <a:sym typeface="Wingdings" pitchFamily="2" charset="2"/>
              </a:rPr>
              <a:t>* 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 4</a:t>
            </a:r>
            <a:r>
              <a:rPr lang="en-US" altLang="zh-CN" dirty="0" smtClean="0">
                <a:latin typeface="MT Extra" pitchFamily="18" charset="2"/>
                <a:ea typeface="宋体" pitchFamily="2" charset="-122"/>
                <a:sym typeface="Wingdings" pitchFamily="2" charset="2"/>
              </a:rPr>
              <a:t>l</a:t>
            </a:r>
            <a:endParaRPr lang="en-US" dirty="0" smtClean="0">
              <a:latin typeface="MT Extra" pitchFamily="18" charset="2"/>
              <a:ea typeface="宋体" pitchFamily="2" charset="-122"/>
            </a:endParaRPr>
          </a:p>
          <a:p>
            <a:pPr marL="566737" indent="-457200">
              <a:lnSpc>
                <a:spcPct val="130000"/>
              </a:lnSpc>
              <a:buFont typeface="Courier New" pitchFamily="49" charset="0"/>
              <a:buChar char="o"/>
            </a:pPr>
            <a:r>
              <a:rPr lang="en-US" dirty="0" smtClean="0">
                <a:ea typeface="宋体" pitchFamily="2" charset="-122"/>
              </a:rPr>
              <a:t> Measurement of Properties </a:t>
            </a:r>
            <a:r>
              <a:rPr lang="en-US" dirty="0">
                <a:ea typeface="宋体" pitchFamily="2" charset="-122"/>
              </a:rPr>
              <a:t>: </a:t>
            </a:r>
            <a:r>
              <a:rPr lang="en-US" dirty="0" smtClean="0">
                <a:ea typeface="宋体" pitchFamily="2" charset="-122"/>
              </a:rPr>
              <a:t>mass, spin, CP, couplings</a:t>
            </a:r>
          </a:p>
          <a:p>
            <a:pPr marL="566737" indent="-457200">
              <a:lnSpc>
                <a:spcPct val="130000"/>
              </a:lnSpc>
              <a:buFont typeface="Courier New" pitchFamily="49" charset="0"/>
              <a:buChar char="o"/>
            </a:pPr>
            <a:r>
              <a:rPr lang="en-US" dirty="0" smtClean="0">
                <a:ea typeface="宋体" pitchFamily="2" charset="-122"/>
              </a:rPr>
              <a:t>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F63E65B-0A71-4724-8746-B8756E05AE11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763688" y="4437112"/>
            <a:ext cx="5112568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References: 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   PLB 726 pp.88-119</a:t>
            </a:r>
            <a:r>
              <a:rPr lang="en-US" altLang="zh-CN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pp. 120-144</a:t>
            </a:r>
            <a:b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    ATLAS-CONF-2013-013</a:t>
            </a:r>
            <a:endParaRPr lang="en-US" altLang="zh-CN" sz="1800" b="1" dirty="0" smtClean="0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   ATLAS-CONF-2013-034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     </a:t>
            </a:r>
            <a:r>
              <a:rPr lang="en-US" altLang="zh-CN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ATLAS-CONF-2014-009</a:t>
            </a:r>
          </a:p>
        </p:txBody>
      </p:sp>
    </p:spTree>
    <p:extLst>
      <p:ext uri="{BB962C8B-B14F-4D97-AF65-F5344CB8AC3E}">
        <p14:creationId xmlns:p14="http://schemas.microsoft.com/office/powerpoint/2010/main" val="35401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4"/>
    </mc:Choice>
    <mc:Fallback xmlns="">
      <p:transition spd="slow" advTm="2840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Fermion and Vector Couplings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760FB28-63BC-4123-A090-ACEA13BEBDA4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114300" y="836712"/>
            <a:ext cx="37338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Coupling scale factors</a:t>
            </a:r>
          </a:p>
          <a:p>
            <a:pPr eaLnBrk="1" hangingPunct="1"/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2-parameter 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benchmark model:</a:t>
            </a:r>
          </a:p>
          <a:p>
            <a:pPr eaLnBrk="1" hangingPunct="1"/>
            <a:r>
              <a:rPr lang="en-US" dirty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V</a:t>
            </a:r>
            <a:r>
              <a:rPr lang="en-US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 = </a:t>
            </a:r>
            <a:r>
              <a:rPr lang="en-US" dirty="0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W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</a:t>
            </a:r>
            <a:r>
              <a:rPr lang="en-US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Z</a:t>
            </a:r>
            <a:endParaRPr lang="en-US" dirty="0">
              <a:solidFill>
                <a:srgbClr val="0066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r>
              <a:rPr lang="en-US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F</a:t>
            </a:r>
            <a:r>
              <a:rPr lang="en-US" baseline="-25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  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 </a:t>
            </a:r>
            <a:r>
              <a:rPr lang="en-US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t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</a:t>
            </a:r>
            <a:r>
              <a:rPr lang="en-US" dirty="0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b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</a:t>
            </a:r>
            <a:r>
              <a:rPr lang="en-US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c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</a:t>
            </a:r>
            <a:r>
              <a:rPr lang="en-US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err="1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t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=</a:t>
            </a:r>
            <a:r>
              <a:rPr lang="en-US" dirty="0" smtClean="0">
                <a:solidFill>
                  <a:srgbClr val="006600"/>
                </a:solidFill>
                <a:latin typeface="Symbol" pitchFamily="18" charset="2"/>
                <a:ea typeface="宋体" pitchFamily="2" charset="-122"/>
              </a:rPr>
              <a:t>k</a:t>
            </a:r>
            <a:r>
              <a:rPr lang="en-US" baseline="-25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g</a:t>
            </a:r>
            <a:r>
              <a:rPr lang="en-US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 </a:t>
            </a:r>
            <a:endParaRPr lang="en-US" dirty="0">
              <a:solidFill>
                <a:srgbClr val="0066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endParaRPr lang="en-US" sz="2000" dirty="0">
              <a:solidFill>
                <a:srgbClr val="0066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ea typeface="宋体" pitchFamily="2" charset="-122"/>
              </a:rPr>
              <a:t>(Gluon coupling are related to top, b, and their interference in tree level loop diagrams)</a:t>
            </a:r>
          </a:p>
          <a:p>
            <a:pPr eaLnBrk="1" hangingPunct="1"/>
            <a:endParaRPr lang="en-US" sz="2000" dirty="0">
              <a:solidFill>
                <a:srgbClr val="006600"/>
              </a:solidFill>
              <a:latin typeface="Arial" pitchFamily="34" charset="0"/>
              <a:ea typeface="宋体" pitchFamily="2" charset="-122"/>
            </a:endParaRPr>
          </a:p>
          <a:p>
            <a:pPr eaLnBrk="1" hangingPunct="1"/>
            <a:r>
              <a:rPr lang="en-US" sz="2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Assume no BSM contributions to loops: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ea typeface="宋体" pitchFamily="2" charset="-122"/>
              </a:rPr>
              <a:t>gg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 H 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and 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no BSM decays (no invisible 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decays)</a:t>
            </a:r>
          </a:p>
          <a:p>
            <a:pPr eaLnBrk="1" hangingPunct="1"/>
            <a:endParaRPr lang="en-US" sz="2000" b="1" dirty="0">
              <a:solidFill>
                <a:srgbClr val="006600"/>
              </a:solidFill>
              <a:latin typeface="Arial" pitchFamily="34" charset="0"/>
              <a:ea typeface="宋体" pitchFamily="2" charset="-122"/>
              <a:sym typeface="Wingdings" pitchFamily="2" charset="2"/>
            </a:endParaRPr>
          </a:p>
          <a:p>
            <a:pPr eaLnBrk="1" hangingPunct="1"/>
            <a:endParaRPr lang="en-US" sz="2000" b="1" dirty="0" smtClean="0">
              <a:solidFill>
                <a:srgbClr val="006600"/>
              </a:solidFill>
              <a:latin typeface="Arial" pitchFamily="34" charset="0"/>
              <a:ea typeface="宋体" pitchFamily="2" charset="-122"/>
              <a:sym typeface="Wingdings" pitchFamily="2" charset="2"/>
            </a:endParaRPr>
          </a:p>
          <a:p>
            <a:pPr eaLnBrk="1" hangingPunct="1"/>
            <a:endParaRPr lang="en-US" sz="2000" b="1" dirty="0">
              <a:solidFill>
                <a:srgbClr val="006600"/>
              </a:solidFill>
              <a:latin typeface="Arial" pitchFamily="34" charset="0"/>
              <a:ea typeface="宋体" pitchFamily="2" charset="-122"/>
              <a:sym typeface="Wingdings" pitchFamily="2" charset="2"/>
            </a:endParaRPr>
          </a:p>
          <a:p>
            <a:pPr eaLnBrk="1" hangingPunct="1"/>
            <a:endParaRPr lang="en-US" sz="2000" b="1" dirty="0" smtClean="0">
              <a:solidFill>
                <a:srgbClr val="006600"/>
              </a:solidFill>
              <a:latin typeface="Arial" pitchFamily="34" charset="0"/>
              <a:ea typeface="宋体" pitchFamily="2" charset="-122"/>
              <a:sym typeface="Wingdings" pitchFamily="2" charset="2"/>
            </a:endParaRP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Symbol" pitchFamily="18" charset="2"/>
                <a:ea typeface="宋体" pitchFamily="2" charset="-122"/>
                <a:sym typeface="Wingdings" pitchFamily="2" charset="2"/>
              </a:rPr>
              <a:t>k</a:t>
            </a:r>
            <a:r>
              <a:rPr lang="en-US" sz="2800" b="1" i="1" baseline="-25000" dirty="0" err="1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= 0 is excluded (&gt;5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  <a:ea typeface="宋体" pitchFamily="2" charset="-122"/>
                <a:sym typeface="Wingdings" pitchFamily="2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)</a:t>
            </a:r>
            <a:endParaRPr lang="en-US" sz="2000" b="1" dirty="0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066800"/>
            <a:ext cx="4872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419600" y="4419600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60" y="2329821"/>
            <a:ext cx="5100636" cy="361945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3041036" cy="104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734036" y="5970535"/>
            <a:ext cx="767004" cy="288032"/>
          </a:xfrm>
          <a:prstGeom prst="rightArrow">
            <a:avLst/>
          </a:prstGeom>
          <a:solidFill>
            <a:srgbClr val="FF0000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16016" y="5877272"/>
            <a:ext cx="307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</a:rPr>
              <a:t>See </a:t>
            </a:r>
            <a:r>
              <a:rPr lang="en-US" sz="2200" b="1" i="1" dirty="0" err="1" smtClean="0">
                <a:solidFill>
                  <a:srgbClr val="FF0000"/>
                </a:solidFill>
              </a:rPr>
              <a:t>Xin</a:t>
            </a:r>
            <a:r>
              <a:rPr lang="en-US" sz="2200" b="1" i="1" dirty="0" smtClean="0">
                <a:solidFill>
                  <a:srgbClr val="FF0000"/>
                </a:solidFill>
              </a:rPr>
              <a:t> Chen’s talk for </a:t>
            </a:r>
          </a:p>
          <a:p>
            <a:r>
              <a:rPr lang="en-US" sz="2200" b="1" i="1" dirty="0" smtClean="0">
                <a:solidFill>
                  <a:srgbClr val="FF0000"/>
                </a:solidFill>
              </a:rPr>
              <a:t>direct evidence of H</a:t>
            </a:r>
            <a:r>
              <a:rPr lang="en-US" sz="22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200" b="1" i="1" dirty="0" err="1" smtClean="0">
                <a:solidFill>
                  <a:srgbClr val="FF0000"/>
                </a:solidFill>
                <a:sym typeface="Wingdings" pitchFamily="2" charset="2"/>
              </a:rPr>
              <a:t>ff</a:t>
            </a:r>
            <a:r>
              <a:rPr lang="en-US" sz="22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2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"/>
    </mc:Choice>
    <mc:Fallback xmlns="">
      <p:transition spd="slow" advTm="8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907360"/>
          </a:xfrm>
        </p:spPr>
        <p:txBody>
          <a:bodyPr>
            <a:normAutofit/>
          </a:bodyPr>
          <a:lstStyle/>
          <a:p>
            <a:r>
              <a:rPr lang="en-US" dirty="0" smtClean="0"/>
              <a:t> With 2011 (4.6 fb</a:t>
            </a:r>
            <a:r>
              <a:rPr lang="en-US" baseline="30000" dirty="0" smtClean="0"/>
              <a:t>-1</a:t>
            </a:r>
            <a:r>
              <a:rPr lang="en-US" dirty="0" smtClean="0"/>
              <a:t> @ 7TeV) and 2012 (20.7 fb</a:t>
            </a:r>
            <a:r>
              <a:rPr lang="en-US" baseline="30000" dirty="0" smtClean="0"/>
              <a:t>-1</a:t>
            </a:r>
            <a:r>
              <a:rPr lang="en-US" dirty="0" smtClean="0"/>
              <a:t> @ 8 </a:t>
            </a:r>
            <a:r>
              <a:rPr lang="en-US" dirty="0" err="1" smtClean="0"/>
              <a:t>TeV</a:t>
            </a:r>
            <a:r>
              <a:rPr lang="en-US" dirty="0" smtClean="0"/>
              <a:t>) datasets, the Higgs boson is observed in the H</a:t>
            </a:r>
            <a:r>
              <a:rPr lang="en-US" dirty="0" smtClean="0">
                <a:sym typeface="Wingdings" pitchFamily="2" charset="2"/>
              </a:rPr>
              <a:t>ZZ*4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 channel with local significance of 6.6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.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The best fit mass of the Higgs boson from HZZ*4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The ratio of signal strength for </a:t>
            </a:r>
            <a:r>
              <a:rPr lang="en-US" dirty="0" err="1" smtClean="0">
                <a:sym typeface="Wingdings" pitchFamily="2" charset="2"/>
              </a:rPr>
              <a:t>bosonic</a:t>
            </a:r>
            <a:r>
              <a:rPr lang="en-US" dirty="0" smtClean="0">
                <a:sym typeface="Wingdings" pitchFamily="2" charset="2"/>
              </a:rPr>
              <a:t> (VBF+VH) and </a:t>
            </a:r>
            <a:r>
              <a:rPr lang="en-US" dirty="0" err="1" smtClean="0">
                <a:sym typeface="Wingdings" pitchFamily="2" charset="2"/>
              </a:rPr>
              <a:t>fermionic</a:t>
            </a:r>
            <a:r>
              <a:rPr lang="en-US" dirty="0" smtClean="0">
                <a:sym typeface="Wingdings" pitchFamily="2" charset="2"/>
              </a:rPr>
              <a:t> (</a:t>
            </a:r>
            <a:r>
              <a:rPr lang="en-US" smtClean="0">
                <a:sym typeface="Wingdings" pitchFamily="2" charset="2"/>
              </a:rPr>
              <a:t>ggF+ttH</a:t>
            </a:r>
            <a:r>
              <a:rPr lang="en-US" dirty="0" smtClean="0">
                <a:sym typeface="Wingdings" pitchFamily="2" charset="2"/>
              </a:rPr>
              <a:t>) production modes are  measured, evidence of VBF production is 4.1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. 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The ATLAS data is found to </a:t>
            </a:r>
            <a:r>
              <a:rPr lang="en-US" dirty="0" err="1" smtClean="0">
                <a:sym typeface="Wingdings" pitchFamily="2" charset="2"/>
              </a:rPr>
              <a:t>favour</a:t>
            </a:r>
            <a:r>
              <a:rPr lang="en-US" dirty="0" smtClean="0">
                <a:sym typeface="Wingdings" pitchFamily="2" charset="2"/>
              </a:rPr>
              <a:t> the Standard Model Higgs boson J</a:t>
            </a:r>
            <a:r>
              <a:rPr lang="en-US" baseline="30000" dirty="0" smtClean="0">
                <a:sym typeface="Wingdings" pitchFamily="2" charset="2"/>
              </a:rPr>
              <a:t>P </a:t>
            </a:r>
            <a:r>
              <a:rPr lang="en-US" dirty="0" smtClean="0">
                <a:sym typeface="Wingdings" pitchFamily="2" charset="2"/>
              </a:rPr>
              <a:t>= 0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 hypothesis.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24" y="3140968"/>
            <a:ext cx="5846068" cy="78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12" y="2492896"/>
            <a:ext cx="6169124" cy="50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85" y="3102059"/>
            <a:ext cx="1589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Combined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Higgs mass</a:t>
            </a:r>
          </a:p>
        </p:txBody>
      </p:sp>
    </p:spTree>
    <p:extLst>
      <p:ext uri="{BB962C8B-B14F-4D97-AF65-F5344CB8AC3E}">
        <p14:creationId xmlns:p14="http://schemas.microsoft.com/office/powerpoint/2010/main" val="17156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9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Width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Using per-event-error method, direct limit on the total width of the Higgs boson LH &lt; 2.6 </a:t>
            </a:r>
            <a:r>
              <a:rPr lang="en-US" dirty="0" err="1" smtClean="0"/>
              <a:t>GeV</a:t>
            </a:r>
            <a:r>
              <a:rPr lang="en-US"/>
              <a:t> </a:t>
            </a:r>
            <a:r>
              <a:rPr lang="en-US" smtClean="0"/>
              <a:t>@ 95% C.L.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4" y="2441798"/>
            <a:ext cx="46101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69" y="1792086"/>
            <a:ext cx="4364431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55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Measurements of Higgs Signal Strength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E4B35B2-083C-4F7B-AA7E-62169AC03132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179388" y="692150"/>
            <a:ext cx="8569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è"/>
            </a:pPr>
            <a:r>
              <a:rPr lang="en-US" b="1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S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ignal strength: </a:t>
            </a:r>
            <a:r>
              <a:rPr lang="en-US" b="1">
                <a:solidFill>
                  <a:srgbClr val="FF0000"/>
                </a:solidFill>
                <a:latin typeface="Symbol" pitchFamily="18" charset="2"/>
                <a:ea typeface="宋体" pitchFamily="2" charset="-122"/>
              </a:rPr>
              <a:t>m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=1.3±0.2(ATLAS) </a:t>
            </a:r>
          </a:p>
          <a:p>
            <a:pPr eaLnBrk="1" hangingPunct="1">
              <a:buFont typeface="Wingdings" pitchFamily="2" charset="2"/>
              <a:buChar char="è"/>
            </a:pPr>
            <a:r>
              <a:rPr lang="en-US" b="1">
                <a:solidFill>
                  <a:srgbClr val="FF0000"/>
                </a:solidFill>
                <a:latin typeface="Symbol" pitchFamily="18" charset="2"/>
                <a:ea typeface="宋体" pitchFamily="2" charset="-122"/>
              </a:rPr>
              <a:t>m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= 0.8 ±0.14 (CMS) </a:t>
            </a:r>
          </a:p>
        </p:txBody>
      </p:sp>
      <p:pic>
        <p:nvPicPr>
          <p:cNvPr id="409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976438"/>
            <a:ext cx="43338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2286000" y="1557338"/>
            <a:ext cx="2178050" cy="400050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CMS-HIG-13-005</a:t>
            </a: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5868144" y="838200"/>
            <a:ext cx="2800831" cy="646331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PLB 726 pp.88-119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ATLAS-CONF-2014-009</a:t>
            </a:r>
            <a:endParaRPr lang="en-US" sz="1800" b="1" dirty="0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40969" name="Object 2"/>
          <p:cNvGraphicFramePr>
            <a:graphicFrameLocks noChangeAspect="1"/>
          </p:cNvGraphicFramePr>
          <p:nvPr/>
        </p:nvGraphicFramePr>
        <p:xfrm>
          <a:off x="393700" y="1524000"/>
          <a:ext cx="11303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Equation" r:id="rId4" imgW="886680" imgH="447840" progId="Equation.3">
                  <p:embed/>
                </p:oleObj>
              </mc:Choice>
              <mc:Fallback>
                <p:oleObj name="Equation" r:id="rId4" imgW="88668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524000"/>
                        <a:ext cx="1130300" cy="573088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98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4032448" cy="52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"/>
    </mc:Choice>
    <mc:Fallback xmlns="">
      <p:transition spd="slow" advTm="79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 and Signal Strength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0112"/>
            <a:ext cx="4824536" cy="4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1115616" y="3501008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11760" y="2420888"/>
            <a:ext cx="0" cy="216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5060"/>
            <a:ext cx="3904119" cy="36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681617"/>
            <a:ext cx="6336704" cy="103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4581128"/>
            <a:ext cx="3468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sym typeface="Symbol"/>
              </a:rPr>
              <a:t></a:t>
            </a:r>
            <a:r>
              <a:rPr lang="en-US" sz="2400" dirty="0" smtClean="0">
                <a:solidFill>
                  <a:srgbClr val="002060"/>
                </a:solidFill>
              </a:rPr>
              <a:t> = 1.5 </a:t>
            </a:r>
            <a:r>
              <a:rPr lang="en-US" sz="2400" dirty="0" smtClean="0">
                <a:solidFill>
                  <a:srgbClr val="002060"/>
                </a:solidFill>
                <a:latin typeface="Georgia"/>
              </a:rPr>
              <a:t>± </a:t>
            </a:r>
            <a:r>
              <a:rPr lang="en-US" sz="2400" dirty="0" smtClean="0">
                <a:solidFill>
                  <a:srgbClr val="002060"/>
                </a:solidFill>
              </a:rPr>
              <a:t>0.4 at combined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</a:t>
            </a:r>
            <a:r>
              <a:rPr lang="en-US" sz="2400" dirty="0" smtClean="0">
                <a:solidFill>
                  <a:srgbClr val="002060"/>
                </a:solidFill>
              </a:rPr>
              <a:t>ass </a:t>
            </a:r>
            <a:r>
              <a:rPr lang="en-US" sz="2400" dirty="0" err="1" smtClean="0">
                <a:solidFill>
                  <a:srgbClr val="00206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002060"/>
                </a:solidFill>
              </a:rPr>
              <a:t>H</a:t>
            </a:r>
            <a:r>
              <a:rPr lang="en-US" sz="2400" dirty="0" smtClean="0">
                <a:solidFill>
                  <a:srgbClr val="002060"/>
                </a:solidFill>
              </a:rPr>
              <a:t> = 125.5 </a:t>
            </a:r>
            <a:r>
              <a:rPr lang="en-US" sz="2400" dirty="0" err="1" smtClean="0">
                <a:solidFill>
                  <a:srgbClr val="002060"/>
                </a:solidFill>
              </a:rPr>
              <a:t>GeV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300192" y="1772816"/>
            <a:ext cx="0" cy="216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72200" y="1772816"/>
            <a:ext cx="0" cy="216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05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"/>
    </mc:Choice>
    <mc:Fallback xmlns="">
      <p:transition spd="slow" advTm="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Estimation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" y="692696"/>
            <a:ext cx="7551033" cy="612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Events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2335"/>
            <a:ext cx="8519492" cy="600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0" y="3288031"/>
            <a:ext cx="4203577" cy="296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Constraints on BSM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74E2394-2E80-4407-9D21-B39F3079F8F4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5004048" y="5838363"/>
            <a:ext cx="40911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Couplings tested for anomalies w.r.t. </a:t>
            </a:r>
          </a:p>
          <a:p>
            <a:pPr eaLnBrk="1" hangingPunct="1"/>
            <a:r>
              <a:rPr lang="en-GB" sz="1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fermion and boson, W/Z </a:t>
            </a:r>
            <a:r>
              <a:rPr lang="en-GB" sz="16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&amp; vertex </a:t>
            </a:r>
            <a:r>
              <a:rPr lang="en-GB" sz="1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loop </a:t>
            </a:r>
          </a:p>
          <a:p>
            <a:pPr eaLnBrk="1" hangingPunct="1"/>
            <a:r>
              <a:rPr lang="en-GB" sz="1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contributions at ±</a:t>
            </a:r>
            <a:r>
              <a:rPr lang="en-GB" sz="1600" b="1" dirty="0" smtClean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10%-</a:t>
            </a:r>
            <a:r>
              <a:rPr lang="en-GB" sz="1600" b="1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15% precision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350" y="685800"/>
            <a:ext cx="5029200" cy="242117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GB" sz="1800" b="1" dirty="0" smtClean="0">
                <a:solidFill>
                  <a:srgbClr val="C00000"/>
                </a:solidFill>
              </a:rPr>
              <a:t>New heavy particles may contribute to loops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srgbClr val="006600"/>
                </a:solidFill>
              </a:rPr>
              <a:t>Introduce effective </a:t>
            </a:r>
            <a:r>
              <a:rPr lang="en-GB" sz="16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C00000"/>
                </a:solidFill>
              </a:rPr>
              <a:t>g</a:t>
            </a:r>
            <a:r>
              <a:rPr lang="en-GB" sz="1600" b="1" dirty="0" smtClean="0">
                <a:solidFill>
                  <a:srgbClr val="C00000"/>
                </a:solidFill>
              </a:rPr>
              <a:t>, </a:t>
            </a:r>
            <a:r>
              <a:rPr lang="en-GB" sz="16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GB" sz="1600" b="1" dirty="0" smtClean="0">
                <a:solidFill>
                  <a:srgbClr val="C00000"/>
                </a:solidFill>
              </a:rPr>
              <a:t> </a:t>
            </a:r>
            <a:r>
              <a:rPr lang="en-GB" sz="1600" dirty="0" smtClean="0">
                <a:solidFill>
                  <a:srgbClr val="006600"/>
                </a:solidFill>
              </a:rPr>
              <a:t>to allow heavy BSM particles contribute to the loops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srgbClr val="006600"/>
                </a:solidFill>
              </a:rPr>
              <a:t>Tree-level couplings</a:t>
            </a:r>
            <a:r>
              <a:rPr lang="en-GB" sz="1600" dirty="0" smtClean="0">
                <a:solidFill>
                  <a:srgbClr val="C00000"/>
                </a:solidFill>
              </a:rPr>
              <a:t>: 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W</a:t>
            </a:r>
            <a:r>
              <a:rPr lang="en-GB" sz="1600" dirty="0" err="1" smtClean="0">
                <a:solidFill>
                  <a:srgbClr val="C00000"/>
                </a:solidFill>
              </a:rPr>
              <a:t>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Z,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t</a:t>
            </a:r>
            <a:r>
              <a:rPr lang="en-GB" sz="1600" dirty="0" err="1" smtClean="0">
                <a:solidFill>
                  <a:srgbClr val="C00000"/>
                </a:solidFill>
              </a:rPr>
              <a:t>,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b</a:t>
            </a:r>
            <a:r>
              <a:rPr lang="en-GB" sz="1600" dirty="0" smtClean="0">
                <a:solidFill>
                  <a:srgbClr val="C00000"/>
                </a:solidFill>
              </a:rPr>
              <a:t>, </a:t>
            </a:r>
            <a:r>
              <a:rPr lang="en-GB" sz="16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600" baseline="-25000" dirty="0" err="1" smtClean="0">
                <a:solidFill>
                  <a:srgbClr val="C00000"/>
                </a:solidFill>
                <a:latin typeface="Symbol" pitchFamily="18" charset="2"/>
              </a:rPr>
              <a:t>t</a:t>
            </a:r>
            <a:r>
              <a:rPr lang="en-GB" sz="1600" dirty="0" smtClean="0">
                <a:solidFill>
                  <a:srgbClr val="C00000"/>
                </a:solidFill>
              </a:rPr>
              <a:t> </a:t>
            </a:r>
            <a:r>
              <a:rPr lang="en-GB" sz="1600" dirty="0" smtClean="0">
                <a:solidFill>
                  <a:srgbClr val="006600"/>
                </a:solidFill>
              </a:rPr>
              <a:t>etc set to 1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70C0"/>
                </a:solidFill>
              </a:rPr>
              <a:t>Absorb all difference into loop couplings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70C0"/>
                </a:solidFill>
              </a:rPr>
              <a:t>Indirectly fixed normalization of Higgs width</a:t>
            </a:r>
          </a:p>
          <a:p>
            <a:pPr marL="285750" indent="-285750">
              <a:defRPr/>
            </a:pPr>
            <a:endParaRPr lang="en-GB" sz="1600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GB" sz="1600" dirty="0" smtClean="0">
                <a:latin typeface="Symbol" pitchFamily="18" charset="2"/>
              </a:rPr>
              <a:t>	</a:t>
            </a:r>
          </a:p>
          <a:p>
            <a:pPr>
              <a:defRPr/>
            </a:pPr>
            <a:r>
              <a:rPr lang="en-GB" sz="1600" dirty="0" smtClean="0"/>
              <a:t>		  </a:t>
            </a:r>
            <a:r>
              <a:rPr lang="en-GB" sz="1600" dirty="0" smtClean="0">
                <a:solidFill>
                  <a:srgbClr val="C00000"/>
                </a:solidFill>
                <a:latin typeface="Symbol" pitchFamily="18" charset="2"/>
              </a:rPr>
              <a:t> </a:t>
            </a:r>
            <a:endParaRPr lang="en-GB" sz="1600" baseline="-25000" dirty="0" smtClean="0">
              <a:latin typeface="Symbol" pitchFamily="18" charset="2"/>
            </a:endParaRPr>
          </a:p>
          <a:p>
            <a:pPr>
              <a:defRPr/>
            </a:pPr>
            <a:endParaRPr lang="en-GB" baseline="-25000" dirty="0">
              <a:latin typeface="Symbol" pitchFamily="18" charset="2"/>
            </a:endParaRPr>
          </a:p>
        </p:txBody>
      </p:sp>
      <p:pic>
        <p:nvPicPr>
          <p:cNvPr id="4915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199531"/>
            <a:ext cx="29400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132856"/>
            <a:ext cx="18034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17"/>
          <p:cNvSpPr>
            <a:spLocks noChangeArrowheads="1"/>
          </p:cNvSpPr>
          <p:nvPr/>
        </p:nvSpPr>
        <p:spPr bwMode="auto">
          <a:xfrm>
            <a:off x="838200" y="6402814"/>
            <a:ext cx="28228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3</a:t>
            </a:r>
            <a:r>
              <a:rPr lang="en-GB" sz="1600" b="1" dirty="0" smtClean="0">
                <a:solidFill>
                  <a:srgbClr val="C00000"/>
                </a:solidFill>
              </a:rPr>
              <a:t>D </a:t>
            </a:r>
            <a:r>
              <a:rPr lang="en-GB" sz="1600" b="1" dirty="0">
                <a:solidFill>
                  <a:srgbClr val="C00000"/>
                </a:solidFill>
              </a:rPr>
              <a:t>Compatibility with SM: </a:t>
            </a:r>
            <a:r>
              <a:rPr lang="en-GB" sz="1600" b="1" dirty="0" smtClean="0">
                <a:solidFill>
                  <a:srgbClr val="C00000"/>
                </a:solidFill>
              </a:rPr>
              <a:t>18%</a:t>
            </a:r>
            <a:endParaRPr lang="en-GB" sz="16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74" y="831312"/>
            <a:ext cx="3807514" cy="49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Constraints on BSM Loops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91" y="5343090"/>
            <a:ext cx="2807561" cy="53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38833"/>
            <a:ext cx="2833377" cy="8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18953"/>
            <a:ext cx="227701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43175"/>
            <a:ext cx="43148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6636"/>
            <a:ext cx="42481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99670" y="685800"/>
            <a:ext cx="4752850" cy="22775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GB" sz="2000" b="1" dirty="0" smtClean="0">
                <a:solidFill>
                  <a:srgbClr val="C00000"/>
                </a:solidFill>
              </a:rPr>
              <a:t>New particles may contribute to loops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6600"/>
                </a:solidFill>
              </a:rPr>
              <a:t>Introduce effective </a:t>
            </a:r>
            <a:r>
              <a:rPr lang="en-GB" sz="18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="1" baseline="-25000" dirty="0" smtClean="0">
                <a:solidFill>
                  <a:srgbClr val="C00000"/>
                </a:solidFill>
              </a:rPr>
              <a:t>g</a:t>
            </a:r>
            <a:r>
              <a:rPr lang="en-GB" sz="1800" b="1" dirty="0" smtClean="0">
                <a:solidFill>
                  <a:srgbClr val="C00000"/>
                </a:solidFill>
              </a:rPr>
              <a:t>, </a:t>
            </a:r>
            <a:r>
              <a:rPr lang="en-GB" sz="1800" b="1" dirty="0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="1" baseline="-25000" dirty="0" smtClean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GB" sz="1800" b="1" dirty="0" smtClean="0">
                <a:solidFill>
                  <a:srgbClr val="C00000"/>
                </a:solidFill>
              </a:rPr>
              <a:t> </a:t>
            </a:r>
            <a:r>
              <a:rPr lang="en-GB" sz="1800" dirty="0" smtClean="0">
                <a:solidFill>
                  <a:srgbClr val="006600"/>
                </a:solidFill>
              </a:rPr>
              <a:t>to allow heavy BSM particles contribute to the loops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6600"/>
                </a:solidFill>
              </a:rPr>
              <a:t>Tree-level couplings</a:t>
            </a:r>
            <a:r>
              <a:rPr lang="en-GB" sz="1800" dirty="0" smtClean="0">
                <a:solidFill>
                  <a:srgbClr val="C00000"/>
                </a:solidFill>
              </a:rPr>
              <a:t>: </a:t>
            </a:r>
            <a:r>
              <a:rPr lang="en-GB" sz="18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aseline="-25000" dirty="0" err="1" smtClean="0">
                <a:solidFill>
                  <a:srgbClr val="C00000"/>
                </a:solidFill>
              </a:rPr>
              <a:t>W</a:t>
            </a:r>
            <a:r>
              <a:rPr lang="en-GB" sz="1800" dirty="0" err="1" smtClean="0">
                <a:solidFill>
                  <a:srgbClr val="C00000"/>
                </a:solidFill>
              </a:rPr>
              <a:t>,</a:t>
            </a:r>
            <a:r>
              <a:rPr lang="en-GB" sz="18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aseline="-25000" dirty="0" err="1" smtClean="0">
                <a:solidFill>
                  <a:srgbClr val="C00000"/>
                </a:solidFill>
              </a:rPr>
              <a:t>Z,</a:t>
            </a:r>
            <a:r>
              <a:rPr lang="en-GB" sz="18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aseline="-25000" dirty="0" err="1" smtClean="0">
                <a:solidFill>
                  <a:srgbClr val="C00000"/>
                </a:solidFill>
              </a:rPr>
              <a:t>t</a:t>
            </a:r>
            <a:r>
              <a:rPr lang="en-GB" sz="1800" dirty="0" err="1" smtClean="0">
                <a:solidFill>
                  <a:srgbClr val="C00000"/>
                </a:solidFill>
              </a:rPr>
              <a:t>,</a:t>
            </a:r>
            <a:r>
              <a:rPr lang="en-GB" sz="18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aseline="-25000" dirty="0" err="1" smtClean="0">
                <a:solidFill>
                  <a:srgbClr val="C00000"/>
                </a:solidFill>
              </a:rPr>
              <a:t>b</a:t>
            </a:r>
            <a:r>
              <a:rPr lang="en-GB" sz="1800" dirty="0" err="1" smtClean="0">
                <a:solidFill>
                  <a:srgbClr val="C00000"/>
                </a:solidFill>
              </a:rPr>
              <a:t>,</a:t>
            </a:r>
            <a:r>
              <a:rPr lang="en-GB" sz="18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GB" sz="1800" baseline="-25000" dirty="0" err="1" smtClean="0">
                <a:solidFill>
                  <a:srgbClr val="C00000"/>
                </a:solidFill>
                <a:latin typeface="Symbol" pitchFamily="18" charset="2"/>
              </a:rPr>
              <a:t>t</a:t>
            </a:r>
            <a:r>
              <a:rPr lang="en-GB" sz="1800" dirty="0" smtClean="0">
                <a:solidFill>
                  <a:srgbClr val="006600"/>
                </a:solidFill>
              </a:rPr>
              <a:t> set to 1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srgbClr val="0070C0"/>
                </a:solidFill>
              </a:rPr>
              <a:t>Absorb all difference into loop couplings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srgbClr val="0070C0"/>
                </a:solidFill>
              </a:rPr>
              <a:t>Indirectly fixed normalization of Higgs width</a:t>
            </a:r>
          </a:p>
        </p:txBody>
      </p:sp>
    </p:spTree>
    <p:extLst>
      <p:ext uri="{BB962C8B-B14F-4D97-AF65-F5344CB8AC3E}">
        <p14:creationId xmlns:p14="http://schemas.microsoft.com/office/powerpoint/2010/main" val="10129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</a:t>
            </a:r>
            <a:r>
              <a:rPr lang="en-US" dirty="0" smtClean="0"/>
              <a:t>and Discovery of the Higgs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pic>
        <p:nvPicPr>
          <p:cNvPr id="5" name="Picture 9" descr="sm-partic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2" y="764704"/>
            <a:ext cx="446405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1307" y="2279179"/>
            <a:ext cx="914400" cy="990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99" y="764704"/>
            <a:ext cx="3346833" cy="4256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181" y="5879013"/>
            <a:ext cx="8064251" cy="707886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è"/>
              <a:defRPr/>
            </a:pP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The Higgs boson was discovered by ATLAS and CMS at LHC in July, 2012.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 F. </a:t>
            </a:r>
            <a:r>
              <a:rPr lang="en-US" sz="2000" b="1" dirty="0" err="1" smtClean="0">
                <a:solidFill>
                  <a:srgbClr val="FF0000"/>
                </a:solidFill>
                <a:sym typeface="Wingdings" pitchFamily="2" charset="2"/>
              </a:rPr>
              <a:t>Englert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 and P. Higgs won the Nobel Prize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in Physics in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2013.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982" y="5085184"/>
            <a:ext cx="8064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/>
              <a:t>Higgs boson is </a:t>
            </a:r>
            <a:r>
              <a:rPr lang="en-US" sz="2000" b="1" dirty="0"/>
              <a:t>proposed to responsible for the electroweak symmetry breaking, particles acquire mass when interacting with the Higgs field.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5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74"/>
    </mc:Choice>
    <mc:Fallback xmlns="">
      <p:transition spd="slow" advTm="4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863600"/>
            <a:ext cx="43735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ATLAS Data Samples</a:t>
            </a:r>
            <a:endParaRPr lang="en-US" dirty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925" y="762000"/>
            <a:ext cx="8763000" cy="3747120"/>
          </a:xfrm>
        </p:spPr>
        <p:txBody>
          <a:bodyPr/>
          <a:lstStyle/>
          <a:p>
            <a:pPr marL="365125" indent="-255588"/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7 </a:t>
            </a:r>
            <a:r>
              <a:rPr lang="en-US" b="1" dirty="0" err="1" smtClean="0">
                <a:solidFill>
                  <a:srgbClr val="0000FF"/>
                </a:solidFill>
                <a:ea typeface="宋体" pitchFamily="2" charset="-122"/>
              </a:rPr>
              <a:t>TeV</a:t>
            </a:r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data samples (2011)</a:t>
            </a:r>
          </a:p>
          <a:p>
            <a:pPr marL="657225" lvl="1" indent="-246063"/>
            <a:r>
              <a:rPr lang="en-US" dirty="0" smtClean="0">
                <a:ea typeface="宋体" pitchFamily="2" charset="-122"/>
              </a:rPr>
              <a:t>4.6 fb</a:t>
            </a:r>
            <a:r>
              <a:rPr lang="en-US" baseline="30000" dirty="0" smtClean="0">
                <a:ea typeface="宋体" pitchFamily="2" charset="-122"/>
              </a:rPr>
              <a:t>-1</a:t>
            </a:r>
            <a:r>
              <a:rPr lang="en-US" dirty="0" smtClean="0">
                <a:ea typeface="宋体" pitchFamily="2" charset="-122"/>
              </a:rPr>
              <a:t> for physics analysis</a:t>
            </a:r>
          </a:p>
          <a:p>
            <a:pPr marL="657225" lvl="1" indent="-246063"/>
            <a:r>
              <a:rPr lang="en-US" dirty="0" smtClean="0">
                <a:ea typeface="宋体" pitchFamily="2" charset="-122"/>
              </a:rPr>
              <a:t>Peak luminosity 3.6×10</a:t>
            </a:r>
            <a:r>
              <a:rPr lang="en-US" baseline="30000" dirty="0" smtClean="0">
                <a:ea typeface="宋体" pitchFamily="2" charset="-122"/>
              </a:rPr>
              <a:t>33</a:t>
            </a:r>
            <a:r>
              <a:rPr lang="en-US" dirty="0" smtClean="0">
                <a:ea typeface="宋体" pitchFamily="2" charset="-122"/>
              </a:rPr>
              <a:t>cm</a:t>
            </a:r>
            <a:r>
              <a:rPr lang="en-US" baseline="30000" dirty="0" smtClean="0">
                <a:ea typeface="宋体" pitchFamily="2" charset="-122"/>
              </a:rPr>
              <a:t>-2</a:t>
            </a:r>
            <a:r>
              <a:rPr lang="en-US" dirty="0" smtClean="0">
                <a:ea typeface="宋体" pitchFamily="2" charset="-122"/>
              </a:rPr>
              <a:t>s</a:t>
            </a:r>
            <a:r>
              <a:rPr lang="en-US" baseline="30000" dirty="0" smtClean="0">
                <a:ea typeface="宋体" pitchFamily="2" charset="-122"/>
              </a:rPr>
              <a:t>-1</a:t>
            </a:r>
            <a:r>
              <a:rPr lang="en-US" dirty="0" smtClean="0">
                <a:ea typeface="宋体" pitchFamily="2" charset="-122"/>
              </a:rPr>
              <a:t> </a:t>
            </a:r>
            <a:endParaRPr lang="en-US" b="1" dirty="0" smtClean="0">
              <a:solidFill>
                <a:srgbClr val="0000FF"/>
              </a:solidFill>
              <a:ea typeface="宋体" pitchFamily="2" charset="-122"/>
            </a:endParaRPr>
          </a:p>
          <a:p>
            <a:pPr marL="365125" indent="-255588"/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8 </a:t>
            </a:r>
            <a:r>
              <a:rPr lang="en-US" b="1" dirty="0" err="1" smtClean="0">
                <a:solidFill>
                  <a:srgbClr val="0000FF"/>
                </a:solidFill>
                <a:ea typeface="宋体" pitchFamily="2" charset="-122"/>
              </a:rPr>
              <a:t>TeV</a:t>
            </a:r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data samples (2012)</a:t>
            </a:r>
          </a:p>
          <a:p>
            <a:pPr marL="657225" lvl="1" indent="-246063"/>
            <a:r>
              <a:rPr lang="en-US" dirty="0" smtClean="0">
                <a:ea typeface="宋体" pitchFamily="2" charset="-122"/>
              </a:rPr>
              <a:t>20.7 fb</a:t>
            </a:r>
            <a:r>
              <a:rPr lang="en-US" baseline="30000" dirty="0" smtClean="0">
                <a:ea typeface="宋体" pitchFamily="2" charset="-122"/>
              </a:rPr>
              <a:t>-1</a:t>
            </a:r>
            <a:r>
              <a:rPr lang="en-US" dirty="0" smtClean="0">
                <a:ea typeface="宋体" pitchFamily="2" charset="-122"/>
              </a:rPr>
              <a:t> for physics analysis</a:t>
            </a:r>
          </a:p>
          <a:p>
            <a:pPr marL="657225" lvl="1" indent="-246063"/>
            <a:r>
              <a:rPr lang="en-US" dirty="0" smtClean="0">
                <a:ea typeface="宋体" pitchFamily="2" charset="-122"/>
              </a:rPr>
              <a:t>Peak luminosity 7.7×10</a:t>
            </a:r>
            <a:r>
              <a:rPr lang="en-US" baseline="30000" dirty="0" smtClean="0">
                <a:ea typeface="宋体" pitchFamily="2" charset="-122"/>
              </a:rPr>
              <a:t>33</a:t>
            </a:r>
            <a:r>
              <a:rPr lang="en-US" dirty="0" smtClean="0">
                <a:ea typeface="宋体" pitchFamily="2" charset="-122"/>
              </a:rPr>
              <a:t>cm</a:t>
            </a:r>
            <a:r>
              <a:rPr lang="en-US" baseline="30000" dirty="0" smtClean="0">
                <a:ea typeface="宋体" pitchFamily="2" charset="-122"/>
              </a:rPr>
              <a:t>-2</a:t>
            </a:r>
            <a:r>
              <a:rPr lang="en-US" dirty="0" smtClean="0">
                <a:ea typeface="宋体" pitchFamily="2" charset="-122"/>
              </a:rPr>
              <a:t>s</a:t>
            </a:r>
            <a:r>
              <a:rPr lang="en-US" baseline="30000" dirty="0" smtClean="0">
                <a:ea typeface="宋体" pitchFamily="2" charset="-122"/>
              </a:rPr>
              <a:t>-1</a:t>
            </a:r>
            <a:endParaRPr lang="en-US" dirty="0" smtClean="0">
              <a:ea typeface="宋体" pitchFamily="2" charset="-122"/>
            </a:endParaRPr>
          </a:p>
          <a:p>
            <a:pPr marL="365125" indent="-255588"/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Data-taking efficiency: ~95</a:t>
            </a:r>
            <a:r>
              <a:rPr lang="en-US" altLang="zh-CN" b="1" dirty="0" smtClean="0">
                <a:solidFill>
                  <a:srgbClr val="0000FF"/>
                </a:solidFill>
                <a:ea typeface="宋体" pitchFamily="2" charset="-122"/>
              </a:rPr>
              <a:t>.5</a:t>
            </a:r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%</a:t>
            </a:r>
          </a:p>
          <a:p>
            <a:pPr marL="365125" indent="-255588"/>
            <a:r>
              <a:rPr lang="en-US" b="1" dirty="0" smtClean="0">
                <a:solidFill>
                  <a:srgbClr val="0000FF"/>
                </a:solidFill>
                <a:ea typeface="宋体" pitchFamily="2" charset="-122"/>
              </a:rPr>
              <a:t> Significant pileup events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64163" y="2997200"/>
            <a:ext cx="28797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5" name="TextBox 6"/>
          <p:cNvSpPr txBox="1">
            <a:spLocks noChangeArrowheads="1"/>
          </p:cNvSpPr>
          <p:nvPr/>
        </p:nvSpPr>
        <p:spPr bwMode="auto">
          <a:xfrm>
            <a:off x="5435600" y="2627313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ICHEP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6" y="4423048"/>
            <a:ext cx="7993062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364163" y="2420938"/>
            <a:ext cx="287972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TextBox 12"/>
          <p:cNvSpPr txBox="1">
            <a:spLocks noChangeArrowheads="1"/>
          </p:cNvSpPr>
          <p:nvPr/>
        </p:nvSpPr>
        <p:spPr bwMode="auto">
          <a:xfrm>
            <a:off x="5445125" y="2124075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HCP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1"/>
    </mc:Choice>
    <mc:Fallback xmlns="">
      <p:transition spd="slow" advTm="2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Major  Challenge (Large Pileup)</a:t>
            </a:r>
            <a:endParaRPr lang="en-US" dirty="0"/>
          </a:p>
        </p:txBody>
      </p:sp>
      <p:sp>
        <p:nvSpPr>
          <p:cNvPr id="2560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847725"/>
          </a:xfrm>
        </p:spPr>
        <p:txBody>
          <a:bodyPr>
            <a:normAutofit lnSpcReduction="10000"/>
          </a:bodyPr>
          <a:lstStyle/>
          <a:p>
            <a:pPr marL="365125" indent="-255588"/>
            <a:r>
              <a:rPr lang="en-US" dirty="0" smtClean="0">
                <a:ea typeface="宋体" pitchFamily="2" charset="-122"/>
              </a:rPr>
              <a:t> Large pileup events result in big challenge to the detector, reconstruction  and particle identification !!!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9DD0F7-D556-4959-B789-1B4E466094C2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33525"/>
            <a:ext cx="5284787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184775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25613" y="1700213"/>
            <a:ext cx="1477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H</a:t>
            </a:r>
            <a:r>
              <a:rPr lang="en-US" sz="2000" b="1">
                <a:solidFill>
                  <a:srgbClr val="FFFF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ZZ4</a:t>
            </a:r>
            <a:r>
              <a:rPr lang="en-US" sz="2000" b="1">
                <a:solidFill>
                  <a:srgbClr val="FFFF00"/>
                </a:solidFill>
                <a:latin typeface="Symbol" pitchFamily="18" charset="2"/>
                <a:ea typeface="宋体" pitchFamily="2" charset="-122"/>
                <a:sym typeface="Wingdings" pitchFamily="2" charset="2"/>
              </a:rPr>
              <a:t>m</a:t>
            </a:r>
            <a:endParaRPr lang="en-US" sz="2000" b="1">
              <a:solidFill>
                <a:srgbClr val="FFFF00"/>
              </a:solidFill>
              <a:latin typeface="Symbol" pitchFamily="18" charset="2"/>
              <a:ea typeface="宋体" pitchFamily="2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29175" y="1609725"/>
            <a:ext cx="39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  <a:latin typeface="Symbol" pitchFamily="18" charset="2"/>
                <a:ea typeface="宋体" pitchFamily="2" charset="-122"/>
              </a:rPr>
              <a:t>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24575" y="3697288"/>
            <a:ext cx="39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  <a:latin typeface="Symbol" pitchFamily="18" charset="2"/>
                <a:ea typeface="宋体" pitchFamily="2" charset="-122"/>
              </a:rPr>
              <a:t>m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76425" y="4418013"/>
            <a:ext cx="392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  <a:latin typeface="Symbol" pitchFamily="18" charset="2"/>
                <a:ea typeface="宋体" pitchFamily="2" charset="-122"/>
              </a:rPr>
              <a:t>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48038" y="5641975"/>
            <a:ext cx="39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  <a:latin typeface="Symbol" pitchFamily="18" charset="2"/>
                <a:ea typeface="宋体" pitchFamily="2" charset="-122"/>
              </a:rPr>
              <a:t>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8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3"/>
    </mc:Choice>
    <mc:Fallback xmlns="">
      <p:transition spd="slow" advTm="1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92393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5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Is it the SM Higgs Boson?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4B53DAE-C410-4191-B030-715D00C23B29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7338"/>
            <a:ext cx="38862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1481138"/>
            <a:ext cx="452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52738"/>
            <a:ext cx="6477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52738"/>
            <a:ext cx="30003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10"/>
          <p:cNvSpPr txBox="1">
            <a:spLocks noChangeArrowheads="1"/>
          </p:cNvSpPr>
          <p:nvPr/>
        </p:nvSpPr>
        <p:spPr bwMode="auto">
          <a:xfrm>
            <a:off x="304800" y="1023938"/>
            <a:ext cx="4516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Higgs production (m</a:t>
            </a:r>
            <a:r>
              <a:rPr lang="en-US" sz="2000" b="1" baseline="-25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H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= 125 GeV)</a:t>
            </a:r>
          </a:p>
        </p:txBody>
      </p:sp>
      <p:sp>
        <p:nvSpPr>
          <p:cNvPr id="41993" name="TextBox 11"/>
          <p:cNvSpPr txBox="1">
            <a:spLocks noChangeArrowheads="1"/>
          </p:cNvSpPr>
          <p:nvPr/>
        </p:nvSpPr>
        <p:spPr bwMode="auto">
          <a:xfrm>
            <a:off x="381000" y="3157538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Higgs decays</a:t>
            </a:r>
            <a:r>
              <a:rPr lang="en-US" sz="2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endParaRPr lang="en-US" sz="2000" b="1">
              <a:solidFill>
                <a:srgbClr val="FF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19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90938"/>
            <a:ext cx="1397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90938"/>
            <a:ext cx="14859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267200" y="4376738"/>
            <a:ext cx="685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086600" y="3919538"/>
            <a:ext cx="7620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086600" y="4376738"/>
            <a:ext cx="6858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9" name="TextBox 17"/>
          <p:cNvSpPr txBox="1">
            <a:spLocks noChangeArrowheads="1"/>
          </p:cNvSpPr>
          <p:nvPr/>
        </p:nvSpPr>
        <p:spPr bwMode="auto">
          <a:xfrm>
            <a:off x="4343400" y="4071938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>
                <a:latin typeface="Arial" pitchFamily="34" charset="0"/>
                <a:ea typeface="宋体" pitchFamily="2" charset="-122"/>
              </a:rPr>
              <a:t>H</a:t>
            </a:r>
          </a:p>
        </p:txBody>
      </p:sp>
      <p:sp>
        <p:nvSpPr>
          <p:cNvPr id="42000" name="TextBox 18"/>
          <p:cNvSpPr txBox="1">
            <a:spLocks noChangeArrowheads="1"/>
          </p:cNvSpPr>
          <p:nvPr/>
        </p:nvSpPr>
        <p:spPr bwMode="auto">
          <a:xfrm>
            <a:off x="7848600" y="3690938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  <a:ea typeface="宋体" pitchFamily="2" charset="-122"/>
              </a:rPr>
              <a:t>f</a:t>
            </a:r>
          </a:p>
        </p:txBody>
      </p:sp>
      <p:sp>
        <p:nvSpPr>
          <p:cNvPr id="42001" name="TextBox 19"/>
          <p:cNvSpPr txBox="1">
            <a:spLocks noChangeArrowheads="1"/>
          </p:cNvSpPr>
          <p:nvPr/>
        </p:nvSpPr>
        <p:spPr bwMode="auto">
          <a:xfrm>
            <a:off x="7772400" y="4757738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  <a:ea typeface="宋体" pitchFamily="2" charset="-122"/>
              </a:rPr>
              <a:t>f</a:t>
            </a:r>
          </a:p>
        </p:txBody>
      </p:sp>
      <p:pic>
        <p:nvPicPr>
          <p:cNvPr id="4200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5713"/>
            <a:ext cx="657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76738"/>
            <a:ext cx="6572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4" name="TextBox 22"/>
          <p:cNvSpPr txBox="1">
            <a:spLocks noChangeArrowheads="1"/>
          </p:cNvSpPr>
          <p:nvPr/>
        </p:nvSpPr>
        <p:spPr bwMode="auto">
          <a:xfrm>
            <a:off x="6400800" y="3995738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>
                <a:latin typeface="Arial" pitchFamily="34" charset="0"/>
                <a:ea typeface="宋体" pitchFamily="2" charset="-122"/>
              </a:rPr>
              <a:t>H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400800" y="4376738"/>
            <a:ext cx="6858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010400" y="4300538"/>
            <a:ext cx="152400" cy="1524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76800" y="430053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8" name="TextBox 26"/>
          <p:cNvSpPr txBox="1">
            <a:spLocks noChangeArrowheads="1"/>
          </p:cNvSpPr>
          <p:nvPr/>
        </p:nvSpPr>
        <p:spPr bwMode="auto">
          <a:xfrm>
            <a:off x="5486400" y="3690938"/>
            <a:ext cx="55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>
                <a:latin typeface="Arial" pitchFamily="34" charset="0"/>
                <a:ea typeface="宋体" pitchFamily="2" charset="-122"/>
              </a:rPr>
              <a:t>W, Z</a:t>
            </a:r>
          </a:p>
        </p:txBody>
      </p:sp>
      <p:sp>
        <p:nvSpPr>
          <p:cNvPr id="42009" name="TextBox 27"/>
          <p:cNvSpPr txBox="1">
            <a:spLocks noChangeArrowheads="1"/>
          </p:cNvSpPr>
          <p:nvPr/>
        </p:nvSpPr>
        <p:spPr bwMode="auto">
          <a:xfrm>
            <a:off x="5486400" y="4754563"/>
            <a:ext cx="55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>
                <a:latin typeface="Arial" pitchFamily="34" charset="0"/>
                <a:ea typeface="宋体" pitchFamily="2" charset="-122"/>
              </a:rPr>
              <a:t>W, Z</a:t>
            </a:r>
          </a:p>
        </p:txBody>
      </p:sp>
      <p:pic>
        <p:nvPicPr>
          <p:cNvPr id="420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443538"/>
            <a:ext cx="1609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1" name="TextBox 29"/>
          <p:cNvSpPr txBox="1">
            <a:spLocks noChangeArrowheads="1"/>
          </p:cNvSpPr>
          <p:nvPr/>
        </p:nvSpPr>
        <p:spPr bwMode="auto">
          <a:xfrm>
            <a:off x="381000" y="5443538"/>
            <a:ext cx="326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Couplings (new force!)</a:t>
            </a:r>
          </a:p>
        </p:txBody>
      </p:sp>
      <p:sp>
        <p:nvSpPr>
          <p:cNvPr id="42012" name="TextBox 30"/>
          <p:cNvSpPr txBox="1">
            <a:spLocks noChangeArrowheads="1"/>
          </p:cNvSpPr>
          <p:nvPr/>
        </p:nvSpPr>
        <p:spPr bwMode="auto">
          <a:xfrm>
            <a:off x="381000" y="6053138"/>
            <a:ext cx="2351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Spin and Parity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76838" y="5329238"/>
            <a:ext cx="3836987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FF"/>
                </a:solidFill>
              </a:rPr>
              <a:t>g</a:t>
            </a:r>
            <a:r>
              <a:rPr lang="en-US" sz="2000" baseline="-25000" dirty="0" err="1">
                <a:solidFill>
                  <a:srgbClr val="0000FF"/>
                </a:solidFill>
              </a:rPr>
              <a:t>F</a:t>
            </a:r>
            <a:r>
              <a:rPr lang="en-US" sz="2000" baseline="-25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(Yukawa coupling) =√2 x m</a:t>
            </a:r>
            <a:r>
              <a:rPr lang="en-US" sz="2000" baseline="-25000" dirty="0">
                <a:solidFill>
                  <a:srgbClr val="0000FF"/>
                </a:solidFill>
              </a:rPr>
              <a:t>F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>
                <a:solidFill>
                  <a:srgbClr val="0000FF"/>
                </a:solidFill>
                <a:latin typeface="Symbol" pitchFamily="18" charset="2"/>
              </a:rPr>
              <a:t>n</a:t>
            </a:r>
          </a:p>
          <a:p>
            <a:pPr>
              <a:defRPr/>
            </a:pPr>
            <a:r>
              <a:rPr lang="en-US" sz="2000" dirty="0" err="1">
                <a:solidFill>
                  <a:srgbClr val="FF0000"/>
                </a:solidFill>
                <a:latin typeface="+mn-lt"/>
              </a:rPr>
              <a:t>g</a:t>
            </a:r>
            <a:r>
              <a:rPr lang="en-US" sz="2000" baseline="-25000" dirty="0" err="1">
                <a:solidFill>
                  <a:srgbClr val="FF0000"/>
                </a:solidFill>
                <a:latin typeface="+mn-lt"/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(Gauge coupling)  =  2m</a:t>
            </a:r>
            <a:r>
              <a:rPr lang="en-US" sz="2000" baseline="-25000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20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2000" dirty="0">
                <a:solidFill>
                  <a:srgbClr val="FF0000"/>
                </a:solidFill>
                <a:latin typeface="Symbol" pitchFamily="18" charset="2"/>
              </a:rPr>
              <a:t>n</a:t>
            </a:r>
          </a:p>
          <a:p>
            <a:pPr>
              <a:defRPr/>
            </a:pPr>
            <a:r>
              <a:rPr lang="en-US" sz="2000" dirty="0">
                <a:latin typeface="Symbol" pitchFamily="18" charset="2"/>
              </a:rPr>
              <a:t>(n </a:t>
            </a:r>
            <a:r>
              <a:rPr lang="en-US" sz="2000" dirty="0">
                <a:latin typeface="+mn-lt"/>
              </a:rPr>
              <a:t>is the vacuum expectation value</a:t>
            </a:r>
            <a:r>
              <a:rPr lang="en-US" sz="2000" dirty="0">
                <a:latin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7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"/>
    </mc:Choice>
    <mc:Fallback xmlns="">
      <p:transition spd="slow" advTm="77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smtClean="0"/>
              <a:t>Coupling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34</a:t>
            </a:fld>
            <a:endParaRPr lang="en-US" altLang="zh-CN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1106269"/>
            <a:ext cx="8534400" cy="646331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Coupling strengths </a:t>
            </a:r>
            <a:r>
              <a:rPr lang="en-US" sz="2400" dirty="0" err="1" smtClean="0">
                <a:solidFill>
                  <a:srgbClr val="C00000"/>
                </a:solidFill>
                <a:latin typeface="Symbol" pitchFamily="18" charset="2"/>
              </a:rPr>
              <a:t>k</a:t>
            </a:r>
            <a:r>
              <a:rPr lang="en-US" sz="2400" baseline="-25000" dirty="0" err="1" smtClean="0">
                <a:solidFill>
                  <a:srgbClr val="C00000"/>
                </a:solidFill>
              </a:rPr>
              <a:t>i</a:t>
            </a:r>
            <a:r>
              <a:rPr lang="en-US" sz="2400" baseline="-250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&amp; ratio:</a:t>
            </a:r>
            <a:r>
              <a:rPr lang="en-US" sz="2400" dirty="0" smtClean="0">
                <a:solidFill>
                  <a:srgbClr val="0066FF"/>
                </a:solidFill>
              </a:rPr>
              <a:t>  </a:t>
            </a:r>
            <a:r>
              <a:rPr lang="en-US" sz="2000" b="1" dirty="0" err="1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</a:t>
            </a:r>
            <a:r>
              <a:rPr lang="en-US" sz="2000" b="1" dirty="0" smtClean="0">
                <a:solidFill>
                  <a:srgbClr val="0066FF"/>
                </a:solidFill>
              </a:rPr>
              <a:t> =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</a:t>
            </a:r>
            <a:r>
              <a:rPr lang="en-US" sz="2000" b="1" dirty="0" smtClean="0">
                <a:solidFill>
                  <a:srgbClr val="0066FF"/>
                </a:solidFill>
              </a:rPr>
              <a:t>/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F,SM</a:t>
            </a:r>
            <a:r>
              <a:rPr lang="en-US" sz="2000" b="1" dirty="0" smtClean="0">
                <a:solidFill>
                  <a:srgbClr val="0066FF"/>
                </a:solidFill>
              </a:rPr>
              <a:t>,</a:t>
            </a:r>
            <a:r>
              <a:rPr lang="en-US" sz="2000" b="1" baseline="30000" dirty="0" smtClean="0">
                <a:solidFill>
                  <a:srgbClr val="0066FF"/>
                </a:solidFill>
              </a:rPr>
              <a:t>   </a:t>
            </a:r>
            <a:r>
              <a:rPr lang="en-US" sz="2000" b="1" dirty="0" smtClean="0">
                <a:solidFill>
                  <a:srgbClr val="0066FF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FF"/>
                </a:solidFill>
              </a:rPr>
              <a:t>V</a:t>
            </a:r>
            <a:r>
              <a:rPr lang="en-US" sz="2000" b="1" dirty="0" smtClean="0">
                <a:solidFill>
                  <a:srgbClr val="0066FF"/>
                </a:solidFill>
              </a:rPr>
              <a:t> =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V</a:t>
            </a:r>
            <a:r>
              <a:rPr lang="en-US" sz="2000" b="1" dirty="0" smtClean="0">
                <a:solidFill>
                  <a:srgbClr val="0066FF"/>
                </a:solidFill>
              </a:rPr>
              <a:t>/</a:t>
            </a:r>
            <a:r>
              <a:rPr lang="en-US" sz="2000" b="1" dirty="0" err="1" smtClean="0">
                <a:solidFill>
                  <a:srgbClr val="0066FF"/>
                </a:solidFill>
              </a:rPr>
              <a:t>g</a:t>
            </a:r>
            <a:r>
              <a:rPr lang="en-US" sz="2000" b="1" baseline="-25000" dirty="0" err="1" smtClean="0">
                <a:solidFill>
                  <a:srgbClr val="0066FF"/>
                </a:solidFill>
              </a:rPr>
              <a:t>V,SM</a:t>
            </a:r>
            <a:r>
              <a:rPr lang="en-US" sz="2000" dirty="0" smtClean="0">
                <a:solidFill>
                  <a:srgbClr val="0066FF"/>
                </a:solidFill>
              </a:rPr>
              <a:t>,</a:t>
            </a:r>
            <a:r>
              <a:rPr lang="en-US" sz="2000" baseline="30000" dirty="0" smtClean="0">
                <a:solidFill>
                  <a:srgbClr val="0066FF"/>
                </a:solidFill>
              </a:rPr>
              <a:t> </a:t>
            </a:r>
            <a:r>
              <a:rPr lang="en-US" sz="2000" dirty="0" smtClean="0">
                <a:solidFill>
                  <a:srgbClr val="0066FF"/>
                </a:solidFill>
              </a:rPr>
              <a:t>   </a:t>
            </a:r>
            <a:r>
              <a:rPr lang="en-US" sz="2000" b="1" dirty="0" err="1" smtClean="0">
                <a:solidFill>
                  <a:srgbClr val="006600"/>
                </a:solidFill>
                <a:latin typeface="Symbol" pitchFamily="18" charset="2"/>
              </a:rPr>
              <a:t>l</a:t>
            </a:r>
            <a:r>
              <a:rPr lang="en-US" sz="2000" b="1" baseline="-25000" dirty="0" err="1" smtClean="0">
                <a:solidFill>
                  <a:srgbClr val="006600"/>
                </a:solidFill>
              </a:rPr>
              <a:t>ij</a:t>
            </a:r>
            <a:r>
              <a:rPr lang="en-US" sz="2000" b="1" dirty="0" smtClean="0">
                <a:solidFill>
                  <a:srgbClr val="006600"/>
                </a:solidFill>
              </a:rPr>
              <a:t> = </a:t>
            </a:r>
            <a:r>
              <a:rPr lang="en-US" sz="2000" b="1" dirty="0" err="1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="1" baseline="-25000" dirty="0" err="1" smtClean="0">
                <a:solidFill>
                  <a:srgbClr val="006600"/>
                </a:solidFill>
              </a:rPr>
              <a:t>i</a:t>
            </a:r>
            <a:r>
              <a:rPr lang="en-US" sz="2000" b="1" dirty="0" smtClean="0">
                <a:solidFill>
                  <a:srgbClr val="006600"/>
                </a:solidFill>
              </a:rPr>
              <a:t> /</a:t>
            </a:r>
            <a:r>
              <a:rPr lang="en-US" sz="2000" b="1" dirty="0" smtClean="0">
                <a:solidFill>
                  <a:srgbClr val="006600"/>
                </a:solidFill>
                <a:latin typeface="Symbol" pitchFamily="18" charset="2"/>
              </a:rPr>
              <a:t>k</a:t>
            </a:r>
            <a:r>
              <a:rPr lang="en-US" sz="2000" b="1" baseline="-25000" dirty="0" smtClean="0">
                <a:solidFill>
                  <a:srgbClr val="006600"/>
                </a:solidFill>
              </a:rPr>
              <a:t>j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7205" y="6076135"/>
            <a:ext cx="315595" cy="2314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(8)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500"/>
            <a:ext cx="6266532" cy="6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04800" y="4191000"/>
            <a:ext cx="2092239" cy="427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006600"/>
                </a:solidFill>
                <a:latin typeface="Trebuchet MS"/>
                <a:cs typeface="Trebuchet MS"/>
              </a:rPr>
              <a:t>Example H</a:t>
            </a:r>
            <a:r>
              <a:rPr lang="en-US" sz="2000" dirty="0" smtClean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GB" sz="2000" dirty="0">
                <a:solidFill>
                  <a:srgbClr val="006600"/>
                </a:solidFill>
              </a:rPr>
              <a:t>→</a:t>
            </a:r>
            <a:r>
              <a:rPr lang="en-US" sz="2000" dirty="0" smtClean="0">
                <a:solidFill>
                  <a:srgbClr val="006600"/>
                </a:solidFill>
                <a:latin typeface="Trebuchet MS"/>
                <a:cs typeface="Trebuchet MS"/>
              </a:rPr>
              <a:t> </a:t>
            </a:r>
            <a:r>
              <a:rPr lang="en-US" sz="2000" i="1" dirty="0" err="1">
                <a:solidFill>
                  <a:srgbClr val="0066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i="1" dirty="0">
                <a:solidFill>
                  <a:srgbClr val="006600"/>
                </a:solidFill>
                <a:latin typeface="Symbol" charset="2"/>
                <a:cs typeface="Symbol" charset="2"/>
              </a:rPr>
              <a:t> </a:t>
            </a:r>
            <a:endParaRPr lang="fr-FR" sz="2000" dirty="0">
              <a:solidFill>
                <a:srgbClr val="006600"/>
              </a:solidFill>
              <a:latin typeface="Trebuchet MS"/>
              <a:cs typeface="Trebuchet M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1810440" cy="11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32" y="5341737"/>
            <a:ext cx="1638868" cy="102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17937"/>
            <a:ext cx="1803609" cy="10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934200" y="4419600"/>
            <a:ext cx="2133600" cy="115416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FF0000"/>
                </a:solidFill>
              </a:rPr>
              <a:t>g</a:t>
            </a:r>
            <a:r>
              <a:rPr lang="en-GB" sz="1600" b="1" dirty="0" smtClean="0">
                <a:solidFill>
                  <a:srgbClr val="FF0000"/>
                </a:solidFill>
              </a:rPr>
              <a:t> , </a:t>
            </a:r>
            <a:r>
              <a:rPr lang="en-GB" sz="1600" b="1" dirty="0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1600" b="1" dirty="0" smtClean="0"/>
              <a:t>: </a:t>
            </a:r>
            <a:r>
              <a:rPr lang="en-GB" sz="1600" dirty="0" smtClean="0"/>
              <a:t>loop coupling scale factors</a:t>
            </a:r>
          </a:p>
          <a:p>
            <a:r>
              <a:rPr lang="en-GB" sz="1600" b="1" dirty="0" err="1" smtClean="0">
                <a:solidFill>
                  <a:srgbClr val="FF0000"/>
                </a:solidFill>
                <a:latin typeface="Symbol" pitchFamily="18" charset="2"/>
              </a:rPr>
              <a:t>k</a:t>
            </a:r>
            <a:r>
              <a:rPr lang="en-GB" sz="1600" b="1" baseline="-25000" dirty="0" err="1" smtClean="0">
                <a:solidFill>
                  <a:srgbClr val="FF0000"/>
                </a:solidFill>
              </a:rPr>
              <a:t>H</a:t>
            </a:r>
            <a:r>
              <a:rPr lang="en-GB" sz="1600" dirty="0" smtClean="0"/>
              <a:t> is the total Higgs width scale factor 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5798937"/>
            <a:ext cx="2571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038600"/>
            <a:ext cx="2028825" cy="64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228600" y="5334000"/>
            <a:ext cx="5638800" cy="1219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724400" y="5105400"/>
            <a:ext cx="1524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170" idx="2"/>
          </p:cNvCxnSpPr>
          <p:nvPr/>
        </p:nvCxnSpPr>
        <p:spPr>
          <a:xfrm flipV="1">
            <a:off x="3886200" y="4686097"/>
            <a:ext cx="100013" cy="26690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30900"/>
            <a:ext cx="2399464" cy="200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Spin Analysis with H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gg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35</a:t>
            </a:fld>
            <a:endParaRPr lang="en-US" altLang="zh-CN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432" y="1143000"/>
            <a:ext cx="39353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038600"/>
            <a:ext cx="3604491" cy="248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86520"/>
            <a:ext cx="3720032" cy="254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</a:rPr>
              <a:t>Polar angle </a:t>
            </a:r>
            <a:r>
              <a:rPr lang="en-US" sz="1800" b="1" i="1" dirty="0" smtClean="0">
                <a:solidFill>
                  <a:srgbClr val="0066FF"/>
                </a:solidFill>
                <a:latin typeface="Symbol" pitchFamily="18" charset="2"/>
              </a:rPr>
              <a:t>q</a:t>
            </a:r>
            <a:r>
              <a:rPr lang="en-US" sz="1800" b="1" i="1" dirty="0" smtClean="0">
                <a:solidFill>
                  <a:srgbClr val="0066FF"/>
                </a:solidFill>
              </a:rPr>
              <a:t>* </a:t>
            </a:r>
            <a:r>
              <a:rPr lang="en-US" sz="1800" b="1" dirty="0" smtClean="0">
                <a:solidFill>
                  <a:srgbClr val="0066FF"/>
                </a:solidFill>
              </a:rPr>
              <a:t>of the photon decay in </a:t>
            </a:r>
            <a:r>
              <a:rPr lang="en-US" sz="1800" b="1" dirty="0" err="1" smtClean="0">
                <a:solidFill>
                  <a:srgbClr val="0066FF"/>
                </a:solidFill>
              </a:rPr>
              <a:t>Collines-Soper</a:t>
            </a:r>
            <a:r>
              <a:rPr lang="en-US" sz="1800" b="1" dirty="0" smtClean="0">
                <a:solidFill>
                  <a:srgbClr val="0066FF"/>
                </a:solidFill>
              </a:rPr>
              <a:t> frame, along with </a:t>
            </a:r>
            <a:r>
              <a:rPr lang="en-US" sz="1800" b="1" dirty="0" err="1" smtClean="0">
                <a:solidFill>
                  <a:srgbClr val="0066FF"/>
                </a:solidFill>
              </a:rPr>
              <a:t>m</a:t>
            </a:r>
            <a:r>
              <a:rPr lang="en-US" sz="1800" b="1" baseline="-25000" dirty="0" err="1" smtClean="0">
                <a:solidFill>
                  <a:srgbClr val="0066FF"/>
                </a:solidFill>
                <a:latin typeface="Symbol" pitchFamily="18" charset="2"/>
              </a:rPr>
              <a:t>gg</a:t>
            </a:r>
            <a:endParaRPr lang="en-US" sz="1800" b="1" baseline="-25000" dirty="0">
              <a:solidFill>
                <a:srgbClr val="0066FF"/>
              </a:solidFill>
              <a:latin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200400"/>
            <a:ext cx="2895600" cy="69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57400" y="4495800"/>
            <a:ext cx="533400" cy="461665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0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495800"/>
            <a:ext cx="533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6781800" y="4957465"/>
            <a:ext cx="38100" cy="3003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 flipH="1">
            <a:off x="2286000" y="4957465"/>
            <a:ext cx="38100" cy="300335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45836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data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4876800"/>
            <a:ext cx="152400" cy="228600"/>
          </a:xfrm>
          <a:prstGeom prst="straightConnector1">
            <a:avLst/>
          </a:prstGeom>
          <a:ln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0" y="44958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data</a:t>
            </a:r>
            <a:endParaRPr lang="en-US" sz="18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>
            <a:off x="5650754" y="4865132"/>
            <a:ext cx="140446" cy="31646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38400" y="1852136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CS</a:t>
            </a:r>
            <a:r>
              <a:rPr lang="en-US" dirty="0" smtClean="0"/>
              <a:t> bisects angle between the </a:t>
            </a:r>
            <a:r>
              <a:rPr lang="en-US" dirty="0" err="1" smtClean="0"/>
              <a:t>momenta</a:t>
            </a:r>
            <a:r>
              <a:rPr lang="en-US" dirty="0" smtClean="0"/>
              <a:t> of colliding hadrons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09800" y="2895600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66"/>
                </a:solidFill>
              </a:rPr>
              <a:t>CS</a:t>
            </a:r>
            <a:endParaRPr lang="en-US" sz="11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Spin Analysis With H</a:t>
            </a:r>
            <a:r>
              <a:rPr lang="en-US" dirty="0" smtClean="0">
                <a:sym typeface="Wingdings" pitchFamily="2" charset="2"/>
              </a:rPr>
              <a:t> WW*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36</a:t>
            </a:fld>
            <a:endParaRPr lang="en-US" altLang="zh-CN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273499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95400"/>
            <a:ext cx="26670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981200"/>
            <a:ext cx="3778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233122"/>
            <a:ext cx="2838450" cy="272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715" y="4038600"/>
            <a:ext cx="277012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419600"/>
            <a:ext cx="5867400" cy="128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3962400"/>
            <a:ext cx="1733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24737" y="1981200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BDT </a:t>
            </a:r>
            <a:r>
              <a:rPr lang="en-US" sz="1200" b="1" dirty="0" err="1" smtClean="0">
                <a:solidFill>
                  <a:srgbClr val="0000FF"/>
                </a:solidFill>
              </a:rPr>
              <a:t>discriminant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1200" y="5867400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=100%) exclusion 99.96%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81200" y="6172200"/>
            <a:ext cx="3693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Observed 2</a:t>
            </a:r>
            <a:r>
              <a:rPr lang="en-US" b="1" baseline="30000" dirty="0" smtClean="0">
                <a:solidFill>
                  <a:srgbClr val="C00000"/>
                </a:solidFill>
              </a:rPr>
              <a:t>+ </a:t>
            </a:r>
            <a:r>
              <a:rPr lang="en-US" b="1" dirty="0" smtClean="0">
                <a:solidFill>
                  <a:srgbClr val="C00000"/>
                </a:solidFill>
              </a:rPr>
              <a:t>(</a:t>
            </a:r>
            <a:r>
              <a:rPr lang="en-US" b="1" dirty="0" err="1" smtClean="0">
                <a:solidFill>
                  <a:srgbClr val="C00000"/>
                </a:solidFill>
              </a:rPr>
              <a:t>qq</a:t>
            </a:r>
            <a:r>
              <a:rPr lang="en-US" b="1" dirty="0" smtClean="0">
                <a:solidFill>
                  <a:srgbClr val="C00000"/>
                </a:solidFill>
              </a:rPr>
              <a:t>  =  0%)  exclusion 95.2%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1800" y="4796135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5177135"/>
            <a:ext cx="6119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66FF"/>
                </a:solidFill>
              </a:rPr>
              <a:t>0</a:t>
            </a:r>
            <a:r>
              <a:rPr lang="en-US" sz="2400" baseline="30000" dirty="0" smtClean="0">
                <a:solidFill>
                  <a:srgbClr val="0066FF"/>
                </a:solidFill>
              </a:rPr>
              <a:t>+</a:t>
            </a:r>
            <a:endParaRPr lang="en-US" sz="2400" baseline="30000" dirty="0">
              <a:solidFill>
                <a:srgbClr val="00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6019800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Exclusion </a:t>
            </a:r>
            <a:r>
              <a:rPr lang="en-US" sz="1600" b="1" dirty="0" smtClean="0">
                <a:solidFill>
                  <a:srgbClr val="006600"/>
                </a:solidFill>
              </a:rPr>
              <a:t>(1-CL</a:t>
            </a:r>
            <a:r>
              <a:rPr lang="en-US" sz="1600" b="1" baseline="-25000" dirty="0" smtClean="0">
                <a:solidFill>
                  <a:srgbClr val="006600"/>
                </a:solidFill>
              </a:rPr>
              <a:t>s</a:t>
            </a:r>
            <a:r>
              <a:rPr lang="en-US" sz="1600" b="1" dirty="0" smtClean="0">
                <a:solidFill>
                  <a:srgbClr val="006600"/>
                </a:solidFill>
              </a:rPr>
              <a:t> ):</a:t>
            </a:r>
            <a:endParaRPr lang="en-US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ZZ*4l : Spin and CP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5408"/>
            <a:ext cx="8568952" cy="579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"/>
    </mc:Choice>
    <mc:Fallback xmlns="">
      <p:transition spd="slow" advTm="14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Trigger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2" y="836712"/>
            <a:ext cx="8682558" cy="525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3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 and Decays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004889"/>
            <a:ext cx="8820472" cy="44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Boson Production at 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9C49D4C-A84B-45FC-B994-989E9F2C7CF2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1363"/>
            <a:ext cx="3055938" cy="58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1700808"/>
            <a:ext cx="50387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3784600" y="765175"/>
            <a:ext cx="5251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Gluon-gluon fusion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</a:rPr>
              <a:t>gg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H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 and vector-boson </a:t>
            </a:r>
          </a:p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fusion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qqqqH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 are dominant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5492774"/>
            <a:ext cx="512921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1763812" y="1190625"/>
            <a:ext cx="215900" cy="22225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2268538" y="4292600"/>
            <a:ext cx="1655762" cy="720725"/>
          </a:xfrm>
          <a:prstGeom prst="wedgeEllipseCallout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</a:rPr>
              <a:t>Gauge</a:t>
            </a:r>
          </a:p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</a:rPr>
              <a:t>coupling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1763812" y="5438998"/>
            <a:ext cx="215900" cy="22225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2339752" y="1412777"/>
            <a:ext cx="1656184" cy="720079"/>
          </a:xfrm>
          <a:prstGeom prst="wedgeEllipseCallout">
            <a:avLst/>
          </a:prstGeom>
          <a:solidFill>
            <a:srgbClr val="FFFF00">
              <a:alpha val="50000"/>
            </a:srgbClr>
          </a:solidFill>
          <a:ln>
            <a:solidFill>
              <a:srgbClr val="FFFF00">
                <a:alpha val="50000"/>
              </a:srgb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B050"/>
                </a:solidFill>
              </a:rPr>
              <a:t>Yukawa</a:t>
            </a:r>
          </a:p>
          <a:p>
            <a:pPr algn="ctr">
              <a:defRPr/>
            </a:pPr>
            <a:r>
              <a:rPr lang="en-US" sz="2000" dirty="0">
                <a:solidFill>
                  <a:srgbClr val="00B050"/>
                </a:solidFill>
              </a:rPr>
              <a:t>coupling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907828" y="2486670"/>
            <a:ext cx="215900" cy="22225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1691804" y="3860800"/>
            <a:ext cx="215900" cy="222250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96" y="1124744"/>
            <a:ext cx="7524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87%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0.5%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5%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7%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64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7"/>
    </mc:Choice>
    <mc:Fallback xmlns="">
      <p:transition spd="slow" advTm="3453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" y="692696"/>
            <a:ext cx="871599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1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of 4-lepton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19753"/>
            <a:ext cx="5965711" cy="614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7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MVA Discriminant: Higgs Spin and CP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424936" cy="59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 of Z </a:t>
            </a:r>
            <a:r>
              <a:rPr lang="en-US" dirty="0" smtClean="0">
                <a:sym typeface="Wingdings" pitchFamily="2" charset="2"/>
              </a:rPr>
              <a:t> 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endParaRPr lang="en-US" dirty="0">
              <a:latin typeface="MT Extra" pitchFamily="18" charset="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47670" cy="57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1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Search for High Mass H</a:t>
            </a:r>
            <a:r>
              <a:rPr lang="en-US" sz="4000" dirty="0" smtClean="0">
                <a:sym typeface="Wingdings" pitchFamily="2" charset="2"/>
              </a:rPr>
              <a:t> ZZ, WW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D1DB0A-9D91-4248-951C-5CAC5EA0992E}" type="slidenum">
              <a:rPr lang="en-US" altLang="zh-CN" smtClean="0"/>
              <a:pPr/>
              <a:t>44</a:t>
            </a:fld>
            <a:endParaRPr lang="en-US" altLang="zh-C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576" y="2438399"/>
            <a:ext cx="4375023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86012"/>
            <a:ext cx="4103677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86400" y="4659868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ZZ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191518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Wingdings" pitchFamily="2" charset="2"/>
              </a:rPr>
              <a:t>WW* </a:t>
            </a:r>
            <a:r>
              <a:rPr lang="en-US" sz="2800" i="1" dirty="0" err="1" smtClean="0">
                <a:sym typeface="Wingdings" pitchFamily="2" charset="2"/>
              </a:rPr>
              <a:t>l</a:t>
            </a:r>
            <a:r>
              <a:rPr lang="en-US" sz="2800" i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sz="2800" i="1" dirty="0" err="1" smtClean="0">
                <a:sym typeface="Wingdings" pitchFamily="2" charset="2"/>
              </a:rPr>
              <a:t>l</a:t>
            </a:r>
            <a:r>
              <a:rPr lang="en-US" sz="2800" i="1" dirty="0" err="1" smtClean="0">
                <a:latin typeface="Symbol" pitchFamily="18" charset="2"/>
                <a:sym typeface="Wingdings" pitchFamily="2" charset="2"/>
              </a:rPr>
              <a:t>n</a:t>
            </a:r>
            <a:endParaRPr lang="en-US" sz="2800" i="1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991380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Wingdings" pitchFamily="2" charset="2"/>
              </a:rPr>
              <a:t>ZZ* 4l</a:t>
            </a:r>
            <a:endParaRPr lang="en-US" sz="2800" i="1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475492"/>
            <a:ext cx="808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</a:rPr>
              <a:t>Extend the Higgs search to high mass assume SM-like width, and  decay to WW/ZZ 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772090"/>
            <a:ext cx="7226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95% C.L. exclusion of a SM-like heavy Higgs up to ~ 650 </a:t>
            </a:r>
            <a:r>
              <a:rPr lang="en-US" sz="2000" dirty="0" err="1" smtClean="0">
                <a:solidFill>
                  <a:srgbClr val="C00000"/>
                </a:solidFill>
              </a:rPr>
              <a:t>GeV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6176" y="1141511"/>
            <a:ext cx="21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ATLAS-CONF-2013-067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Hadron Collider at CERN</a:t>
            </a:r>
            <a:endParaRPr lang="en-US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5125" indent="-255588"/>
            <a:endParaRPr lang="en-US" smtClean="0"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E20C325-DAE5-4CF7-8E08-9F0904AA3318}" type="slidenum">
              <a:rPr lang="zh-CN" altLang="en-US" smtClean="0"/>
              <a:pPr>
                <a:defRPr/>
              </a:pPr>
              <a:t>45</a:t>
            </a:fld>
            <a:endParaRPr lang="zh-CN" altLang="en-US"/>
          </a:p>
        </p:txBody>
      </p:sp>
      <p:pic>
        <p:nvPicPr>
          <p:cNvPr id="13317" name="Picture 5" descr="CERN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068388" y="2997200"/>
            <a:ext cx="9144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ea typeface="宋体" pitchFamily="2" charset="-122"/>
              </a:rPr>
              <a:t>CERN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50825" y="5876925"/>
            <a:ext cx="4005263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LHC: 27 km, the world’s largest proton-proton collider (7-14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TeV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42988" y="2438400"/>
            <a:ext cx="120173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ATLAS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48125" y="2139950"/>
            <a:ext cx="95567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latin typeface="Arial" pitchFamily="34" charset="0"/>
                <a:ea typeface="宋体" pitchFamily="2" charset="-122"/>
              </a:rPr>
              <a:t>ALICE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51275" y="4468813"/>
            <a:ext cx="871538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latin typeface="Arial" pitchFamily="34" charset="0"/>
                <a:ea typeface="宋体" pitchFamily="2" charset="-122"/>
              </a:rPr>
              <a:t>LHCb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9350"/>
            <a:ext cx="199072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2047875"/>
            <a:ext cx="18970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836613"/>
            <a:ext cx="18923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3284538"/>
            <a:ext cx="1531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38988" y="2911475"/>
            <a:ext cx="7556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CMS</a:t>
            </a:r>
            <a:endParaRPr lang="en-US" sz="2000" b="1">
              <a:solidFill>
                <a:srgbClr val="1D02BE"/>
              </a:solidFill>
              <a:latin typeface="Arial" pitchFamily="34" charset="0"/>
              <a:ea typeface="宋体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0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0"/>
    </mc:Choice>
    <mc:Fallback xmlns="">
      <p:transition spd="slow"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4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ATLAS Detector</a:t>
            </a:r>
            <a:endParaRPr lang="en-US" dirty="0"/>
          </a:p>
        </p:txBody>
      </p:sp>
      <p:sp>
        <p:nvSpPr>
          <p:cNvPr id="18435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5125" indent="-255588"/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17575"/>
            <a:ext cx="8482012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0" y="1276350"/>
            <a:ext cx="22098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000" dirty="0" smtClean="0">
                <a:ea typeface="宋体" pitchFamily="2" charset="-122"/>
              </a:rPr>
              <a:t>DAQ: 40 MHz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288" y="5940569"/>
            <a:ext cx="233230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D02BE"/>
                </a:solidFill>
              </a:rPr>
              <a:t>46 x 25 x 25 </a:t>
            </a:r>
            <a:r>
              <a:rPr lang="en-US" sz="1600" b="1" dirty="0" smtClean="0">
                <a:solidFill>
                  <a:srgbClr val="1D02BE"/>
                </a:solidFill>
                <a:ea typeface="宋体" pitchFamily="2" charset="-122"/>
              </a:rPr>
              <a:t>m</a:t>
            </a:r>
            <a:r>
              <a:rPr lang="en-US" sz="1600" b="1" dirty="0" smtClean="0">
                <a:solidFill>
                  <a:srgbClr val="1D02BE"/>
                </a:solidFill>
              </a:rPr>
              <a:t>, </a:t>
            </a:r>
            <a:r>
              <a:rPr lang="en-US" sz="1600" b="1" dirty="0">
                <a:solidFill>
                  <a:srgbClr val="1D02BE"/>
                </a:solidFill>
              </a:rPr>
              <a:t>7000 </a:t>
            </a:r>
            <a:r>
              <a:rPr lang="en-US" sz="1600" b="1" dirty="0" smtClean="0">
                <a:solidFill>
                  <a:srgbClr val="1D02BE"/>
                </a:solidFill>
                <a:ea typeface="宋体" pitchFamily="2" charset="-122"/>
              </a:rPr>
              <a:t>tons</a:t>
            </a:r>
            <a:endParaRPr lang="en-US" sz="1600" b="1" dirty="0">
              <a:solidFill>
                <a:srgbClr val="1D02BE"/>
              </a:solidFill>
            </a:endParaRPr>
          </a:p>
          <a:p>
            <a:r>
              <a:rPr lang="en-US" sz="1600" b="1" dirty="0">
                <a:solidFill>
                  <a:srgbClr val="1D02BE"/>
                </a:solidFill>
              </a:rPr>
              <a:t>~</a:t>
            </a:r>
            <a:r>
              <a:rPr lang="en-US" sz="1600" b="1" dirty="0" smtClean="0">
                <a:solidFill>
                  <a:srgbClr val="1D02BE"/>
                </a:solidFill>
              </a:rPr>
              <a:t>3000 researchers</a:t>
            </a:r>
            <a:endParaRPr lang="en-US" sz="1600" b="1" dirty="0">
              <a:solidFill>
                <a:srgbClr val="1D02B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A2A7C5E-03D8-43B4-8A3D-D68FF9856D3D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4"/>
    </mc:Choice>
    <mc:Fallback xmlns="">
      <p:transition spd="slow" advTm="1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Particle Detection</a:t>
            </a:r>
            <a:endParaRPr lang="en-US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65125" indent="-255588"/>
            <a:r>
              <a:rPr lang="en-US" smtClean="0">
                <a:ea typeface="宋体" pitchFamily="2" charset="-122"/>
              </a:rPr>
              <a:t> Different particles have different signatures in detectors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3CEE1C6-38A5-4B1D-ABA3-3416951659A1}" type="slidenum">
              <a:rPr lang="zh-CN" altLang="en-US" smtClean="0"/>
              <a:pPr>
                <a:defRPr/>
              </a:pPr>
              <a:t>47</a:t>
            </a:fld>
            <a:endParaRPr lang="zh-CN" altLang="en-US"/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38125" y="1252538"/>
            <a:ext cx="6421438" cy="5200650"/>
            <a:chOff x="35" y="906"/>
            <a:chExt cx="4045" cy="3276"/>
          </a:xfrm>
        </p:grpSpPr>
        <p:grpSp>
          <p:nvGrpSpPr>
            <p:cNvPr id="20490" name="Group 25"/>
            <p:cNvGrpSpPr>
              <a:grpSpLocks/>
            </p:cNvGrpSpPr>
            <p:nvPr/>
          </p:nvGrpSpPr>
          <p:grpSpPr bwMode="auto">
            <a:xfrm>
              <a:off x="35" y="906"/>
              <a:ext cx="4045" cy="3276"/>
              <a:chOff x="35" y="906"/>
              <a:chExt cx="4045" cy="3276"/>
            </a:xfrm>
          </p:grpSpPr>
          <p:grpSp>
            <p:nvGrpSpPr>
              <p:cNvPr id="20495" name="Group 22"/>
              <p:cNvGrpSpPr>
                <a:grpSpLocks/>
              </p:cNvGrpSpPr>
              <p:nvPr/>
            </p:nvGrpSpPr>
            <p:grpSpPr bwMode="auto">
              <a:xfrm>
                <a:off x="35" y="906"/>
                <a:ext cx="4045" cy="3276"/>
                <a:chOff x="971" y="906"/>
                <a:chExt cx="4045" cy="3276"/>
              </a:xfrm>
            </p:grpSpPr>
            <p:grpSp>
              <p:nvGrpSpPr>
                <p:cNvPr id="20497" name="Group 21"/>
                <p:cNvGrpSpPr>
                  <a:grpSpLocks/>
                </p:cNvGrpSpPr>
                <p:nvPr/>
              </p:nvGrpSpPr>
              <p:grpSpPr bwMode="auto">
                <a:xfrm>
                  <a:off x="971" y="906"/>
                  <a:ext cx="4045" cy="3276"/>
                  <a:chOff x="971" y="906"/>
                  <a:chExt cx="4045" cy="3276"/>
                </a:xfrm>
              </p:grpSpPr>
              <p:grpSp>
                <p:nvGrpSpPr>
                  <p:cNvPr id="20499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971" y="906"/>
                    <a:ext cx="4045" cy="3276"/>
                    <a:chOff x="77" y="906"/>
                    <a:chExt cx="4045" cy="3276"/>
                  </a:xfrm>
                </p:grpSpPr>
                <p:pic>
                  <p:nvPicPr>
                    <p:cNvPr id="20503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" y="906"/>
                      <a:ext cx="4045" cy="32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504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2808"/>
                      <a:ext cx="714" cy="46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50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188" y="2316"/>
                    <a:ext cx="706" cy="1174"/>
                    <a:chOff x="288" y="2316"/>
                    <a:chExt cx="706" cy="1174"/>
                  </a:xfrm>
                </p:grpSpPr>
                <p:sp>
                  <p:nvSpPr>
                    <p:cNvPr id="20501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2316"/>
                      <a:ext cx="510" cy="3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02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3178"/>
                      <a:ext cx="706" cy="3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0498" name="Rectangle 19"/>
                <p:cNvSpPr>
                  <a:spLocks noChangeArrowheads="1"/>
                </p:cNvSpPr>
                <p:nvPr/>
              </p:nvSpPr>
              <p:spPr bwMode="auto">
                <a:xfrm>
                  <a:off x="1399" y="1078"/>
                  <a:ext cx="598" cy="320"/>
                </a:xfrm>
                <a:prstGeom prst="rect">
                  <a:avLst/>
                </a:prstGeom>
                <a:solidFill>
                  <a:srgbClr val="0000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496" name="Rectangle 24"/>
              <p:cNvSpPr>
                <a:spLocks noChangeArrowheads="1"/>
              </p:cNvSpPr>
              <p:nvPr/>
            </p:nvSpPr>
            <p:spPr bwMode="auto">
              <a:xfrm>
                <a:off x="3390" y="3540"/>
                <a:ext cx="660" cy="624"/>
              </a:xfrm>
              <a:prstGeom prst="rect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1" name="AutoShape 9"/>
            <p:cNvSpPr>
              <a:spLocks/>
            </p:cNvSpPr>
            <p:nvPr/>
          </p:nvSpPr>
          <p:spPr bwMode="auto">
            <a:xfrm>
              <a:off x="3652" y="3066"/>
              <a:ext cx="160" cy="492"/>
            </a:xfrm>
            <a:prstGeom prst="rightBrace">
              <a:avLst>
                <a:gd name="adj1" fmla="val 25625"/>
                <a:gd name="adj2" fmla="val 50000"/>
              </a:avLst>
            </a:prstGeom>
            <a:noFill/>
            <a:ln w="63500">
              <a:solidFill>
                <a:srgbClr val="CC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AutoShape 10"/>
            <p:cNvSpPr>
              <a:spLocks/>
            </p:cNvSpPr>
            <p:nvPr/>
          </p:nvSpPr>
          <p:spPr bwMode="auto">
            <a:xfrm>
              <a:off x="3652" y="1986"/>
              <a:ext cx="160" cy="972"/>
            </a:xfrm>
            <a:prstGeom prst="rightBrace">
              <a:avLst>
                <a:gd name="adj1" fmla="val 50625"/>
                <a:gd name="adj2" fmla="val 50000"/>
              </a:avLst>
            </a:prstGeom>
            <a:noFill/>
            <a:ln w="635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AutoShape 14"/>
            <p:cNvSpPr>
              <a:spLocks/>
            </p:cNvSpPr>
            <p:nvPr/>
          </p:nvSpPr>
          <p:spPr bwMode="auto">
            <a:xfrm>
              <a:off x="3652" y="1066"/>
              <a:ext cx="160" cy="815"/>
            </a:xfrm>
            <a:prstGeom prst="rightBrace">
              <a:avLst>
                <a:gd name="adj1" fmla="val 42448"/>
                <a:gd name="adj2" fmla="val 50000"/>
              </a:avLst>
            </a:prstGeom>
            <a:noFill/>
            <a:ln w="635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AutoShape 26"/>
            <p:cNvSpPr>
              <a:spLocks/>
            </p:cNvSpPr>
            <p:nvPr/>
          </p:nvSpPr>
          <p:spPr bwMode="auto">
            <a:xfrm>
              <a:off x="3652" y="3622"/>
              <a:ext cx="160" cy="492"/>
            </a:xfrm>
            <a:prstGeom prst="rightBrace">
              <a:avLst>
                <a:gd name="adj1" fmla="val 25625"/>
                <a:gd name="adj2" fmla="val 50000"/>
              </a:avLst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353175" y="1828800"/>
            <a:ext cx="2540000" cy="830263"/>
          </a:xfrm>
          <a:prstGeom prst="rect">
            <a:avLst/>
          </a:prstGeom>
          <a:solidFill>
            <a:schemeClr val="bg1"/>
          </a:solidFill>
          <a:ln w="6350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 pitchFamily="34" charset="0"/>
                <a:ea typeface="宋体" pitchFamily="2" charset="-122"/>
              </a:rPr>
              <a:t>Muon Spectrometer:</a:t>
            </a:r>
            <a:br>
              <a:rPr lang="en-US" sz="1600" b="1">
                <a:latin typeface="Arial" pitchFamily="34" charset="0"/>
                <a:ea typeface="宋体" pitchFamily="2" charset="-122"/>
              </a:rPr>
            </a:br>
            <a:r>
              <a:rPr lang="en-US" sz="1600">
                <a:latin typeface="Arial" pitchFamily="34" charset="0"/>
                <a:ea typeface="宋体" pitchFamily="2" charset="-122"/>
              </a:rPr>
              <a:t>muon identification and momentum measurement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367463" y="3313113"/>
            <a:ext cx="2438400" cy="860425"/>
          </a:xfrm>
          <a:prstGeom prst="rect">
            <a:avLst/>
          </a:prstGeom>
          <a:solidFill>
            <a:schemeClr val="bg1"/>
          </a:solidFill>
          <a:ln w="63500">
            <a:solidFill>
              <a:srgbClr val="00CC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 pitchFamily="34" charset="0"/>
                <a:ea typeface="宋体" pitchFamily="2" charset="-122"/>
              </a:rPr>
              <a:t>Hadronic calorimeter:</a:t>
            </a:r>
            <a:br>
              <a:rPr lang="en-US" sz="1600" b="1">
                <a:latin typeface="Arial" pitchFamily="34" charset="0"/>
                <a:ea typeface="宋体" pitchFamily="2" charset="-122"/>
              </a:rPr>
            </a:br>
            <a:r>
              <a:rPr lang="en-US" sz="1600">
                <a:latin typeface="Arial" pitchFamily="34" charset="0"/>
                <a:ea typeface="宋体" pitchFamily="2" charset="-122"/>
              </a:rPr>
              <a:t>Measurement of jets and missing energy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67463" y="4422775"/>
            <a:ext cx="2500312" cy="903288"/>
          </a:xfrm>
          <a:prstGeom prst="rect">
            <a:avLst/>
          </a:prstGeom>
          <a:solidFill>
            <a:schemeClr val="bg1"/>
          </a:solidFill>
          <a:ln w="63500">
            <a:solidFill>
              <a:srgbClr val="CC66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 pitchFamily="34" charset="0"/>
                <a:ea typeface="宋体" pitchFamily="2" charset="-122"/>
              </a:rPr>
              <a:t>Electromagnetic calo:</a:t>
            </a:r>
            <a:br>
              <a:rPr lang="en-US" sz="1600" b="1">
                <a:latin typeface="Arial" pitchFamily="34" charset="0"/>
                <a:ea typeface="宋体" pitchFamily="2" charset="-122"/>
              </a:rPr>
            </a:br>
            <a:r>
              <a:rPr lang="en-US" sz="1600">
                <a:latin typeface="Arial" pitchFamily="34" charset="0"/>
                <a:ea typeface="宋体" pitchFamily="2" charset="-122"/>
              </a:rPr>
              <a:t>e/</a:t>
            </a:r>
            <a:r>
              <a:rPr lang="en-US" sz="1600">
                <a:latin typeface="Arial" pitchFamily="34" charset="0"/>
                <a:ea typeface="宋体" pitchFamily="2" charset="-122"/>
                <a:sym typeface="Symbol" pitchFamily="18" charset="2"/>
              </a:rPr>
              <a:t>  identification and energy measurement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367463" y="5522913"/>
            <a:ext cx="2514600" cy="831850"/>
          </a:xfrm>
          <a:prstGeom prst="rect">
            <a:avLst/>
          </a:prstGeom>
          <a:solidFill>
            <a:schemeClr val="bg1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latin typeface="Arial" pitchFamily="34" charset="0"/>
                <a:ea typeface="宋体" pitchFamily="2" charset="-122"/>
              </a:rPr>
              <a:t>Tracking system:</a:t>
            </a:r>
            <a:r>
              <a:rPr lang="en-US" sz="1600">
                <a:latin typeface="Arial" pitchFamily="34" charset="0"/>
                <a:ea typeface="宋体" pitchFamily="2" charset="-122"/>
              </a:rPr>
              <a:t/>
            </a:r>
            <a:br>
              <a:rPr lang="en-US" sz="1600">
                <a:latin typeface="Arial" pitchFamily="34" charset="0"/>
                <a:ea typeface="宋体" pitchFamily="2" charset="-122"/>
              </a:rPr>
            </a:br>
            <a:r>
              <a:rPr lang="en-US" sz="1600">
                <a:latin typeface="Arial" pitchFamily="34" charset="0"/>
                <a:ea typeface="宋体" pitchFamily="2" charset="-122"/>
              </a:rPr>
              <a:t>Charged particle momentum, vertexing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1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1"/>
    </mc:Choice>
    <mc:Fallback xmlns="">
      <p:transition spd="slow" advTm="2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Width (CMS)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cds.cern.ch/record/1670066/files/HIG-14-002-pas.pdf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48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484784"/>
            <a:ext cx="84105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2" y="4221088"/>
            <a:ext cx="793528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76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Width (CMS)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cds.cern.ch/record/1670066/files/HIG-14-002-pas.pdf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49</a:t>
            </a:fld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7162"/>
            <a:ext cx="4983131" cy="540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44" y="1462528"/>
            <a:ext cx="4077860" cy="44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42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8050"/>
            <a:ext cx="487838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Higgs Boson Decay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950" y="692150"/>
            <a:ext cx="4392613" cy="5764213"/>
          </a:xfrm>
        </p:spPr>
        <p:txBody>
          <a:bodyPr>
            <a:normAutofit lnSpcReduction="10000"/>
          </a:bodyPr>
          <a:lstStyle/>
          <a:p>
            <a:pPr marL="109728" indent="0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Higgs decay branching </a:t>
            </a:r>
          </a:p>
          <a:p>
            <a:pPr marL="109728" indent="0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0000FF"/>
                </a:solidFill>
              </a:rPr>
              <a:t>ratio at  </a:t>
            </a:r>
            <a:r>
              <a:rPr lang="en-US" b="1" dirty="0" err="1" smtClean="0">
                <a:solidFill>
                  <a:srgbClr val="0000FF"/>
                </a:solidFill>
              </a:rPr>
              <a:t>m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=125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bb: 57.7% (huge QCD background)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B050"/>
                </a:solidFill>
              </a:rPr>
              <a:t>WW: 21.5% (easy identification in di-lepton mode, complex background)</a:t>
            </a:r>
            <a:endParaRPr lang="en-US" sz="2400" dirty="0" smtClean="0">
              <a:solidFill>
                <a:srgbClr val="00B050"/>
              </a:solidFill>
              <a:latin typeface="Symbol" pitchFamily="18" charset="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tt</a:t>
            </a:r>
            <a:r>
              <a:rPr lang="en-US" sz="2400" dirty="0" smtClean="0">
                <a:solidFill>
                  <a:srgbClr val="FF0000"/>
                </a:solidFill>
              </a:rPr>
              <a:t>: 6.3% (complex final states with 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leptonic</a:t>
            </a:r>
            <a:r>
              <a:rPr lang="en-US" sz="2400" dirty="0" smtClean="0">
                <a:solidFill>
                  <a:srgbClr val="FF0000"/>
                </a:solidFill>
              </a:rPr>
              <a:t> and/or </a:t>
            </a:r>
            <a:r>
              <a:rPr lang="en-US" sz="2400" dirty="0" err="1" smtClean="0">
                <a:solidFill>
                  <a:srgbClr val="FF0000"/>
                </a:solidFill>
              </a:rPr>
              <a:t>hadronic</a:t>
            </a:r>
            <a:r>
              <a:rPr lang="en-US" sz="2400" dirty="0" smtClean="0">
                <a:solidFill>
                  <a:srgbClr val="FF0000"/>
                </a:solidFill>
              </a:rPr>
              <a:t> decays)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ZZ*: 2.6% (“gold-plated”, clean signature of 4-lepton, high S/B, excellent mass peak)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err="1" smtClean="0">
                <a:solidFill>
                  <a:srgbClr val="FF33CC"/>
                </a:solidFill>
                <a:latin typeface="Symbol" pitchFamily="18" charset="2"/>
              </a:rPr>
              <a:t>gg</a:t>
            </a:r>
            <a:r>
              <a:rPr lang="en-US" sz="2400" dirty="0" smtClean="0">
                <a:solidFill>
                  <a:srgbClr val="FF33CC"/>
                </a:solidFill>
              </a:rPr>
              <a:t>: 0.23% (excellent mass resolution, high sensitivity)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7645230-004D-4D81-9BB3-F0226709397A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227763" y="1125538"/>
            <a:ext cx="0" cy="374332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4644008" y="5622925"/>
            <a:ext cx="4395755" cy="8309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H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 ZZ*  4l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production rate: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1 out of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collision events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4365104"/>
            <a:ext cx="4320480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4"/>
    </mc:Choice>
    <mc:Fallback xmlns="">
      <p:transition spd="slow" advTm="1091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31917"/>
            <a:ext cx="3491880" cy="321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 pitchFamily="2" charset="2"/>
              </a:rPr>
              <a:t>ZZ*4</a:t>
            </a:r>
            <a:r>
              <a:rPr lang="en-US" dirty="0" smtClean="0">
                <a:latin typeface="MT Extra" pitchFamily="18" charset="2"/>
                <a:sym typeface="Wingdings" pitchFamily="2" charset="2"/>
              </a:rPr>
              <a:t>l</a:t>
            </a:r>
            <a:r>
              <a:rPr lang="en-US" dirty="0" smtClean="0">
                <a:sym typeface="Wingdings" pitchFamily="2" charset="2"/>
              </a:rPr>
              <a:t>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762000"/>
            <a:ext cx="7241373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Extremely clean – “Gold-plated” channel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Fully reconstructed final states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Good mass resolution (~ 1.6-2.4 </a:t>
            </a:r>
            <a:r>
              <a:rPr lang="en-US" dirty="0" err="1" smtClean="0">
                <a:solidFill>
                  <a:srgbClr val="0070C0"/>
                </a:solidFill>
              </a:rPr>
              <a:t>GeV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>
                <a:solidFill>
                  <a:srgbClr val="0070C0"/>
                </a:solidFill>
              </a:rPr>
              <a:t>High S/B ratio </a:t>
            </a:r>
            <a:r>
              <a:rPr lang="en-US" dirty="0" smtClean="0">
                <a:solidFill>
                  <a:srgbClr val="0070C0"/>
                </a:solidFill>
              </a:rPr>
              <a:t>(~ 1-2)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Low decay branching fraction</a:t>
            </a:r>
          </a:p>
          <a:p>
            <a:pPr lvl="1">
              <a:buFont typeface="Courier New" pitchFamily="49" charset="0"/>
              <a:buChar char="o"/>
            </a:pPr>
            <a:endParaRPr lang="en-US" dirty="0"/>
          </a:p>
          <a:p>
            <a:r>
              <a:rPr lang="en-US" dirty="0" smtClean="0"/>
              <a:t> Currently statistically limited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4.6 fb</a:t>
            </a:r>
            <a:r>
              <a:rPr lang="en-US" baseline="30000" dirty="0" smtClean="0">
                <a:solidFill>
                  <a:srgbClr val="0070C0"/>
                </a:solidFill>
              </a:rPr>
              <a:t>-1</a:t>
            </a:r>
            <a:r>
              <a:rPr lang="en-US" dirty="0" smtClean="0">
                <a:solidFill>
                  <a:srgbClr val="0070C0"/>
                </a:solidFill>
              </a:rPr>
              <a:t> @ 7 </a:t>
            </a:r>
            <a:r>
              <a:rPr lang="en-US" dirty="0" err="1" smtClean="0">
                <a:solidFill>
                  <a:srgbClr val="0070C0"/>
                </a:solidFill>
              </a:rPr>
              <a:t>TeV</a:t>
            </a:r>
            <a:r>
              <a:rPr lang="en-US" dirty="0" smtClean="0">
                <a:solidFill>
                  <a:srgbClr val="0070C0"/>
                </a:solidFill>
              </a:rPr>
              <a:t> + 20.7 fb</a:t>
            </a:r>
            <a:r>
              <a:rPr lang="en-US" baseline="30000" dirty="0" smtClean="0">
                <a:solidFill>
                  <a:srgbClr val="0070C0"/>
                </a:solidFill>
              </a:rPr>
              <a:t>-1</a:t>
            </a:r>
            <a:r>
              <a:rPr lang="en-US" dirty="0" smtClean="0">
                <a:solidFill>
                  <a:srgbClr val="0070C0"/>
                </a:solidFill>
              </a:rPr>
              <a:t> @ 8 </a:t>
            </a:r>
            <a:r>
              <a:rPr lang="en-US" dirty="0" err="1" smtClean="0">
                <a:solidFill>
                  <a:srgbClr val="0070C0"/>
                </a:solidFill>
              </a:rPr>
              <a:t>TeV</a:t>
            </a:r>
            <a:endParaRPr lang="en-US" dirty="0" smtClean="0">
              <a:solidFill>
                <a:srgbClr val="0070C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Expect 68 SM H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ZZ*4</a:t>
            </a:r>
            <a:r>
              <a:rPr lang="en-US" dirty="0" smtClean="0">
                <a:solidFill>
                  <a:srgbClr val="0070C0"/>
                </a:solidFill>
                <a:latin typeface="MT Extra" pitchFamily="18" charset="2"/>
                <a:sym typeface="Wingdings" pitchFamily="2" charset="2"/>
              </a:rPr>
              <a:t>l 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(</a:t>
            </a:r>
            <a:r>
              <a:rPr lang="en-US" dirty="0" err="1" smtClean="0">
                <a:solidFill>
                  <a:srgbClr val="0070C0"/>
                </a:solidFill>
                <a:sym typeface="Wingdings" pitchFamily="2" charset="2"/>
              </a:rPr>
              <a:t>e,</a:t>
            </a:r>
            <a:r>
              <a:rPr lang="en-US" dirty="0" err="1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) events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Properties measurement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Higgs mass, spin, parity, couplings etc.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70C0"/>
                </a:solidFill>
              </a:rPr>
              <a:t>Critical to determine whether it is fully compatible with the SM Higgs boson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21232"/>
            <a:ext cx="2664296" cy="183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5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5"/>
    </mc:Choice>
    <mc:Fallback xmlns="">
      <p:transition spd="slow" advTm="8918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Event Selection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07504" y="692696"/>
            <a:ext cx="6336704" cy="10081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</a:t>
            </a:r>
            <a:r>
              <a:rPr lang="en-US" sz="2000" dirty="0" smtClean="0"/>
              <a:t>Trigger match with single and/or di-lepton trigger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smtClean="0"/>
              <a:t> Four sub-channels: 4e, 2e2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, 2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2e, 4</a:t>
            </a:r>
            <a:r>
              <a:rPr lang="en-US" sz="2000" dirty="0" smtClean="0">
                <a:latin typeface="Symbol" pitchFamily="18" charset="2"/>
              </a:rPr>
              <a:t>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3" y="1512985"/>
            <a:ext cx="7618087" cy="522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0"/>
    </mc:Choice>
    <mc:Fallback xmlns="">
      <p:transition spd="slow" advTm="1270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Estimation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23216" cy="57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6" y="3861048"/>
            <a:ext cx="583591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3"/>
    </mc:Choice>
    <mc:Fallback xmlns="">
      <p:transition spd="slow" advTm="8765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of 4-lepton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19753"/>
            <a:ext cx="5965711" cy="614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42BB7C-7F50-47A5-8C1B-A5634D8F6EE8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7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1|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5366</TotalTime>
  <Words>1494</Words>
  <Application>Microsoft Office PowerPoint</Application>
  <PresentationFormat>On-screen Show (4:3)</PresentationFormat>
  <Paragraphs>319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佈景主題</vt:lpstr>
      <vt:lpstr>Equation</vt:lpstr>
      <vt:lpstr>Higgs Properties Measurement based on HZZ*4l with ATLAS</vt:lpstr>
      <vt:lpstr>Outline</vt:lpstr>
      <vt:lpstr>Standard Model and Discovery of the Higgs</vt:lpstr>
      <vt:lpstr>Higgs Boson Production at LHC</vt:lpstr>
      <vt:lpstr>Higgs Boson Decay</vt:lpstr>
      <vt:lpstr>HZZ*4l Overview</vt:lpstr>
      <vt:lpstr>Event Selection</vt:lpstr>
      <vt:lpstr>Background Estimation</vt:lpstr>
      <vt:lpstr>Invariant Mass of 4-lepton</vt:lpstr>
      <vt:lpstr>Selected Higgs Candidates</vt:lpstr>
      <vt:lpstr>HZZ*4l :Mass Calibration</vt:lpstr>
      <vt:lpstr>Higgs Detection Significance</vt:lpstr>
      <vt:lpstr>Higgs Mass Measurement</vt:lpstr>
      <vt:lpstr>Higgs Mass Measurements</vt:lpstr>
      <vt:lpstr>Measurements of Higgs Signal Strength</vt:lpstr>
      <vt:lpstr>HZZ*4l : Spin and Parity</vt:lpstr>
      <vt:lpstr>HZZ*4l : Spin and Parity</vt:lpstr>
      <vt:lpstr>Probing Higgs Production</vt:lpstr>
      <vt:lpstr>Higgs Production: ggF vs.VBF</vt:lpstr>
      <vt:lpstr>Fermion and Vector Couplings</vt:lpstr>
      <vt:lpstr>Summary</vt:lpstr>
      <vt:lpstr>Backup</vt:lpstr>
      <vt:lpstr>Higgs Width</vt:lpstr>
      <vt:lpstr>Measurements of Higgs Signal Strength</vt:lpstr>
      <vt:lpstr>Higgs Mass and Signal Strength</vt:lpstr>
      <vt:lpstr>Background Estimation</vt:lpstr>
      <vt:lpstr>Selected Events</vt:lpstr>
      <vt:lpstr>Constraints on BSM</vt:lpstr>
      <vt:lpstr>Constraints on BSM Loops</vt:lpstr>
      <vt:lpstr>ATLAS Data Samples</vt:lpstr>
      <vt:lpstr>Major  Challenge (Large Pileup)</vt:lpstr>
      <vt:lpstr>Higgs Couplings</vt:lpstr>
      <vt:lpstr>Is it the SM Higgs Boson?</vt:lpstr>
      <vt:lpstr>Coupling Measurements</vt:lpstr>
      <vt:lpstr>Spin Analysis with H gg</vt:lpstr>
      <vt:lpstr>Spin Analysis With H WW*</vt:lpstr>
      <vt:lpstr>HZZ*4l : Spin and CP</vt:lpstr>
      <vt:lpstr>ATLAS Trigger</vt:lpstr>
      <vt:lpstr>Higgs Production and Decays</vt:lpstr>
      <vt:lpstr>PowerPoint Presentation</vt:lpstr>
      <vt:lpstr>Invariant Mass of 4-lepton</vt:lpstr>
      <vt:lpstr>MVA Discriminant: Higgs Spin and CP</vt:lpstr>
      <vt:lpstr>BR of Z  4l</vt:lpstr>
      <vt:lpstr>Search for High Mass H ZZ, WW</vt:lpstr>
      <vt:lpstr>Large Hadron Collider at CERN</vt:lpstr>
      <vt:lpstr>The ATLAS Detector</vt:lpstr>
      <vt:lpstr>Particle Detection</vt:lpstr>
      <vt:lpstr>Higgs Width (CMS)</vt:lpstr>
      <vt:lpstr>Higgs Width (CMS)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Properties Measurement based on HZZ*4l with ATLAS</dc:title>
  <dc:creator>hyang</dc:creator>
  <cp:lastModifiedBy>hyang</cp:lastModifiedBy>
  <cp:revision>205</cp:revision>
  <dcterms:created xsi:type="dcterms:W3CDTF">2014-04-17T17:23:58Z</dcterms:created>
  <dcterms:modified xsi:type="dcterms:W3CDTF">2014-05-16T06:20:21Z</dcterms:modified>
</cp:coreProperties>
</file>