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9" r:id="rId2"/>
    <p:sldId id="494" r:id="rId3"/>
    <p:sldId id="568" r:id="rId4"/>
    <p:sldId id="495" r:id="rId5"/>
    <p:sldId id="436" r:id="rId6"/>
    <p:sldId id="549" r:id="rId7"/>
    <p:sldId id="550" r:id="rId8"/>
    <p:sldId id="551" r:id="rId9"/>
    <p:sldId id="552" r:id="rId10"/>
    <p:sldId id="569" r:id="rId11"/>
    <p:sldId id="554" r:id="rId12"/>
    <p:sldId id="556" r:id="rId13"/>
    <p:sldId id="537" r:id="rId14"/>
    <p:sldId id="522" r:id="rId15"/>
    <p:sldId id="479" r:id="rId16"/>
    <p:sldId id="480" r:id="rId17"/>
    <p:sldId id="481" r:id="rId18"/>
    <p:sldId id="521" r:id="rId19"/>
    <p:sldId id="518" r:id="rId20"/>
    <p:sldId id="519" r:id="rId21"/>
    <p:sldId id="455" r:id="rId22"/>
    <p:sldId id="346" r:id="rId23"/>
    <p:sldId id="347" r:id="rId24"/>
    <p:sldId id="345" r:id="rId25"/>
    <p:sldId id="354" r:id="rId26"/>
    <p:sldId id="355" r:id="rId27"/>
    <p:sldId id="350" r:id="rId28"/>
    <p:sldId id="538" r:id="rId29"/>
    <p:sldId id="557" r:id="rId30"/>
    <p:sldId id="530" r:id="rId31"/>
    <p:sldId id="531" r:id="rId32"/>
    <p:sldId id="543" r:id="rId33"/>
    <p:sldId id="533" r:id="rId34"/>
    <p:sldId id="534" r:id="rId35"/>
    <p:sldId id="536" r:id="rId36"/>
    <p:sldId id="541" r:id="rId37"/>
    <p:sldId id="529" r:id="rId38"/>
    <p:sldId id="540" r:id="rId39"/>
    <p:sldId id="525" r:id="rId40"/>
    <p:sldId id="526" r:id="rId41"/>
    <p:sldId id="527" r:id="rId42"/>
    <p:sldId id="472" r:id="rId43"/>
    <p:sldId id="473" r:id="rId44"/>
    <p:sldId id="474" r:id="rId45"/>
    <p:sldId id="476" r:id="rId46"/>
    <p:sldId id="388" r:id="rId47"/>
    <p:sldId id="389" r:id="rId48"/>
    <p:sldId id="392" r:id="rId49"/>
    <p:sldId id="507" r:id="rId50"/>
    <p:sldId id="542" r:id="rId51"/>
    <p:sldId id="544" r:id="rId5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8" autoAdjust="0"/>
  </p:normalViewPr>
  <p:slideViewPr>
    <p:cSldViewPr>
      <p:cViewPr>
        <p:scale>
          <a:sx n="79" d="100"/>
          <a:sy n="79" d="100"/>
        </p:scale>
        <p:origin x="-87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56"/>
    </p:cViewPr>
  </p:sorterViewPr>
  <p:notesViewPr>
    <p:cSldViewPr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E8DACF1-6382-4482-BE8C-13A100DEBEAE}" type="datetimeFigureOut">
              <a:rPr lang="zh-CN" altLang="en-US"/>
              <a:pPr>
                <a:defRPr/>
              </a:pPr>
              <a:t>2014-5-14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912623-F9DD-4961-B8DC-F8303B512A0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5807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20EFA6C-A0D1-43DE-8E71-425C52FB1894}" type="datetimeFigureOut">
              <a:rPr lang="zh-CN" altLang="en-US"/>
              <a:pPr>
                <a:defRPr/>
              </a:pPr>
              <a:t>2014-5-14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EEB6A0-58D7-4871-B07A-720F7B127C4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846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95E9F99-90B6-405D-90A7-9F57D33262E2}" type="slidenum">
              <a:rPr lang="zh-CN" altLang="en-US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262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2890BD-6BF7-4610-8AB1-23873B5809BB}" type="slidenum">
              <a:rPr lang="en-US" altLang="zh-CN" sz="1300">
                <a:latin typeface="Arial" panose="020B0604020202020204" pitchFamily="34" charset="0"/>
              </a:rPr>
              <a:pPr/>
              <a:t>35</a:t>
            </a:fld>
            <a:endParaRPr lang="en-US" altLang="zh-CN" sz="1300">
              <a:latin typeface="Arial" panose="020B0604020202020204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71278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3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A1AC778-8B84-4F69-B4F7-F55E15E65820}" type="slidenum">
              <a:rPr lang="en-US" altLang="zh-CN" sz="1300">
                <a:latin typeface="Arial" panose="020B0604020202020204" pitchFamily="34" charset="0"/>
              </a:rPr>
              <a:pPr/>
              <a:t>36</a:t>
            </a:fld>
            <a:endParaRPr lang="en-US" altLang="zh-CN" sz="1300">
              <a:latin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71278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3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3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3691543-6194-4AE5-B6B7-40B89F33AB76}" type="slidenum">
              <a:rPr lang="en-US" altLang="zh-CN" sz="1300">
                <a:latin typeface="Arial" panose="020B0604020202020204" pitchFamily="34" charset="0"/>
              </a:rPr>
              <a:pPr/>
              <a:t>49</a:t>
            </a:fld>
            <a:endParaRPr lang="en-US" altLang="zh-CN" sz="1300">
              <a:latin typeface="Arial" panose="020B0604020202020204" pitchFamily="34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71278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6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1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3E5ECDA-1AE2-44E1-9B72-02BBEB096284}" type="slidenum">
              <a:rPr lang="zh-CN" altLang="en-US"/>
              <a:pPr/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7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1" y="-9573"/>
            <a:ext cx="9153571" cy="6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C:\Users\Findlin\Desktop\CMS_Logo2_392x39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07846" y="-9573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1579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32440" y="1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1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广州会议</a:t>
            </a:r>
          </a:p>
        </p:txBody>
      </p:sp>
    </p:spTree>
    <p:extLst>
      <p:ext uri="{BB962C8B-B14F-4D97-AF65-F5344CB8AC3E}">
        <p14:creationId xmlns:p14="http://schemas.microsoft.com/office/powerpoint/2010/main" val="1667496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1" y="-9573"/>
            <a:ext cx="9153571" cy="6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2" descr="C:\Users\Findlin\Desktop\CMS_Logo2_392x39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07846" y="-9573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7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1579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32440" y="1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 marL="742950" indent="-285750">
              <a:buSzPct val="50000"/>
              <a:buFont typeface="Wingdings" pitchFamily="2" charset="2"/>
              <a:buChar char="p"/>
              <a:defRPr sz="1800"/>
            </a:lvl2pPr>
            <a:lvl3pPr marL="1143000" indent="-228600">
              <a:buFontTx/>
              <a:buBlip>
                <a:blip r:embed="rId6"/>
              </a:buBlip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620691" y="-9573"/>
            <a:ext cx="7911749" cy="63026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广州会议</a:t>
            </a:r>
            <a:endParaRPr lang="zh-CN" altLang="en-US" dirty="0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18000" rIns="18000"/>
          <a:lstStyle>
            <a:lvl1pPr>
              <a:defRPr/>
            </a:lvl1pPr>
          </a:lstStyle>
          <a:p>
            <a:fld id="{26CDC88E-3166-4E7F-B359-B46E89E05277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5276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1" y="-9573"/>
            <a:ext cx="9153571" cy="6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Picture 2" descr="C:\Users\Findlin\Desktop\CMS_Logo2_392x39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07846" y="-9573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5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1579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7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广州会议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85183-4143-4F08-918E-D5E327ECAE0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264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1" y="-9573"/>
            <a:ext cx="9153571" cy="6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C:\Users\Findlin\Desktop\CMS_Logo2_392x39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8507846" y="-9573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1579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 smtClean="0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广州会议</a:t>
            </a: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9AF40-325C-44D2-82EF-2D3BA02A9C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504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9571" y="-9573"/>
            <a:ext cx="9153571" cy="630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597650"/>
            <a:ext cx="2133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5788" y="6597650"/>
            <a:ext cx="2895600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447088" y="6524625"/>
            <a:ext cx="576262" cy="268288"/>
          </a:xfrm>
          <a:prstGeom prst="flowChartConnector">
            <a:avLst/>
          </a:prstGeom>
          <a:ln>
            <a:noFill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i="1">
                <a:latin typeface="Calibri" panose="020F0502020204030204" pitchFamily="34" charset="0"/>
              </a:defRPr>
            </a:lvl1pPr>
          </a:lstStyle>
          <a:p>
            <a:fld id="{E266C5F3-9515-4ABA-8672-2117BA0F9544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031" name="Picture 2" descr="C:\Users\Findlin\Desktop\CMS_Logo2_392x392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952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标题占位符 1"/>
          <p:cNvSpPr>
            <a:spLocks noGrp="1"/>
          </p:cNvSpPr>
          <p:nvPr>
            <p:ph type="title"/>
          </p:nvPr>
        </p:nvSpPr>
        <p:spPr bwMode="auto">
          <a:xfrm>
            <a:off x="620713" y="-9525"/>
            <a:ext cx="79121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507846" y="-9573"/>
            <a:ext cx="620687" cy="620687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34" name="图片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813"/>
            <a:ext cx="15795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92" r:id="rId3"/>
    <p:sldLayoutId id="2147483693" r:id="rId4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FF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anose="05000000000000000000" pitchFamily="2" charset="2"/>
        <a:buChar char="p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FF"/>
        </a:buClr>
        <a:buSzPct val="100000"/>
        <a:buBlip>
          <a:blip r:embed="rId10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rxiv.org/pdf/1312.535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312.5353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rxiv.org/abs/arXiv:1401.504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46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45.png"/><Relationship Id="rId2" Type="http://schemas.openxmlformats.org/officeDocument/2006/relationships/tags" Target="../tags/tag6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14.xml"/><Relationship Id="rId19" Type="http://schemas.openxmlformats.org/officeDocument/2006/relationships/image" Target="../media/image47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.g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hyperlink" Target="https://twiki.cern.ch/twiki/bin/view/CMSPublic/PhysicsResultsBPH1200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8.bin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80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79.emf"/><Relationship Id="rId5" Type="http://schemas.openxmlformats.org/officeDocument/2006/relationships/image" Target="../media/image78.emf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ctrTitle"/>
          </p:nvPr>
        </p:nvSpPr>
        <p:spPr>
          <a:xfrm>
            <a:off x="1260475" y="2133600"/>
            <a:ext cx="6623050" cy="1470025"/>
          </a:xfrm>
        </p:spPr>
        <p:txBody>
          <a:bodyPr/>
          <a:lstStyle/>
          <a:p>
            <a:r>
              <a:rPr lang="en-US" altLang="zh-CN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CMS </a:t>
            </a:r>
            <a:r>
              <a:rPr lang="zh-CN" altLang="en-US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中国组进展</a:t>
            </a:r>
            <a:r>
              <a:rPr lang="en-US" altLang="zh-CN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zh-CN" altLang="en-US" sz="4800" b="1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005263"/>
            <a:ext cx="6400800" cy="191928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endParaRPr lang="en-US" altLang="zh-CN" sz="20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陈</a:t>
            </a:r>
            <a:r>
              <a:rPr lang="zh-CN" altLang="en-US" sz="2800" b="1" dirty="0">
                <a:solidFill>
                  <a:srgbClr val="0000FF"/>
                </a:solidFill>
              </a:rPr>
              <a:t>国明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2000" b="1" dirty="0" smtClean="0"/>
              <a:t>代表</a:t>
            </a:r>
            <a:r>
              <a:rPr lang="en-US" altLang="zh-CN" sz="2000" b="1" dirty="0" smtClean="0"/>
              <a:t>CMS </a:t>
            </a:r>
            <a:r>
              <a:rPr lang="zh-CN" altLang="en-US" sz="2000" b="1" dirty="0" smtClean="0"/>
              <a:t>中国组</a:t>
            </a:r>
            <a:endParaRPr lang="en-US" altLang="zh-CN" sz="20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CN" sz="2000" b="1" dirty="0" smtClean="0"/>
              <a:t>2014</a:t>
            </a:r>
            <a:r>
              <a:rPr lang="zh-CN" altLang="en-US" sz="2000" b="1" dirty="0" smtClean="0"/>
              <a:t>年</a:t>
            </a:r>
            <a:r>
              <a:rPr lang="en-US" altLang="zh-CN" sz="2000" b="1" dirty="0"/>
              <a:t>5</a:t>
            </a:r>
            <a:r>
              <a:rPr lang="zh-CN" altLang="en-US" sz="2000" b="1" dirty="0" smtClean="0"/>
              <a:t>月</a:t>
            </a:r>
            <a:r>
              <a:rPr lang="en-US" altLang="zh-CN" sz="2000" b="1" dirty="0" smtClean="0"/>
              <a:t>16</a:t>
            </a:r>
            <a:r>
              <a:rPr lang="zh-CN" altLang="en-US" sz="2000" b="1" dirty="0" smtClean="0"/>
              <a:t>日</a:t>
            </a:r>
            <a:endParaRPr lang="en-US" altLang="zh-CN" sz="2000" b="1" dirty="0" smtClean="0"/>
          </a:p>
        </p:txBody>
      </p:sp>
      <p:sp>
        <p:nvSpPr>
          <p:cNvPr id="27651" name="标题 4"/>
          <p:cNvSpPr txBox="1">
            <a:spLocks/>
          </p:cNvSpPr>
          <p:nvPr/>
        </p:nvSpPr>
        <p:spPr bwMode="auto">
          <a:xfrm>
            <a:off x="539552" y="764704"/>
            <a:ext cx="79121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2014</a:t>
            </a:r>
            <a:r>
              <a:rPr lang="zh-CN" altLang="en-US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5</a:t>
            </a:r>
            <a:r>
              <a:rPr lang="zh-CN" altLang="en-US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月广州</a:t>
            </a:r>
            <a:r>
              <a:rPr lang="en-US" altLang="zh-CN" sz="3200" dirty="0" err="1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TeV</a:t>
            </a:r>
            <a:r>
              <a:rPr lang="zh-CN" altLang="en-US" sz="3200" dirty="0" smtClean="0">
                <a:solidFill>
                  <a:srgbClr val="FF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工作组会议</a:t>
            </a:r>
            <a:endParaRPr lang="zh-CN" altLang="en-US" sz="3200" b="1" dirty="0">
              <a:solidFill>
                <a:srgbClr val="FF0000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mtClean="0"/>
              <a:t>检验多变量分析的可靠性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C88E-3166-4E7F-B359-B46E89E05277}" type="slidenum">
              <a:rPr lang="zh-CN" altLang="en-US" smtClean="0"/>
              <a:pPr/>
              <a:t>10</a:t>
            </a:fld>
            <a:endParaRPr lang="en-US" altLang="zh-CN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51713"/>
          <a:stretch/>
        </p:blipFill>
        <p:spPr bwMode="auto">
          <a:xfrm>
            <a:off x="683568" y="692696"/>
            <a:ext cx="3240360" cy="28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451" y="810000"/>
            <a:ext cx="28136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EBlowEtaGold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466184"/>
            <a:ext cx="3982577" cy="3273159"/>
          </a:xfrm>
          <a:prstGeom prst="rect">
            <a:avLst/>
          </a:prstGeom>
        </p:spPr>
      </p:pic>
      <p:pic>
        <p:nvPicPr>
          <p:cNvPr id="10" name="Picture 2" descr="https://twiki.cern.ch/twiki/pub/CMSPublic/Hig13001TWiki/ZMuMuMVAStack_pho_idmva_rescaledBarrel_PhoPFPresel_HighP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63059"/>
            <a:ext cx="33843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5616" y="233958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π</a:t>
            </a:r>
            <a:r>
              <a:rPr lang="en-US" altLang="zh-CN" sz="24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  <a:endParaRPr lang="zh-CN" altLang="en-US" sz="2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484784"/>
            <a:ext cx="31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γ</a:t>
            </a:r>
            <a:endParaRPr lang="zh-CN" altLang="en-US" sz="24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9689" y="927237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Z→</a:t>
            </a:r>
            <a:r>
              <a:rPr lang="el-GR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μμγ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5666298"/>
            <a:ext cx="2157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μμγ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的不变质量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3016" y="4653136"/>
            <a:ext cx="134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用纯光子样本来检验多变量输出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66067" y="1412776"/>
            <a:ext cx="115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得到纯光子样本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7004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188" y="0"/>
            <a:ext cx="619283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0000FF"/>
                </a:solidFill>
                <a:latin typeface="+mn-lt"/>
                <a:ea typeface="+mn-ea"/>
                <a:sym typeface="Symbol"/>
              </a:rPr>
              <a:t>用</a:t>
            </a:r>
            <a:r>
              <a:rPr lang="en-US" altLang="zh-CN" sz="3600" b="1" dirty="0" smtClean="0">
                <a:solidFill>
                  <a:srgbClr val="0000FF"/>
                </a:solidFill>
                <a:latin typeface="+mn-lt"/>
                <a:ea typeface="+mn-ea"/>
                <a:sym typeface="Symbol"/>
              </a:rPr>
              <a:t>Z→</a:t>
            </a:r>
            <a:r>
              <a:rPr lang="zh-CN" altLang="en-US" sz="3600" b="1" dirty="0" smtClean="0">
                <a:solidFill>
                  <a:srgbClr val="0000FF"/>
                </a:solidFill>
                <a:latin typeface="+mn-lt"/>
                <a:ea typeface="+mn-ea"/>
                <a:sym typeface="Symbol"/>
              </a:rPr>
              <a:t>刻度光子能量</a:t>
            </a:r>
            <a:endParaRPr lang="en-US" sz="36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9995"/>
            <a:ext cx="3425444" cy="20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792D048-F0F4-4129-A206-1D581AB2C89E}" type="slidenum">
              <a:rPr lang="zh-CN" altLang="en-US"/>
              <a:pPr/>
              <a:t>11</a:t>
            </a:fld>
            <a:endParaRPr lang="en-US" altLang="zh-CN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pic>
        <p:nvPicPr>
          <p:cNvPr id="14" name="Picture 14" descr="EBlowEtaGold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26428" y="2996952"/>
            <a:ext cx="3982577" cy="3273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36096" y="191683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刻度光子能量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869160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校正</a:t>
            </a:r>
            <a:r>
              <a:rPr lang="en-US" altLang="zh-CN" sz="2800" dirty="0" smtClean="0"/>
              <a:t>MC</a:t>
            </a:r>
            <a:r>
              <a:rPr lang="zh-CN" altLang="en-US" sz="2800" dirty="0" smtClean="0"/>
              <a:t>模拟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323528" y="1286669"/>
            <a:ext cx="3733800" cy="3168650"/>
          </a:xfrm>
        </p:spPr>
        <p:txBody>
          <a:bodyPr/>
          <a:lstStyle/>
          <a:p>
            <a:r>
              <a:rPr lang="zh-CN" altLang="en-US" sz="2400" b="1" dirty="0" smtClean="0"/>
              <a:t>    陈明水任</a:t>
            </a:r>
            <a:r>
              <a:rPr lang="en-US" altLang="zh-CN" sz="2400" b="1" dirty="0" smtClean="0"/>
              <a:t>CMS</a:t>
            </a:r>
            <a:r>
              <a:rPr lang="zh-CN" altLang="en-US" sz="2400" b="1" dirty="0" smtClean="0"/>
              <a:t>合作组统计学委员会</a:t>
            </a:r>
            <a:r>
              <a:rPr lang="en-US" altLang="zh-CN" sz="2400" b="1" dirty="0" smtClean="0"/>
              <a:t>(Statistics Committee)</a:t>
            </a:r>
            <a:r>
              <a:rPr lang="zh-CN" altLang="en-US" sz="2400" b="1" dirty="0" smtClean="0"/>
              <a:t>委员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   今年初至</a:t>
            </a:r>
            <a:r>
              <a:rPr lang="en-US" altLang="zh-CN" sz="2400" b="1" dirty="0" smtClean="0"/>
              <a:t>2015</a:t>
            </a:r>
            <a:r>
              <a:rPr lang="zh-CN" altLang="en-US" sz="2400" b="1" dirty="0" smtClean="0"/>
              <a:t>年底， 陈明水</a:t>
            </a:r>
            <a:r>
              <a:rPr lang="zh-CN" altLang="en-US" sz="2400" b="1" dirty="0"/>
              <a:t>任</a:t>
            </a:r>
            <a:r>
              <a:rPr lang="zh-CN" altLang="en-US" sz="2400" b="1" dirty="0" smtClean="0"/>
              <a:t>希格斯所有衰变道联合分析和性质测量小组组长</a:t>
            </a:r>
            <a:endParaRPr lang="en-US" sz="2400" b="1" dirty="0" smtClean="0"/>
          </a:p>
        </p:txBody>
      </p:sp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434975" y="4652963"/>
            <a:ext cx="83359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/>
              <a:t>    </a:t>
            </a:r>
            <a:r>
              <a:rPr lang="en-US" altLang="zh-CN" sz="2800" b="1" dirty="0" smtClean="0"/>
              <a:t>2012/06/28</a:t>
            </a:r>
            <a:r>
              <a:rPr lang="zh-CN" altLang="en-US" sz="2800" b="1" dirty="0" smtClean="0"/>
              <a:t>陈明水在</a:t>
            </a:r>
            <a:r>
              <a:rPr lang="en-US" altLang="zh-CN" sz="2800" b="1" dirty="0" smtClean="0"/>
              <a:t> </a:t>
            </a:r>
            <a:r>
              <a:rPr lang="en-US" altLang="zh-CN" sz="2800" b="1" dirty="0"/>
              <a:t>CMS </a:t>
            </a:r>
            <a:r>
              <a:rPr lang="zh-CN" altLang="en-US" sz="2800" b="1" dirty="0" smtClean="0"/>
              <a:t>做</a:t>
            </a:r>
            <a:r>
              <a:rPr lang="en-US" altLang="zh-CN" sz="2800" b="1" dirty="0" smtClean="0"/>
              <a:t>Higgs</a:t>
            </a:r>
            <a:r>
              <a:rPr lang="zh-CN" altLang="en-US" sz="2800" b="1" dirty="0" smtClean="0"/>
              <a:t>发现的内部</a:t>
            </a:r>
            <a:r>
              <a:rPr lang="en-US" altLang="zh-CN" sz="2800" b="1" dirty="0" smtClean="0"/>
              <a:t>approve</a:t>
            </a:r>
            <a:r>
              <a:rPr lang="zh-CN" altLang="en-US" sz="2800" b="1" dirty="0" smtClean="0"/>
              <a:t>报告，他在</a:t>
            </a:r>
            <a:r>
              <a:rPr lang="zh-CN" altLang="en-US" sz="2800" b="1" dirty="0"/>
              <a:t>希格斯衰变到</a:t>
            </a:r>
            <a:r>
              <a:rPr lang="en-US" altLang="zh-CN" sz="2800" b="1" dirty="0"/>
              <a:t>4</a:t>
            </a:r>
            <a:r>
              <a:rPr lang="zh-CN" altLang="en-US" sz="2800" b="1" dirty="0"/>
              <a:t>轻子，综合分析和性质测量方面起关键作用。</a:t>
            </a:r>
          </a:p>
        </p:txBody>
      </p:sp>
      <p:pic>
        <p:nvPicPr>
          <p:cNvPr id="4198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08050"/>
            <a:ext cx="446405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539750" y="104775"/>
            <a:ext cx="669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/>
              <a:t>高能所陈明水做</a:t>
            </a:r>
            <a:r>
              <a:rPr lang="en-US" altLang="zh-CN" sz="2400" b="1"/>
              <a:t>Higgs</a:t>
            </a:r>
            <a:r>
              <a:rPr lang="zh-CN" altLang="en-US" sz="2400" b="1"/>
              <a:t>发现</a:t>
            </a:r>
            <a:r>
              <a:rPr lang="en-US" altLang="zh-CN" sz="2400" b="1"/>
              <a:t>CMS</a:t>
            </a:r>
            <a:r>
              <a:rPr lang="zh-CN" altLang="en-US" sz="2400" b="1"/>
              <a:t>内部</a:t>
            </a:r>
            <a:r>
              <a:rPr lang="en-US" altLang="zh-CN" sz="2400" b="1"/>
              <a:t>Approval </a:t>
            </a:r>
            <a:r>
              <a:rPr lang="zh-CN" altLang="en-US" sz="2400" b="1"/>
              <a:t>报告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87D5092-637F-4774-B429-B9DA52DF6744}" type="slidenum">
              <a:rPr lang="zh-CN" altLang="en-US"/>
              <a:pPr/>
              <a:t>13</a:t>
            </a:fld>
            <a:endParaRPr lang="en-US" altLang="zh-CN"/>
          </a:p>
        </p:txBody>
      </p:sp>
      <p:sp>
        <p:nvSpPr>
          <p:cNvPr id="43014" name="标题 4"/>
          <p:cNvSpPr txBox="1">
            <a:spLocks/>
          </p:cNvSpPr>
          <p:nvPr/>
        </p:nvSpPr>
        <p:spPr bwMode="auto">
          <a:xfrm>
            <a:off x="1619250" y="1484313"/>
            <a:ext cx="44021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ZZ</a:t>
            </a:r>
          </a:p>
          <a:p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36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gg</a:t>
            </a:r>
          </a:p>
          <a:p>
            <a:endParaRPr lang="en-US" altLang="zh-CN" sz="3600" b="1">
              <a:latin typeface="Symbol" panose="05050102010706020507" pitchFamily="18" charset="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endParaRPr lang="en-US" altLang="zh-CN" sz="3600" b="1">
              <a:latin typeface="Symbol" panose="05050102010706020507" pitchFamily="18" charset="2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3015" name="标题 4"/>
          <p:cNvSpPr>
            <a:spLocks noGrp="1"/>
          </p:cNvSpPr>
          <p:nvPr>
            <p:ph type="title"/>
          </p:nvPr>
        </p:nvSpPr>
        <p:spPr>
          <a:xfrm>
            <a:off x="1700213" y="-26988"/>
            <a:ext cx="4959350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性质测量</a:t>
            </a:r>
          </a:p>
        </p:txBody>
      </p:sp>
      <p:pic>
        <p:nvPicPr>
          <p:cNvPr id="430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970088"/>
            <a:ext cx="2238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049588"/>
            <a:ext cx="2254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29088"/>
            <a:ext cx="2254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ctrTitle"/>
          </p:nvPr>
        </p:nvSpPr>
        <p:spPr>
          <a:xfrm>
            <a:off x="341313" y="2420938"/>
            <a:ext cx="8783637" cy="1470025"/>
          </a:xfrm>
        </p:spPr>
        <p:txBody>
          <a:bodyPr/>
          <a:lstStyle/>
          <a:p>
            <a:r>
              <a:rPr lang="zh-CN" altLang="en-US" sz="48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通过</a:t>
            </a:r>
            <a:r>
              <a:rPr lang="en-US" altLang="zh-CN" sz="48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Higgs</a:t>
            </a:r>
            <a:r>
              <a:rPr lang="en-US" altLang="zh-CN" sz="4800" b="1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ZZ</a:t>
            </a:r>
            <a:r>
              <a:rPr lang="en-US" altLang="zh-CN" sz="4800" b="1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 </a:t>
            </a:r>
            <a:r>
              <a:rPr lang="zh-CN" altLang="en-US" sz="4800" b="1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测量</a:t>
            </a:r>
            <a:r>
              <a:rPr lang="en-US" altLang="zh-CN" sz="4800" b="1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Higgs</a:t>
            </a:r>
            <a:r>
              <a:rPr lang="zh-CN" altLang="en-US" sz="4800" b="1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性质</a:t>
            </a:r>
            <a:endParaRPr lang="zh-CN" altLang="en-US" sz="4800" b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50825" y="-100013"/>
            <a:ext cx="8229600" cy="850901"/>
          </a:xfrm>
        </p:spPr>
        <p:txBody>
          <a:bodyPr/>
          <a:lstStyle/>
          <a:p>
            <a:r>
              <a:rPr lang="en-US" altLang="zh-CN" smtClean="0"/>
              <a:t>H</a:t>
            </a:r>
            <a:r>
              <a:rPr lang="en-US" altLang="zh-CN" smtClean="0">
                <a:sym typeface="Wingdings" panose="05000000000000000000" pitchFamily="2" charset="2"/>
              </a:rPr>
              <a:t>ZZ4l (1)</a:t>
            </a:r>
            <a:endParaRPr lang="en-US" altLang="zh-CN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/>
              <a:t>H</a:t>
            </a:r>
            <a:r>
              <a:rPr lang="en-US" sz="2800" b="1" dirty="0" smtClean="0">
                <a:sym typeface="Wingdings"/>
              </a:rPr>
              <a:t>ZZ4l  (4e,4</a:t>
            </a:r>
            <a:r>
              <a:rPr lang="en-US" sz="2800" b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800" b="1" dirty="0" smtClean="0">
                <a:sym typeface="Wingdings"/>
              </a:rPr>
              <a:t>, 2e2</a:t>
            </a:r>
            <a:r>
              <a:rPr lang="en-US" sz="2800" b="1" dirty="0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800" b="1" dirty="0" smtClean="0">
                <a:sym typeface="Wingdings"/>
              </a:rPr>
              <a:t>)</a:t>
            </a:r>
            <a:r>
              <a:rPr lang="zh-CN" altLang="en-US" sz="2800" b="1" dirty="0" smtClean="0">
                <a:sym typeface="Wingdings"/>
              </a:rPr>
              <a:t>：黄金</a:t>
            </a:r>
            <a:r>
              <a:rPr lang="zh-CN" altLang="en-US" sz="2800" b="1" dirty="0" smtClean="0"/>
              <a:t>衰变道</a:t>
            </a:r>
            <a:endParaRPr lang="en-US" altLang="zh-CN" sz="28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/>
              <a:t>很高的信噪比</a:t>
            </a:r>
            <a:endParaRPr lang="en-US" altLang="zh-CN" sz="2800" b="1" dirty="0"/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/>
              <a:t>优异的四轻子不变质量分辨率</a:t>
            </a:r>
            <a:endParaRPr lang="en-US" altLang="zh-CN" sz="28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/>
              <a:t>末态运动学信息丰富</a:t>
            </a:r>
            <a:r>
              <a:rPr lang="zh-CN" altLang="en-US" sz="2800" b="1" dirty="0" smtClean="0">
                <a:sym typeface="Wingdings"/>
              </a:rPr>
              <a:t>有利于量子数测量</a:t>
            </a:r>
            <a:endParaRPr lang="en-US" altLang="zh-CN" sz="2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rgbClr val="FF0000"/>
                </a:solidFill>
              </a:rPr>
              <a:t>LHC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上竞争最为激烈的物理分析之一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2800" b="1" dirty="0" smtClean="0"/>
              <a:t>CMS</a:t>
            </a:r>
            <a:r>
              <a:rPr lang="zh-CN" altLang="en-US" sz="2800" b="1" dirty="0" smtClean="0"/>
              <a:t>上该分析有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26</a:t>
            </a:r>
            <a:r>
              <a:rPr lang="zh-CN" altLang="en-US" sz="2800" b="1" dirty="0" smtClean="0"/>
              <a:t>个单位</a:t>
            </a:r>
            <a:r>
              <a:rPr lang="zh-CN" altLang="en-US" sz="2800" b="1" dirty="0"/>
              <a:t>参与</a:t>
            </a:r>
            <a:endParaRPr lang="en-US" altLang="zh-CN" sz="28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高能所在该分析中占有重要的一席之地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主导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Higgs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质量及衰变宽度的测量、双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Higgs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寻找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在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Higgs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量子数的测量中发挥重要作用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负责统计分析部分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7398FB0-9EBE-407A-B9CE-BA8AE0D825EF}" type="slidenum">
              <a:rPr lang="en-US" altLang="zh-CN"/>
              <a:pPr/>
              <a:t>15</a:t>
            </a:fld>
            <a:endParaRPr lang="en-US" altLang="zh-CN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-9525"/>
            <a:ext cx="7912100" cy="630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</a:t>
            </a:r>
            <a:r>
              <a:rPr lang="en-US" dirty="0">
                <a:sym typeface="Wingdings"/>
              </a:rPr>
              <a:t>ZZ4l </a:t>
            </a:r>
            <a:r>
              <a:rPr lang="en-US" dirty="0" smtClean="0">
                <a:sym typeface="Wingdings"/>
              </a:rPr>
              <a:t>(2)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3282950" y="1169988"/>
            <a:ext cx="5719763" cy="5238750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当前最精确的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Higgs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质量测量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altLang="zh-CN" sz="2800" dirty="0" err="1" smtClean="0"/>
              <a:t>m</a:t>
            </a:r>
            <a:r>
              <a:rPr lang="en-US" altLang="zh-CN" sz="2800" baseline="-25000" dirty="0" err="1" smtClean="0"/>
              <a:t>H</a:t>
            </a:r>
            <a:r>
              <a:rPr lang="en-US" altLang="zh-CN" sz="2800" dirty="0" smtClean="0"/>
              <a:t> = 125.6 ± 0.4 (stat.) ± 0.2 (syst.) </a:t>
            </a:r>
            <a:r>
              <a:rPr lang="en-US" altLang="zh-CN" sz="2800" dirty="0" err="1" smtClean="0"/>
              <a:t>GeV</a:t>
            </a:r>
            <a:endParaRPr lang="en-US" altLang="zh-CN" sz="2800" dirty="0" smtClean="0"/>
          </a:p>
          <a:p>
            <a:pPr lvl="1"/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FF0000"/>
                </a:solidFill>
              </a:rPr>
              <a:t>当前对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Higgs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衰变宽度最严格的直接约束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800" dirty="0" smtClean="0"/>
              <a:t>Γ</a:t>
            </a:r>
            <a:r>
              <a:rPr lang="en-US" altLang="zh-CN" sz="2800" baseline="-25000" dirty="0" smtClean="0"/>
              <a:t>H</a:t>
            </a:r>
            <a:r>
              <a:rPr lang="en-US" altLang="zh-CN" sz="2800" dirty="0" smtClean="0"/>
              <a:t> &lt;= 3.3 </a:t>
            </a:r>
            <a:r>
              <a:rPr lang="en-US" altLang="zh-CN" sz="2800" dirty="0" err="1" smtClean="0"/>
              <a:t>GeV</a:t>
            </a:r>
            <a:r>
              <a:rPr lang="en-US" altLang="zh-CN" sz="2800" dirty="0" smtClean="0"/>
              <a:t> @ 95% CL</a:t>
            </a:r>
          </a:p>
          <a:p>
            <a:pPr lvl="1"/>
            <a:endParaRPr lang="en-US" altLang="zh-CN" sz="2800" dirty="0" smtClean="0"/>
          </a:p>
          <a:p>
            <a:r>
              <a:rPr lang="zh-CN" altLang="en-US" sz="2800" dirty="0" smtClean="0"/>
              <a:t>结果已被</a:t>
            </a:r>
            <a:r>
              <a:rPr lang="en-US" altLang="zh-CN" sz="2800" dirty="0" smtClean="0"/>
              <a:t> </a:t>
            </a:r>
            <a:r>
              <a:rPr lang="en-US" altLang="zh-CN" sz="2800" dirty="0" smtClean="0">
                <a:solidFill>
                  <a:srgbClr val="0000FF"/>
                </a:solidFill>
              </a:rPr>
              <a:t>Phys. Rev. D</a:t>
            </a:r>
            <a:r>
              <a:rPr lang="zh-CN" altLang="en-US" sz="2800" dirty="0" smtClean="0"/>
              <a:t>接受</a:t>
            </a:r>
            <a:r>
              <a:rPr lang="en-US" altLang="zh-CN" sz="2800" dirty="0" smtClean="0">
                <a:hlinkClick r:id="rId2"/>
              </a:rPr>
              <a:t>arXiv:1312.5353</a:t>
            </a:r>
            <a:endParaRPr lang="en-US" altLang="zh-CN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688607D-E2D8-4CAE-B710-C9305F0E8FEA}" type="slidenum">
              <a:rPr lang="en-US" altLang="zh-CN"/>
              <a:pPr/>
              <a:t>16</a:t>
            </a:fld>
            <a:endParaRPr lang="en-US" altLang="zh-CN"/>
          </a:p>
        </p:txBody>
      </p:sp>
      <p:pic>
        <p:nvPicPr>
          <p:cNvPr id="4608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60438"/>
            <a:ext cx="2924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789363"/>
            <a:ext cx="2957512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1984375" y="4957763"/>
            <a:ext cx="170180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Higgs</a:t>
            </a:r>
            <a:r>
              <a:rPr lang="zh-CN" altLang="en-US" sz="2800" b="1">
                <a:solidFill>
                  <a:srgbClr val="0000FF"/>
                </a:solidFill>
              </a:rPr>
              <a:t>宽度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46090" name="Rectangle 9"/>
          <p:cNvSpPr>
            <a:spLocks noChangeArrowheads="1"/>
          </p:cNvSpPr>
          <p:nvPr/>
        </p:nvSpPr>
        <p:spPr bwMode="auto">
          <a:xfrm>
            <a:off x="1917700" y="2354263"/>
            <a:ext cx="170180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Higgs</a:t>
            </a:r>
            <a:r>
              <a:rPr lang="zh-CN" altLang="en-US" sz="2800" b="1">
                <a:solidFill>
                  <a:srgbClr val="0000FF"/>
                </a:solidFill>
              </a:rPr>
              <a:t>质量</a:t>
            </a:r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8863"/>
            <a:ext cx="298291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9"/>
          <a:stretch>
            <a:fillRect/>
          </a:stretch>
        </p:blipFill>
        <p:spPr bwMode="auto">
          <a:xfrm>
            <a:off x="125413" y="1085850"/>
            <a:ext cx="599757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-9525"/>
            <a:ext cx="7912100" cy="630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</a:t>
            </a:r>
            <a:r>
              <a:rPr lang="en-US" dirty="0">
                <a:sym typeface="Wingdings"/>
              </a:rPr>
              <a:t>ZZ4l </a:t>
            </a:r>
            <a:r>
              <a:rPr lang="en-US" dirty="0" smtClean="0">
                <a:sym typeface="Wingdings"/>
              </a:rPr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65625"/>
            <a:ext cx="8075613" cy="2209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 smtClean="0"/>
              <a:t>以很高置信度排除了以下纯态假设</a:t>
            </a:r>
            <a:endParaRPr lang="en-US" altLang="zh-CN" sz="24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2400" b="1" dirty="0" smtClean="0"/>
              <a:t>0</a:t>
            </a:r>
            <a:r>
              <a:rPr lang="en-US" altLang="zh-CN" sz="2400" b="1" baseline="30000" dirty="0" smtClean="0"/>
              <a:t>-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1</a:t>
            </a:r>
            <a:r>
              <a:rPr lang="en-US" altLang="zh-CN" sz="2400" b="1" baseline="30000" dirty="0" smtClean="0"/>
              <a:t>-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1</a:t>
            </a:r>
            <a:r>
              <a:rPr lang="en-US" altLang="zh-CN" sz="2400" b="1" baseline="30000" dirty="0" smtClean="0"/>
              <a:t>+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2</a:t>
            </a:r>
            <a:r>
              <a:rPr lang="en-US" altLang="zh-CN" sz="2400" b="1" baseline="30000" dirty="0" smtClean="0"/>
              <a:t>+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2</a:t>
            </a:r>
            <a:r>
              <a:rPr lang="en-US" altLang="zh-CN" sz="2400" b="1" baseline="30000" dirty="0" smtClean="0"/>
              <a:t>-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 smtClean="0"/>
              <a:t>对赝标量</a:t>
            </a:r>
            <a:r>
              <a:rPr lang="en-US" altLang="zh-CN" sz="2400" b="1" dirty="0" smtClean="0"/>
              <a:t>(0</a:t>
            </a:r>
            <a:r>
              <a:rPr lang="en-US" altLang="zh-CN" sz="2400" b="1" baseline="30000" dirty="0" smtClean="0"/>
              <a:t>-</a:t>
            </a:r>
            <a:r>
              <a:rPr lang="en-US" altLang="zh-CN" sz="2400" b="1" dirty="0" smtClean="0"/>
              <a:t>)</a:t>
            </a:r>
            <a:r>
              <a:rPr lang="zh-CN" altLang="en-US" sz="2400" b="1" dirty="0" smtClean="0"/>
              <a:t> 的贡献给予当前最严格的约束</a:t>
            </a:r>
            <a:endParaRPr lang="en-US" altLang="zh-CN" sz="2400" b="1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2400" b="1" dirty="0" smtClean="0"/>
              <a:t>fa3 &lt;= 0.51 @ 95% CL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dirty="0"/>
              <a:t>结果已被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Phys. Rev. D</a:t>
            </a:r>
            <a:r>
              <a:rPr lang="zh-CN" altLang="en-US" sz="2400" b="1" dirty="0"/>
              <a:t>接受，</a:t>
            </a:r>
            <a:r>
              <a:rPr lang="en-US" altLang="zh-CN" sz="2400" b="1" dirty="0">
                <a:hlinkClick r:id="rId4"/>
              </a:rPr>
              <a:t>arXiv:</a:t>
            </a:r>
            <a:r>
              <a:rPr lang="en-US" altLang="zh-CN" sz="2400" b="1" dirty="0" smtClean="0">
                <a:hlinkClick r:id="rId4"/>
              </a:rPr>
              <a:t>1312.5353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B0F900-3CFA-2246-8356-73ED164A17D9}" type="datetime1">
              <a:rPr lang="en-US"/>
              <a:pPr>
                <a:defRPr/>
              </a:pPr>
              <a:t>5/14/2014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373795-F312-4446-BEFE-006C6F96C62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025525" y="796925"/>
            <a:ext cx="41973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Higgs</a:t>
            </a:r>
            <a:r>
              <a:rPr lang="zh-CN" altLang="en-US" sz="2800" b="1">
                <a:solidFill>
                  <a:srgbClr val="0000FF"/>
                </a:solidFill>
              </a:rPr>
              <a:t>自旋宇称量子数测量</a:t>
            </a:r>
            <a:endParaRPr 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ctrTitle"/>
          </p:nvPr>
        </p:nvSpPr>
        <p:spPr>
          <a:xfrm>
            <a:off x="250825" y="2133600"/>
            <a:ext cx="8497888" cy="1470025"/>
          </a:xfrm>
        </p:spPr>
        <p:txBody>
          <a:bodyPr/>
          <a:lstStyle/>
          <a:p>
            <a:r>
              <a:rPr lang="en-US" altLang="zh-CN" sz="4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通过</a:t>
            </a:r>
            <a:r>
              <a:rPr lang="en-US" altLang="zh-CN" sz="48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Higgs</a:t>
            </a:r>
            <a:r>
              <a:rPr lang="en-US" altLang="zh-CN" sz="4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 γ</a:t>
            </a:r>
            <a:r>
              <a:rPr lang="el-GR" altLang="zh-CN" sz="4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γ</a:t>
            </a:r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测量</a:t>
            </a:r>
            <a:r>
              <a:rPr lang="en-US" altLang="zh-CN" sz="48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Higgs </a:t>
            </a:r>
            <a:r>
              <a:rPr lang="zh-CN" altLang="en-US" sz="48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Symbol" panose="05050102010706020507" pitchFamily="18" charset="2"/>
              </a:rPr>
              <a:t>性质</a:t>
            </a:r>
            <a:endParaRPr lang="zh-CN" altLang="en-US" sz="48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8130" name="矩形 3"/>
          <p:cNvSpPr>
            <a:spLocks noChangeArrowheads="1"/>
          </p:cNvSpPr>
          <p:nvPr/>
        </p:nvSpPr>
        <p:spPr bwMode="auto">
          <a:xfrm>
            <a:off x="971550" y="3933825"/>
            <a:ext cx="76327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spcBef>
                <a:spcPct val="20000"/>
              </a:spcBef>
              <a:buClr>
                <a:srgbClr val="FF0000"/>
              </a:buClr>
              <a:buSzPct val="80000"/>
            </a:pPr>
            <a:r>
              <a:rPr lang="zh-CN" altLang="en-US" sz="3200" b="1">
                <a:solidFill>
                  <a:srgbClr val="0000FF"/>
                </a:solidFill>
              </a:rPr>
              <a:t>      高能所主导</a:t>
            </a:r>
            <a:r>
              <a:rPr lang="en-US" altLang="zh-CN" sz="3200" b="1">
                <a:solidFill>
                  <a:srgbClr val="0000FF"/>
                </a:solidFill>
              </a:rPr>
              <a:t>RUN1</a:t>
            </a:r>
            <a:r>
              <a:rPr lang="zh-CN" altLang="en-US" sz="3200" b="1">
                <a:solidFill>
                  <a:srgbClr val="0000FF"/>
                </a:solidFill>
              </a:rPr>
              <a:t>文章中</a:t>
            </a:r>
            <a:r>
              <a:rPr lang="en-US" altLang="zh-CN" sz="3200" b="1">
                <a:solidFill>
                  <a:srgbClr val="0000FF"/>
                </a:solidFill>
              </a:rPr>
              <a:t>Higgs</a:t>
            </a:r>
            <a:r>
              <a:rPr lang="zh-CN" altLang="en-US" sz="3200" b="1">
                <a:solidFill>
                  <a:srgbClr val="0000FF"/>
                </a:solidFill>
              </a:rPr>
              <a:t>衰变宽度的测量、双</a:t>
            </a:r>
            <a:r>
              <a:rPr lang="en-US" altLang="zh-CN" sz="3200" b="1">
                <a:solidFill>
                  <a:srgbClr val="0000FF"/>
                </a:solidFill>
              </a:rPr>
              <a:t>Higgs</a:t>
            </a:r>
            <a:r>
              <a:rPr lang="zh-CN" altLang="en-US" sz="3200" b="1">
                <a:solidFill>
                  <a:srgbClr val="0000FF"/>
                </a:solidFill>
              </a:rPr>
              <a:t>寻找，并对</a:t>
            </a:r>
            <a:r>
              <a:rPr lang="zh-CN" altLang="zh-CN" sz="3200" b="1">
                <a:solidFill>
                  <a:srgbClr val="0000FF"/>
                </a:solidFill>
              </a:rPr>
              <a:t>质量</a:t>
            </a:r>
            <a:r>
              <a:rPr lang="zh-CN" altLang="en-US" sz="3200" b="1">
                <a:solidFill>
                  <a:srgbClr val="0000FF"/>
                </a:solidFill>
              </a:rPr>
              <a:t>的测量</a:t>
            </a:r>
            <a:r>
              <a:rPr lang="zh-CN" altLang="zh-CN" sz="3200" b="1">
                <a:solidFill>
                  <a:srgbClr val="0000FF"/>
                </a:solidFill>
              </a:rPr>
              <a:t>以及</a:t>
            </a:r>
            <a:r>
              <a:rPr lang="zh-CN" altLang="en-US" sz="3200" b="1">
                <a:solidFill>
                  <a:srgbClr val="0000FF"/>
                </a:solidFill>
              </a:rPr>
              <a:t>信号强度的测量做出重要贡献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zh-CN" altLang="en-US" b="1" i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lvl="1">
              <a:spcBef>
                <a:spcPct val="20000"/>
              </a:spcBef>
              <a:buClr>
                <a:srgbClr val="FF0000"/>
              </a:buClr>
              <a:buSzPct val="80000"/>
            </a:pPr>
            <a:endParaRPr lang="en-US" altLang="zh-CN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050" y="0"/>
            <a:ext cx="3984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Higgs</a:t>
            </a:r>
            <a:r>
              <a:rPr lang="zh-CN" alt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质量和信号强度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09700"/>
            <a:ext cx="3168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1487488"/>
            <a:ext cx="31099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23034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-2052638" y="765175"/>
            <a:ext cx="714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0579686-8DD5-4808-BF87-09ED6D2805B7}" type="slidenum">
              <a:rPr lang="zh-CN" altLang="en-US"/>
              <a:pPr/>
              <a:t>19</a:t>
            </a:fld>
            <a:endParaRPr lang="en-US" altLang="zh-CN"/>
          </a:p>
        </p:txBody>
      </p:sp>
      <p:pic>
        <p:nvPicPr>
          <p:cNvPr id="49161" name="图片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25209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矩形 19"/>
          <p:cNvSpPr>
            <a:spLocks noChangeArrowheads="1"/>
          </p:cNvSpPr>
          <p:nvPr/>
        </p:nvSpPr>
        <p:spPr bwMode="auto">
          <a:xfrm>
            <a:off x="6735763" y="5157788"/>
            <a:ext cx="199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sym typeface="Symbol" panose="05050102010706020507" pitchFamily="18" charset="2"/>
              </a:rPr>
              <a:t>/</a:t>
            </a:r>
            <a:r>
              <a:rPr lang="en-US" altLang="zh-CN" b="1" baseline="-25000">
                <a:solidFill>
                  <a:srgbClr val="FF0000"/>
                </a:solidFill>
                <a:sym typeface="Symbol" panose="05050102010706020507" pitchFamily="18" charset="2"/>
              </a:rPr>
              <a:t>SM</a:t>
            </a:r>
            <a:r>
              <a:rPr lang="en-US" altLang="zh-CN" b="1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r>
              <a:rPr lang="en-US" altLang="zh-CN" b="1">
                <a:solidFill>
                  <a:srgbClr val="FF0000"/>
                </a:solidFill>
              </a:rPr>
              <a:t>0.78 ±0.27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与</a:t>
            </a:r>
            <a:r>
              <a:rPr lang="en-US" altLang="zh-CN" b="1">
                <a:solidFill>
                  <a:srgbClr val="FF0000"/>
                </a:solidFill>
              </a:rPr>
              <a:t>SM</a:t>
            </a:r>
            <a:r>
              <a:rPr lang="zh-CN" altLang="en-US" b="1">
                <a:solidFill>
                  <a:srgbClr val="FF0000"/>
                </a:solidFill>
              </a:rPr>
              <a:t>预言一致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11413" y="5589588"/>
            <a:ext cx="619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3.2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sym typeface="Symbol"/>
              </a:rPr>
              <a:t>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49164" name="组合 23"/>
          <p:cNvGrpSpPr>
            <a:grpSpLocks/>
          </p:cNvGrpSpPr>
          <p:nvPr/>
        </p:nvGrpSpPr>
        <p:grpSpPr bwMode="auto">
          <a:xfrm>
            <a:off x="1403350" y="2708275"/>
            <a:ext cx="3989388" cy="2025650"/>
            <a:chOff x="1403648" y="2348880"/>
            <a:chExt cx="3988316" cy="2025516"/>
          </a:xfrm>
        </p:grpSpPr>
        <p:sp>
          <p:nvSpPr>
            <p:cNvPr id="7" name="右箭头 6"/>
            <p:cNvSpPr/>
            <p:nvPr/>
          </p:nvSpPr>
          <p:spPr>
            <a:xfrm>
              <a:off x="2340021" y="2709219"/>
              <a:ext cx="3023375" cy="144452"/>
            </a:xfrm>
            <a:prstGeom prst="rightArrow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168" name="TextBox 8"/>
            <p:cNvSpPr txBox="1">
              <a:spLocks noChangeArrowheads="1"/>
            </p:cNvSpPr>
            <p:nvPr/>
          </p:nvSpPr>
          <p:spPr bwMode="auto">
            <a:xfrm>
              <a:off x="4139952" y="234888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F0000"/>
                  </a:solidFill>
                </a:rPr>
                <a:t>测量质量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 rot="1800000" flipV="1">
              <a:off x="2019432" y="3834682"/>
              <a:ext cx="3086858" cy="12699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170" name="TextBox 13"/>
            <p:cNvSpPr txBox="1">
              <a:spLocks noChangeArrowheads="1"/>
            </p:cNvSpPr>
            <p:nvPr/>
          </p:nvSpPr>
          <p:spPr bwMode="auto">
            <a:xfrm>
              <a:off x="1835696" y="4005064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F0000"/>
                  </a:solidFill>
                </a:rPr>
                <a:t>显著性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5400000" flipV="1">
              <a:off x="1512275" y="3681505"/>
              <a:ext cx="863543" cy="7141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9172" name="TextBox 17"/>
            <p:cNvSpPr txBox="1">
              <a:spLocks noChangeArrowheads="1"/>
            </p:cNvSpPr>
            <p:nvPr/>
          </p:nvSpPr>
          <p:spPr bwMode="auto">
            <a:xfrm>
              <a:off x="4283968" y="3933056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>
                  <a:solidFill>
                    <a:srgbClr val="FF0000"/>
                  </a:solidFill>
                </a:rPr>
                <a:t>信号强度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03648" y="2420313"/>
              <a:ext cx="972877" cy="8651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高能所通过创新方法抑制假光子本底，凸显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+mn-ea"/>
              </a:rPr>
              <a:t>~125GeV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质量峰，对质量测量和信号强度测量做出了重要贡献</a:t>
            </a:r>
            <a:endParaRPr lang="en-US" altLang="zh-CN" sz="2400" b="1" dirty="0">
              <a:solidFill>
                <a:srgbClr val="0000FF"/>
              </a:solidFill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zh-CN" altLang="en-US" b="1" i="1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</p:txBody>
      </p:sp>
      <p:sp>
        <p:nvSpPr>
          <p:cNvPr id="26" name="页脚占位符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413" y="0"/>
            <a:ext cx="7912101" cy="630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072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zh-CN" altLang="en-US" sz="2800" b="1" dirty="0" smtClean="0"/>
              <a:t>人员队伍一览</a:t>
            </a:r>
            <a:endParaRPr lang="en-US" altLang="zh-CN" sz="2800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高能所：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职工 </a:t>
            </a:r>
            <a:r>
              <a:rPr lang="en-US" altLang="zh-CN" b="1" dirty="0" smtClean="0"/>
              <a:t>10</a:t>
            </a:r>
            <a:r>
              <a:rPr lang="zh-CN" altLang="en-US" b="1" dirty="0" smtClean="0"/>
              <a:t>人：陈和生  陈国明      卞建国    王 征     陈明水（百人）</a:t>
            </a:r>
            <a:r>
              <a:rPr lang="en-US" altLang="zh-CN" b="1" dirty="0" smtClean="0"/>
              <a:t>  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 smtClean="0"/>
              <a:t>                       </a:t>
            </a:r>
            <a:r>
              <a:rPr lang="zh-CN" altLang="en-US" b="1" dirty="0" smtClean="0"/>
              <a:t>张华桥 （青千） 陶军全   孟祥伟   陈 晔    董晓黎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/>
              <a:t>返</a:t>
            </a:r>
            <a:r>
              <a:rPr lang="zh-CN" altLang="en-US" b="1" dirty="0" smtClean="0"/>
              <a:t>聘 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人：  姜春华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博士后 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人：朱世海   </a:t>
            </a:r>
            <a:r>
              <a:rPr lang="en-US" altLang="zh-CN" b="1" dirty="0" err="1" smtClean="0"/>
              <a:t>Roko</a:t>
            </a:r>
            <a:r>
              <a:rPr lang="en-US" altLang="zh-CN" b="1" dirty="0" smtClean="0"/>
              <a:t> </a:t>
            </a:r>
            <a:r>
              <a:rPr lang="en-US" altLang="zh-CN" b="1" dirty="0" err="1" smtClean="0"/>
              <a:t>Plestina</a:t>
            </a:r>
            <a:r>
              <a:rPr lang="en-US" altLang="zh-CN" b="1" dirty="0" smtClean="0"/>
              <a:t> (</a:t>
            </a:r>
            <a:r>
              <a:rPr lang="zh-CN" altLang="en-US" b="1" dirty="0" smtClean="0"/>
              <a:t>克罗地亚）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学生 </a:t>
            </a:r>
            <a:r>
              <a:rPr lang="en-US" altLang="zh-CN" b="1" dirty="0" smtClean="0"/>
              <a:t>4</a:t>
            </a:r>
            <a:r>
              <a:rPr lang="zh-CN" altLang="en-US" b="1" dirty="0" smtClean="0"/>
              <a:t>人：范嘉伟   沈玉乔   </a:t>
            </a:r>
            <a:r>
              <a:rPr lang="en-US" altLang="zh-CN" b="1" dirty="0" err="1" smtClean="0"/>
              <a:t>Sarmad</a:t>
            </a:r>
            <a:r>
              <a:rPr lang="en-US" altLang="zh-CN" b="1" dirty="0" smtClean="0"/>
              <a:t> Masood     Ahmad Muhammad </a:t>
            </a:r>
            <a:r>
              <a:rPr lang="zh-CN" altLang="en-US" b="1" dirty="0" smtClean="0"/>
              <a:t>（巴基  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               </a:t>
            </a:r>
            <a:r>
              <a:rPr lang="zh-CN" altLang="en-US" b="1" dirty="0" smtClean="0"/>
              <a:t>斯坦）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近两年毕业学生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人：肖虹，梁松，汪先友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北大：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教职  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人：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冒亚军   班勇     钱思进    王大勇（北大百人）</a:t>
            </a:r>
            <a:r>
              <a:rPr lang="en-US" altLang="zh-CN" b="1" dirty="0" smtClean="0"/>
              <a:t>   </a:t>
            </a:r>
            <a:r>
              <a:rPr lang="zh-CN" altLang="en-US" b="1" dirty="0" smtClean="0"/>
              <a:t>李强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学生</a:t>
            </a:r>
            <a:r>
              <a:rPr lang="en-US" altLang="zh-CN" b="1" dirty="0" smtClean="0"/>
              <a:t> 12</a:t>
            </a:r>
            <a:r>
              <a:rPr lang="zh-CN" altLang="en-US" b="1" dirty="0" smtClean="0"/>
              <a:t>人：邹伟  刘帅  徐子骏  马妙钟   王蒙蒙  张照茹 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1" dirty="0" smtClean="0"/>
              <a:t>                            </a:t>
            </a:r>
            <a:r>
              <a:rPr lang="zh-CN" altLang="en-US" b="1" dirty="0" smtClean="0"/>
              <a:t>张冯望东 陈耿  温一闻   李晶  王群  杨大能 </a:t>
            </a:r>
            <a:endParaRPr lang="en-US" altLang="zh-CN" b="1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zh-CN" altLang="en-US" b="1" dirty="0" smtClean="0"/>
              <a:t>近两年毕业学生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人： 李文博   郭逸飞</a:t>
            </a:r>
            <a:endParaRPr lang="en-US" altLang="zh-CN" b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6121400" cy="620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/>
              <a:t>H</a:t>
            </a:r>
            <a:r>
              <a:rPr lang="en-US" b="1" dirty="0" err="1">
                <a:sym typeface="Wingdings"/>
              </a:rPr>
              <a:t></a:t>
            </a:r>
            <a:r>
              <a:rPr lang="en-US" b="1" dirty="0" err="1" smtClean="0">
                <a:latin typeface="Symbol" charset="2"/>
                <a:cs typeface="Symbol" charset="2"/>
              </a:rPr>
              <a:t>gg</a:t>
            </a:r>
            <a:r>
              <a:rPr lang="zh-CN" altLang="en-US" b="1" dirty="0" smtClean="0">
                <a:latin typeface="Symbol" charset="2"/>
                <a:cs typeface="Symbol" charset="2"/>
              </a:rPr>
              <a:t>宽度和双</a:t>
            </a:r>
            <a:r>
              <a:rPr lang="en-US" altLang="zh-CN" b="1" dirty="0" smtClean="0">
                <a:cs typeface="Symbol" charset="2"/>
              </a:rPr>
              <a:t>Higgs</a:t>
            </a:r>
            <a:r>
              <a:rPr lang="zh-CN" altLang="en-US" b="1" dirty="0" smtClean="0">
                <a:cs typeface="Symbol" charset="2"/>
              </a:rPr>
              <a:t>寻找</a:t>
            </a:r>
            <a:endParaRPr lang="en-US" b="1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17500" y="4991100"/>
            <a:ext cx="8413750" cy="1576388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0000FF"/>
                </a:solidFill>
              </a:rPr>
              <a:t>高能所主导</a:t>
            </a:r>
            <a:r>
              <a:rPr lang="en-US" altLang="zh-CN" sz="2800" b="1" smtClean="0">
                <a:solidFill>
                  <a:srgbClr val="0000FF"/>
                </a:solidFill>
              </a:rPr>
              <a:t>Higgs</a:t>
            </a:r>
            <a:r>
              <a:rPr lang="zh-CN" altLang="en-US" sz="2800" b="1" smtClean="0">
                <a:solidFill>
                  <a:srgbClr val="0000FF"/>
                </a:solidFill>
              </a:rPr>
              <a:t>宽度的测量和双</a:t>
            </a:r>
            <a:r>
              <a:rPr lang="en-US" altLang="zh-CN" sz="2800" b="1" smtClean="0">
                <a:solidFill>
                  <a:srgbClr val="0000FF"/>
                </a:solidFill>
              </a:rPr>
              <a:t>Higgs</a:t>
            </a:r>
            <a:r>
              <a:rPr lang="zh-CN" altLang="en-US" sz="2800" b="1" smtClean="0">
                <a:solidFill>
                  <a:srgbClr val="0000FF"/>
                </a:solidFill>
              </a:rPr>
              <a:t>寻找，陈明水是该文章两篇</a:t>
            </a:r>
            <a:r>
              <a:rPr lang="en-US" altLang="zh-CN" sz="2800" b="1" smtClean="0">
                <a:solidFill>
                  <a:srgbClr val="0000FF"/>
                </a:solidFill>
              </a:rPr>
              <a:t>supporting notes</a:t>
            </a:r>
            <a:r>
              <a:rPr lang="zh-CN" altLang="en-US" sz="2800" b="1" smtClean="0">
                <a:solidFill>
                  <a:srgbClr val="0000FF"/>
                </a:solidFill>
              </a:rPr>
              <a:t>的编辑之一</a:t>
            </a:r>
            <a:endParaRPr lang="en-US" altLang="zh-CN" sz="2800" b="1" smtClean="0">
              <a:solidFill>
                <a:srgbClr val="0000FF"/>
              </a:solidFill>
            </a:endParaRPr>
          </a:p>
          <a:p>
            <a:r>
              <a:rPr lang="zh-CN" altLang="en-US" sz="2800" b="1" smtClean="0"/>
              <a:t>该分析已经通过预审核</a:t>
            </a:r>
            <a:endParaRPr lang="en-US" altLang="zh-CN" sz="2800" b="1" smtClean="0"/>
          </a:p>
          <a:p>
            <a:endParaRPr lang="en-US" altLang="zh-CN" b="1" smtClean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449FB90-13F7-4F99-90A3-E484CDA6C73A}" type="slidenum">
              <a:rPr lang="en-US" altLang="zh-CN"/>
              <a:pPr/>
              <a:t>20</a:t>
            </a:fld>
            <a:endParaRPr lang="en-US" altLang="zh-CN"/>
          </a:p>
        </p:txBody>
      </p:sp>
      <p:pic>
        <p:nvPicPr>
          <p:cNvPr id="50183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38213"/>
            <a:ext cx="431958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938213"/>
            <a:ext cx="4224337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944563" y="938213"/>
            <a:ext cx="9207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Internal</a:t>
            </a:r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5387975" y="1122363"/>
            <a:ext cx="92075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Internal</a:t>
            </a:r>
          </a:p>
        </p:txBody>
      </p:sp>
      <p:sp>
        <p:nvSpPr>
          <p:cNvPr id="50187" name="Rectangle 15"/>
          <p:cNvSpPr>
            <a:spLocks noChangeArrowheads="1"/>
          </p:cNvSpPr>
          <p:nvPr/>
        </p:nvSpPr>
        <p:spPr bwMode="auto">
          <a:xfrm>
            <a:off x="2273300" y="2528888"/>
            <a:ext cx="170180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</a:rPr>
              <a:t>Higgs</a:t>
            </a:r>
            <a:r>
              <a:rPr lang="zh-CN" altLang="en-US" sz="2800" b="1">
                <a:solidFill>
                  <a:srgbClr val="0000FF"/>
                </a:solidFill>
              </a:rPr>
              <a:t>宽度</a:t>
            </a: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50188" name="Rectangle 16"/>
          <p:cNvSpPr>
            <a:spLocks noChangeArrowheads="1"/>
          </p:cNvSpPr>
          <p:nvPr/>
        </p:nvSpPr>
        <p:spPr bwMode="auto">
          <a:xfrm>
            <a:off x="6286500" y="2062163"/>
            <a:ext cx="2801938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</a:rPr>
              <a:t>寻找第二个</a:t>
            </a:r>
            <a:r>
              <a:rPr lang="en-US" altLang="zh-CN" sz="2800" b="1">
                <a:solidFill>
                  <a:srgbClr val="0000FF"/>
                </a:solidFill>
              </a:rPr>
              <a:t>Higgs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-9525"/>
            <a:ext cx="7912100" cy="630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Higgs </a:t>
            </a:r>
            <a:r>
              <a:rPr lang="en-US" altLang="zh-CN" dirty="0" smtClean="0"/>
              <a:t>C</a:t>
            </a:r>
            <a:r>
              <a:rPr lang="en-US" dirty="0" smtClean="0"/>
              <a:t>ombination </a:t>
            </a:r>
            <a:endParaRPr lang="en-US" dirty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067175" y="1695450"/>
            <a:ext cx="4806950" cy="4237038"/>
          </a:xfrm>
        </p:spPr>
        <p:txBody>
          <a:bodyPr/>
          <a:lstStyle/>
          <a:p>
            <a:r>
              <a:rPr lang="zh-CN" altLang="en-US" sz="2800" b="1" dirty="0" smtClean="0"/>
              <a:t>费米子衰变道（</a:t>
            </a:r>
            <a:r>
              <a:rPr lang="en-US" altLang="zh-CN" sz="2800" b="1" dirty="0" err="1" smtClean="0">
                <a:latin typeface="Symbol" panose="05050102010706020507" pitchFamily="18" charset="2"/>
              </a:rPr>
              <a:t>tt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和</a:t>
            </a:r>
            <a:r>
              <a:rPr lang="en-US" altLang="zh-CN" sz="2800" b="1" dirty="0" smtClean="0"/>
              <a:t> bb</a:t>
            </a:r>
            <a:r>
              <a:rPr lang="zh-CN" altLang="en-US" sz="2800" b="1" dirty="0" smtClean="0"/>
              <a:t>）联合分析显著度</a:t>
            </a:r>
            <a:r>
              <a:rPr lang="en-US" altLang="zh-CN" sz="2800" b="1" dirty="0" smtClean="0"/>
              <a:t>3.8</a:t>
            </a:r>
            <a:r>
              <a:rPr lang="en-US" altLang="zh-CN" sz="2800" b="1" dirty="0" smtClean="0">
                <a:latin typeface="Symbol" panose="05050102010706020507" pitchFamily="18" charset="2"/>
              </a:rPr>
              <a:t>s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Symbol" panose="05050102010706020507" pitchFamily="18" charset="2"/>
              </a:rPr>
              <a:t>希格</a:t>
            </a:r>
            <a:r>
              <a:rPr lang="zh-CN" altLang="en-US" sz="28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斯衰变到费米子的直接证据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结果已提交给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altLang="zh-CN" sz="2800" b="1" dirty="0" smtClean="0">
                <a:solidFill>
                  <a:srgbClr val="0000FF"/>
                </a:solidFill>
              </a:rPr>
              <a:t>Nature Physics, </a:t>
            </a:r>
            <a:r>
              <a:rPr lang="en-US" altLang="zh-CN" sz="2800" b="1" dirty="0" smtClean="0">
                <a:hlinkClick r:id="rId2"/>
              </a:rPr>
              <a:t>arXiv:1401.5041</a:t>
            </a:r>
            <a:endParaRPr lang="en-US" altLang="zh-CN" sz="2800" b="1" dirty="0" smtClean="0"/>
          </a:p>
          <a:p>
            <a:r>
              <a:rPr lang="zh-CN" altLang="en-US" sz="2800" b="1" dirty="0" smtClean="0">
                <a:solidFill>
                  <a:srgbClr val="0000FF"/>
                </a:solidFill>
              </a:rPr>
              <a:t>陈明水作为组长，在分析中起到领导作用</a:t>
            </a:r>
            <a:endParaRPr lang="en-US" altLang="zh-CN" sz="2800" b="1" dirty="0" smtClean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B0F900-3CFA-2246-8356-73ED164A17D9}" type="datetime1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42CFCF6-3030-454D-B7F7-852D5C3EE966}" type="slidenum">
              <a:rPr lang="en-US" altLang="zh-CN"/>
              <a:pPr/>
              <a:t>21</a:t>
            </a:fld>
            <a:endParaRPr lang="en-US" altLang="zh-CN"/>
          </a:p>
        </p:txBody>
      </p:sp>
      <p:pic>
        <p:nvPicPr>
          <p:cNvPr id="5120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9671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1518D57-7BB0-4F01-8E62-74F8BBE5EFF8}" type="slidenum">
              <a:rPr lang="zh-CN" altLang="en-US"/>
              <a:pPr/>
              <a:t>22</a:t>
            </a:fld>
            <a:endParaRPr lang="en-US" altLang="zh-CN"/>
          </a:p>
        </p:txBody>
      </p:sp>
      <p:sp>
        <p:nvSpPr>
          <p:cNvPr id="52230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WW</a:t>
            </a:r>
            <a:r>
              <a:rPr lang="en-US" altLang="zh-CN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zh-CN" altLang="en-US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研究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231" name="矩形 15"/>
          <p:cNvSpPr>
            <a:spLocks noChangeArrowheads="1"/>
          </p:cNvSpPr>
          <p:nvPr/>
        </p:nvSpPr>
        <p:spPr bwMode="auto">
          <a:xfrm>
            <a:off x="0" y="9080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i="1">
                <a:solidFill>
                  <a:srgbClr val="00B050"/>
                </a:solidFill>
              </a:rPr>
              <a:t>Qiang Li, Bo Zhu, Shuai Li, Zijun Xu  Wei Zou  Dayong Wang</a:t>
            </a:r>
          </a:p>
          <a:p>
            <a:pPr algn="ctr"/>
            <a:r>
              <a:rPr lang="en-US" altLang="zh-CN" sz="2000" b="1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Chayanit Asawatangtrakuldee  Yong Ban Yajun Mao</a:t>
            </a:r>
            <a:r>
              <a:rPr lang="en-US" altLang="zh-CN" sz="2000" b="1" i="1">
                <a:solidFill>
                  <a:srgbClr val="00B050"/>
                </a:solidFill>
              </a:rPr>
              <a:t>(PKU)</a:t>
            </a:r>
          </a:p>
        </p:txBody>
      </p:sp>
      <p:sp>
        <p:nvSpPr>
          <p:cNvPr id="52232" name="标题 4"/>
          <p:cNvSpPr txBox="1">
            <a:spLocks/>
          </p:cNvSpPr>
          <p:nvPr/>
        </p:nvSpPr>
        <p:spPr bwMode="auto">
          <a:xfrm>
            <a:off x="1403350" y="2276475"/>
            <a:ext cx="57578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l</a:t>
            </a:r>
            <a:r>
              <a:rPr lang="en-US" altLang="zh-CN" sz="36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jj</a:t>
            </a:r>
          </a:p>
          <a:p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l</a:t>
            </a:r>
            <a:r>
              <a:rPr lang="en-US" altLang="zh-CN" sz="3600" b="1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</a:p>
          <a:p>
            <a:endParaRPr lang="en-US" altLang="zh-CN" sz="3600" b="1">
              <a:latin typeface="Symbol" panose="05050102010706020507" pitchFamily="18" charset="2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VBF H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WW</a:t>
            </a:r>
          </a:p>
          <a:p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VBF H-&gt; Invisible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7F59047-2C1A-45BD-AD63-A66B81CCA6B5}" type="slidenum">
              <a:rPr lang="zh-CN" altLang="en-US"/>
              <a:pPr/>
              <a:t>23</a:t>
            </a:fld>
            <a:endParaRPr lang="en-US" altLang="zh-CN"/>
          </a:p>
        </p:txBody>
      </p:sp>
      <p:sp>
        <p:nvSpPr>
          <p:cNvPr id="53254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l</a:t>
            </a:r>
            <a:r>
              <a:rPr lang="en-US" altLang="zh-CN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jj</a:t>
            </a:r>
            <a:r>
              <a:rPr lang="en-US" altLang="zh-CN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1"/>
          <p:cNvSpPr>
            <a:spLocks noChangeArrowheads="1"/>
          </p:cNvSpPr>
          <p:nvPr/>
        </p:nvSpPr>
        <p:spPr bwMode="auto">
          <a:xfrm>
            <a:off x="2268538" y="4676775"/>
            <a:ext cx="6119812" cy="12017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anchor="ctr">
            <a:spAutoFit/>
          </a:bodyPr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zh-CN" b="1" dirty="0">
                <a:latin typeface="+mn-lt"/>
                <a:ea typeface="+mn-ea"/>
              </a:rPr>
              <a:t>  </a:t>
            </a:r>
            <a:r>
              <a:rPr lang="zh-CN" altLang="zh-CN" b="1" dirty="0">
                <a:latin typeface="+mn-lt"/>
                <a:ea typeface="+mn-ea"/>
              </a:rPr>
              <a:t>CMS PAS HIG-12-046</a:t>
            </a:r>
            <a:r>
              <a:rPr lang="en-US" altLang="zh-CN" b="1" dirty="0">
                <a:latin typeface="+mn-lt"/>
                <a:ea typeface="+mn-ea"/>
              </a:rPr>
              <a:t>  (HCP 2012)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altLang="zh-CN" b="1" dirty="0">
                <a:latin typeface="+mn-lt"/>
                <a:ea typeface="+mn-ea"/>
              </a:rPr>
              <a:t>  </a:t>
            </a:r>
            <a:r>
              <a:rPr lang="zh-CN" altLang="zh-CN" b="1" dirty="0">
                <a:latin typeface="+mn-lt"/>
                <a:ea typeface="+mn-ea"/>
              </a:rPr>
              <a:t>CMS PAS HIG-12-021</a:t>
            </a:r>
            <a:r>
              <a:rPr lang="en-US" altLang="zh-CN" b="1" dirty="0">
                <a:latin typeface="+mn-lt"/>
                <a:ea typeface="+mn-ea"/>
              </a:rPr>
              <a:t>  (ICHEP 2012)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(3)   </a:t>
            </a:r>
            <a:r>
              <a:rPr lang="zh-CN" altLang="zh-CN" b="1" dirty="0">
                <a:latin typeface="+mn-lt"/>
                <a:ea typeface="+mn-ea"/>
              </a:rPr>
              <a:t>CMS PAS HIG-12-003</a:t>
            </a:r>
            <a:r>
              <a:rPr lang="en-US" altLang="zh-CN" b="1" dirty="0">
                <a:latin typeface="+mn-lt"/>
                <a:ea typeface="+mn-ea"/>
              </a:rPr>
              <a:t>  (</a:t>
            </a:r>
            <a:r>
              <a:rPr lang="en-US" altLang="zh-CN" b="1" dirty="0" err="1">
                <a:latin typeface="+mn-lt"/>
                <a:ea typeface="+mn-ea"/>
              </a:rPr>
              <a:t>Moriond</a:t>
            </a:r>
            <a:r>
              <a:rPr lang="en-US" altLang="zh-CN" b="1" dirty="0">
                <a:latin typeface="+mn-lt"/>
                <a:ea typeface="+mn-ea"/>
              </a:rPr>
              <a:t> 2012)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latin typeface="+mn-lt"/>
                <a:ea typeface="+mn-ea"/>
              </a:rPr>
              <a:t>(4)   CMS PAS HIG-12-034 </a:t>
            </a:r>
            <a:r>
              <a:rPr lang="fr-FR" altLang="zh-CN" b="1" dirty="0">
                <a:latin typeface="+mn-lt"/>
                <a:ea typeface="+mn-ea"/>
              </a:rPr>
              <a:t>  Eur. Phys. J. C 73 (2013) 2469</a:t>
            </a:r>
            <a:endParaRPr lang="zh-CN" altLang="zh-CN" b="1" dirty="0">
              <a:latin typeface="+mn-lt"/>
              <a:ea typeface="+mn-ea"/>
            </a:endParaRPr>
          </a:p>
        </p:txBody>
      </p:sp>
      <p:grpSp>
        <p:nvGrpSpPr>
          <p:cNvPr id="53256" name="Group 1"/>
          <p:cNvGrpSpPr>
            <a:grpSpLocks/>
          </p:cNvGrpSpPr>
          <p:nvPr/>
        </p:nvGrpSpPr>
        <p:grpSpPr bwMode="auto">
          <a:xfrm>
            <a:off x="2411413" y="1090613"/>
            <a:ext cx="3857625" cy="3346450"/>
            <a:chOff x="5105400" y="1079897"/>
            <a:chExt cx="3857625" cy="3346053"/>
          </a:xfrm>
        </p:grpSpPr>
        <p:sp>
          <p:nvSpPr>
            <p:cNvPr id="147" name="Oval 9"/>
            <p:cNvSpPr/>
            <p:nvPr/>
          </p:nvSpPr>
          <p:spPr bwMode="auto">
            <a:xfrm>
              <a:off x="8320830" y="1079897"/>
              <a:ext cx="381018" cy="375317"/>
            </a:xfrm>
            <a:prstGeom prst="ellipse">
              <a:avLst/>
            </a:prstGeom>
            <a:solidFill>
              <a:srgbClr val="FFC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247650">
              <a:bevelT w="196850" h="209550"/>
              <a:bevelB w="152400" h="1968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MT Extra" pitchFamily="18" charset="2"/>
                </a:rPr>
                <a:t>l</a:t>
              </a:r>
              <a:endParaRPr lang="en-US" b="1" dirty="0">
                <a:solidFill>
                  <a:schemeClr val="tx1"/>
                </a:solidFill>
                <a:latin typeface="MT Extra" pitchFamily="18" charset="2"/>
              </a:endParaRPr>
            </a:p>
          </p:txBody>
        </p:sp>
        <p:sp>
          <p:nvSpPr>
            <p:cNvPr id="148" name="Oval 83"/>
            <p:cNvSpPr/>
            <p:nvPr/>
          </p:nvSpPr>
          <p:spPr bwMode="auto">
            <a:xfrm>
              <a:off x="5415336" y="2956262"/>
              <a:ext cx="94696" cy="96836"/>
            </a:xfrm>
            <a:prstGeom prst="ellipse">
              <a:avLst/>
            </a:prstGeom>
            <a:solidFill>
              <a:schemeClr val="tx1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9" name="Oval 6"/>
            <p:cNvSpPr/>
            <p:nvPr/>
          </p:nvSpPr>
          <p:spPr bwMode="auto">
            <a:xfrm>
              <a:off x="7668930" y="3296842"/>
              <a:ext cx="549233" cy="558164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77800">
              <a:bevelT w="285750" h="209550"/>
              <a:bevelB w="20955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chemeClr val="tx1"/>
                  </a:solidFill>
                </a:rPr>
                <a:t>W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0" name="Oval 10"/>
            <p:cNvSpPr/>
            <p:nvPr/>
          </p:nvSpPr>
          <p:spPr bwMode="auto">
            <a:xfrm>
              <a:off x="6055758" y="2411811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Oval 12"/>
            <p:cNvSpPr/>
            <p:nvPr/>
          </p:nvSpPr>
          <p:spPr bwMode="auto">
            <a:xfrm>
              <a:off x="6719910" y="2356778"/>
              <a:ext cx="755196" cy="76747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58750">
              <a:bevelT w="361950" h="209550"/>
              <a:bevelB w="22860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2" name="Oval 14"/>
            <p:cNvSpPr/>
            <p:nvPr/>
          </p:nvSpPr>
          <p:spPr bwMode="auto">
            <a:xfrm>
              <a:off x="7653881" y="1592892"/>
              <a:ext cx="549233" cy="558164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77800">
              <a:bevelT w="285750" h="209550"/>
              <a:bevelB w="20955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3" name="Oval 15"/>
            <p:cNvSpPr/>
            <p:nvPr/>
          </p:nvSpPr>
          <p:spPr bwMode="auto">
            <a:xfrm>
              <a:off x="6057694" y="2883014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Oval 18"/>
            <p:cNvSpPr/>
            <p:nvPr/>
          </p:nvSpPr>
          <p:spPr bwMode="auto">
            <a:xfrm>
              <a:off x="6295558" y="2643680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Oval 19"/>
            <p:cNvSpPr/>
            <p:nvPr/>
          </p:nvSpPr>
          <p:spPr bwMode="auto">
            <a:xfrm>
              <a:off x="5427462" y="2459140"/>
              <a:ext cx="94696" cy="96836"/>
            </a:xfrm>
            <a:prstGeom prst="ellipse">
              <a:avLst/>
            </a:prstGeom>
            <a:solidFill>
              <a:schemeClr val="tx1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6" name="Straight Connector 22"/>
            <p:cNvCxnSpPr>
              <a:stCxn id="153" idx="7"/>
              <a:endCxn id="154" idx="3"/>
            </p:cNvCxnSpPr>
            <p:nvPr/>
          </p:nvCxnSpPr>
          <p:spPr bwMode="auto">
            <a:xfrm flipV="1">
              <a:off x="6203950" y="2808479"/>
              <a:ext cx="117475" cy="1031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24"/>
            <p:cNvCxnSpPr>
              <a:stCxn id="154" idx="1"/>
              <a:endCxn id="150" idx="5"/>
            </p:cNvCxnSpPr>
            <p:nvPr/>
          </p:nvCxnSpPr>
          <p:spPr bwMode="auto">
            <a:xfrm flipH="1" flipV="1">
              <a:off x="6202362" y="2576731"/>
              <a:ext cx="119063" cy="952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41"/>
            <p:cNvCxnSpPr>
              <a:stCxn id="153" idx="0"/>
              <a:endCxn id="150" idx="4"/>
            </p:cNvCxnSpPr>
            <p:nvPr/>
          </p:nvCxnSpPr>
          <p:spPr bwMode="auto">
            <a:xfrm flipH="1" flipV="1">
              <a:off x="6142037" y="2605303"/>
              <a:ext cx="1588" cy="2777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69" name="Group 4116"/>
            <p:cNvGrpSpPr>
              <a:grpSpLocks/>
            </p:cNvGrpSpPr>
            <p:nvPr/>
          </p:nvGrpSpPr>
          <p:grpSpPr bwMode="auto">
            <a:xfrm>
              <a:off x="5464832" y="2911377"/>
              <a:ext cx="600724" cy="141722"/>
              <a:chOff x="5638800" y="3881437"/>
              <a:chExt cx="666751" cy="154782"/>
            </a:xfrm>
          </p:grpSpPr>
          <p:sp>
            <p:nvSpPr>
              <p:cNvPr id="206" name="Arc 57"/>
              <p:cNvSpPr/>
              <p:nvPr/>
            </p:nvSpPr>
            <p:spPr>
              <a:xfrm>
                <a:off x="5740266" y="3883474"/>
                <a:ext cx="153292" cy="152555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Arc 58"/>
              <p:cNvSpPr/>
              <p:nvPr/>
            </p:nvSpPr>
            <p:spPr>
              <a:xfrm>
                <a:off x="5638071" y="3883474"/>
                <a:ext cx="153292" cy="152555"/>
              </a:xfrm>
              <a:prstGeom prst="arc">
                <a:avLst>
                  <a:gd name="adj1" fmla="val 10834883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53318" name="Group 60"/>
              <p:cNvGrpSpPr>
                <a:grpSpLocks/>
              </p:cNvGrpSpPr>
              <p:nvPr/>
            </p:nvGrpSpPr>
            <p:grpSpPr bwMode="auto">
              <a:xfrm>
                <a:off x="5842397" y="3883819"/>
                <a:ext cx="254794" cy="152400"/>
                <a:chOff x="5638800" y="3883819"/>
                <a:chExt cx="254794" cy="152400"/>
              </a:xfrm>
            </p:grpSpPr>
            <p:sp>
              <p:nvSpPr>
                <p:cNvPr id="211" name="Arc 61"/>
                <p:cNvSpPr/>
                <p:nvPr/>
              </p:nvSpPr>
              <p:spPr>
                <a:xfrm>
                  <a:off x="5741060" y="3883474"/>
                  <a:ext cx="153292" cy="152555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2" name="Arc 62"/>
                <p:cNvSpPr/>
                <p:nvPr/>
              </p:nvSpPr>
              <p:spPr>
                <a:xfrm>
                  <a:off x="5638864" y="3883474"/>
                  <a:ext cx="153292" cy="152555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09" name="Arc 64"/>
              <p:cNvSpPr/>
              <p:nvPr/>
            </p:nvSpPr>
            <p:spPr>
              <a:xfrm>
                <a:off x="6152571" y="3881741"/>
                <a:ext cx="153292" cy="152555"/>
              </a:xfrm>
              <a:prstGeom prst="arc">
                <a:avLst>
                  <a:gd name="adj1" fmla="val 7768258"/>
                  <a:gd name="adj2" fmla="val 2060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Arc 65"/>
              <p:cNvSpPr/>
              <p:nvPr/>
            </p:nvSpPr>
            <p:spPr>
              <a:xfrm>
                <a:off x="6050375" y="3881741"/>
                <a:ext cx="153292" cy="152555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270" name="Group 67"/>
            <p:cNvGrpSpPr>
              <a:grpSpLocks/>
            </p:cNvGrpSpPr>
            <p:nvPr/>
          </p:nvGrpSpPr>
          <p:grpSpPr bwMode="auto">
            <a:xfrm>
              <a:off x="5462686" y="2437787"/>
              <a:ext cx="600724" cy="141722"/>
              <a:chOff x="5638800" y="3881437"/>
              <a:chExt cx="666751" cy="154782"/>
            </a:xfrm>
          </p:grpSpPr>
          <p:sp>
            <p:nvSpPr>
              <p:cNvPr id="199" name="Arc 68"/>
              <p:cNvSpPr/>
              <p:nvPr/>
            </p:nvSpPr>
            <p:spPr>
              <a:xfrm>
                <a:off x="5740885" y="3882364"/>
                <a:ext cx="151531" cy="154288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Arc 69"/>
              <p:cNvSpPr/>
              <p:nvPr/>
            </p:nvSpPr>
            <p:spPr>
              <a:xfrm>
                <a:off x="5638690" y="3882364"/>
                <a:ext cx="151531" cy="154288"/>
              </a:xfrm>
              <a:prstGeom prst="arc">
                <a:avLst>
                  <a:gd name="adj1" fmla="val 10834883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53311" name="Group 70"/>
              <p:cNvGrpSpPr>
                <a:grpSpLocks/>
              </p:cNvGrpSpPr>
              <p:nvPr/>
            </p:nvGrpSpPr>
            <p:grpSpPr bwMode="auto">
              <a:xfrm>
                <a:off x="5842397" y="3883819"/>
                <a:ext cx="254794" cy="152400"/>
                <a:chOff x="5638800" y="3883819"/>
                <a:chExt cx="254794" cy="152400"/>
              </a:xfrm>
            </p:grpSpPr>
            <p:sp>
              <p:nvSpPr>
                <p:cNvPr id="204" name="Arc 73"/>
                <p:cNvSpPr/>
                <p:nvPr/>
              </p:nvSpPr>
              <p:spPr>
                <a:xfrm>
                  <a:off x="5739918" y="3859827"/>
                  <a:ext cx="153292" cy="176825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5" name="Arc 74"/>
                <p:cNvSpPr/>
                <p:nvPr/>
              </p:nvSpPr>
              <p:spPr>
                <a:xfrm>
                  <a:off x="5609530" y="3859827"/>
                  <a:ext cx="181484" cy="176825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02" name="Arc 71"/>
              <p:cNvSpPr/>
              <p:nvPr/>
            </p:nvSpPr>
            <p:spPr>
              <a:xfrm>
                <a:off x="6153190" y="3880630"/>
                <a:ext cx="151531" cy="154289"/>
              </a:xfrm>
              <a:prstGeom prst="arc">
                <a:avLst>
                  <a:gd name="adj1" fmla="val 7768258"/>
                  <a:gd name="adj2" fmla="val 2060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Arc 72"/>
              <p:cNvSpPr/>
              <p:nvPr/>
            </p:nvSpPr>
            <p:spPr>
              <a:xfrm>
                <a:off x="6050995" y="3880630"/>
                <a:ext cx="151531" cy="154289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61" name="Straight Connector 4118"/>
            <p:cNvCxnSpPr>
              <a:stCxn id="154" idx="6"/>
              <a:endCxn id="151" idx="2"/>
            </p:cNvCxnSpPr>
            <p:nvPr/>
          </p:nvCxnSpPr>
          <p:spPr bwMode="auto">
            <a:xfrm>
              <a:off x="6467475" y="2740225"/>
              <a:ext cx="25241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272" name="Group 4120"/>
            <p:cNvGrpSpPr>
              <a:grpSpLocks/>
            </p:cNvGrpSpPr>
            <p:nvPr/>
          </p:nvGrpSpPr>
          <p:grpSpPr bwMode="auto">
            <a:xfrm rot="-2700000">
              <a:off x="7274503" y="2214769"/>
              <a:ext cx="549233" cy="110444"/>
              <a:chOff x="5953133" y="2421511"/>
              <a:chExt cx="900084" cy="152401"/>
            </a:xfrm>
          </p:grpSpPr>
          <p:sp>
            <p:nvSpPr>
              <p:cNvPr id="193" name="Arc 4119"/>
              <p:cNvSpPr/>
              <p:nvPr/>
            </p:nvSpPr>
            <p:spPr>
              <a:xfrm>
                <a:off x="5950432" y="2414370"/>
                <a:ext cx="150893" cy="155514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Arc 87"/>
              <p:cNvSpPr/>
              <p:nvPr/>
            </p:nvSpPr>
            <p:spPr>
              <a:xfrm>
                <a:off x="6252128" y="2414370"/>
                <a:ext cx="150893" cy="155514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Arc 88"/>
              <p:cNvSpPr/>
              <p:nvPr/>
            </p:nvSpPr>
            <p:spPr>
              <a:xfrm flipV="1">
                <a:off x="6114537" y="2371402"/>
                <a:ext cx="148290" cy="168656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Arc 89"/>
              <p:cNvSpPr/>
              <p:nvPr/>
            </p:nvSpPr>
            <p:spPr>
              <a:xfrm flipV="1">
                <a:off x="6384197" y="2381603"/>
                <a:ext cx="153495" cy="173035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Arc 90"/>
              <p:cNvSpPr/>
              <p:nvPr/>
            </p:nvSpPr>
            <p:spPr>
              <a:xfrm>
                <a:off x="6555123" y="2371082"/>
                <a:ext cx="148292" cy="170845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Arc 91"/>
              <p:cNvSpPr/>
              <p:nvPr/>
            </p:nvSpPr>
            <p:spPr>
              <a:xfrm flipV="1">
                <a:off x="6672479" y="2387344"/>
                <a:ext cx="150893" cy="170845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53273" name="Group 93"/>
            <p:cNvGrpSpPr>
              <a:grpSpLocks/>
            </p:cNvGrpSpPr>
            <p:nvPr/>
          </p:nvGrpSpPr>
          <p:grpSpPr bwMode="auto">
            <a:xfrm rot="2700000">
              <a:off x="7276098" y="3138312"/>
              <a:ext cx="558164" cy="108676"/>
              <a:chOff x="5953133" y="2421511"/>
              <a:chExt cx="900084" cy="152401"/>
            </a:xfrm>
          </p:grpSpPr>
          <p:sp>
            <p:nvSpPr>
              <p:cNvPr id="187" name="Arc 94"/>
              <p:cNvSpPr/>
              <p:nvPr/>
            </p:nvSpPr>
            <p:spPr>
              <a:xfrm>
                <a:off x="5939077" y="2425909"/>
                <a:ext cx="151020" cy="142478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Arc 95"/>
              <p:cNvSpPr/>
              <p:nvPr/>
            </p:nvSpPr>
            <p:spPr>
              <a:xfrm>
                <a:off x="6235910" y="2425909"/>
                <a:ext cx="151020" cy="142478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Arc 96"/>
              <p:cNvSpPr/>
              <p:nvPr/>
            </p:nvSpPr>
            <p:spPr>
              <a:xfrm flipV="1">
                <a:off x="6100537" y="2422245"/>
                <a:ext cx="148461" cy="151383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Arc 97"/>
              <p:cNvSpPr/>
              <p:nvPr/>
            </p:nvSpPr>
            <p:spPr>
              <a:xfrm flipV="1">
                <a:off x="6367661" y="2445316"/>
                <a:ext cx="153580" cy="133573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Arc 98"/>
              <p:cNvSpPr/>
              <p:nvPr/>
            </p:nvSpPr>
            <p:spPr>
              <a:xfrm>
                <a:off x="6553027" y="2422246"/>
                <a:ext cx="148461" cy="151383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Arc 99"/>
              <p:cNvSpPr/>
              <p:nvPr/>
            </p:nvSpPr>
            <p:spPr>
              <a:xfrm flipV="1">
                <a:off x="6670299" y="2453052"/>
                <a:ext cx="151020" cy="129121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64" name="Oval 101"/>
            <p:cNvSpPr/>
            <p:nvPr/>
          </p:nvSpPr>
          <p:spPr bwMode="auto">
            <a:xfrm>
              <a:off x="8425522" y="4026898"/>
              <a:ext cx="171635" cy="19367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Oval 102"/>
            <p:cNvSpPr/>
            <p:nvPr/>
          </p:nvSpPr>
          <p:spPr bwMode="auto">
            <a:xfrm>
              <a:off x="8425522" y="2942038"/>
              <a:ext cx="171635" cy="17232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3276" name="Group 55"/>
            <p:cNvGrpSpPr>
              <a:grpSpLocks/>
            </p:cNvGrpSpPr>
            <p:nvPr/>
          </p:nvGrpSpPr>
          <p:grpSpPr bwMode="auto">
            <a:xfrm>
              <a:off x="8122680" y="1400250"/>
              <a:ext cx="253949" cy="274383"/>
              <a:chOff x="8164985" y="1463438"/>
              <a:chExt cx="253937" cy="274456"/>
            </a:xfrm>
          </p:grpSpPr>
          <p:cxnSp>
            <p:nvCxnSpPr>
              <p:cNvPr id="185" name="Straight Connector 38"/>
              <p:cNvCxnSpPr>
                <a:stCxn id="152" idx="7"/>
                <a:endCxn id="147" idx="3"/>
              </p:cNvCxnSpPr>
              <p:nvPr/>
            </p:nvCxnSpPr>
            <p:spPr>
              <a:xfrm flipV="1">
                <a:off x="8165542" y="1463722"/>
                <a:ext cx="253988" cy="27467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96" name="Isosceles Triangle 40"/>
              <p:cNvSpPr>
                <a:spLocks noChangeArrowheads="1"/>
              </p:cNvSpPr>
              <p:nvPr/>
            </p:nvSpPr>
            <p:spPr bwMode="auto">
              <a:xfrm rot="2700000">
                <a:off x="8257605" y="1557406"/>
                <a:ext cx="79387" cy="7619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/>
              </a:p>
            </p:txBody>
          </p:sp>
        </p:grpSp>
        <p:grpSp>
          <p:nvGrpSpPr>
            <p:cNvPr id="53277" name="Group 52"/>
            <p:cNvGrpSpPr>
              <a:grpSpLocks/>
            </p:cNvGrpSpPr>
            <p:nvPr/>
          </p:nvGrpSpPr>
          <p:grpSpPr bwMode="auto">
            <a:xfrm>
              <a:off x="8137728" y="3089123"/>
              <a:ext cx="312929" cy="289460"/>
              <a:chOff x="8180033" y="3152758"/>
              <a:chExt cx="312914" cy="289537"/>
            </a:xfrm>
          </p:grpSpPr>
          <p:cxnSp>
            <p:nvCxnSpPr>
              <p:cNvPr id="183" name="Straight Connector 4125"/>
              <p:cNvCxnSpPr>
                <a:stCxn id="149" idx="7"/>
                <a:endCxn id="165" idx="3"/>
              </p:cNvCxnSpPr>
              <p:nvPr/>
            </p:nvCxnSpPr>
            <p:spPr>
              <a:xfrm flipV="1">
                <a:off x="8179830" y="3153069"/>
                <a:ext cx="312722" cy="28896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94" name="Isosceles Triangle 116"/>
              <p:cNvSpPr>
                <a:spLocks noChangeArrowheads="1"/>
              </p:cNvSpPr>
              <p:nvPr/>
            </p:nvSpPr>
            <p:spPr bwMode="auto">
              <a:xfrm rot="2700000">
                <a:off x="8302053" y="3259455"/>
                <a:ext cx="79387" cy="7619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/>
              </a:p>
            </p:txBody>
          </p:sp>
        </p:grpSp>
        <p:grpSp>
          <p:nvGrpSpPr>
            <p:cNvPr id="53278" name="Group 51"/>
            <p:cNvGrpSpPr>
              <a:grpSpLocks/>
            </p:cNvGrpSpPr>
            <p:nvPr/>
          </p:nvGrpSpPr>
          <p:grpSpPr bwMode="auto">
            <a:xfrm>
              <a:off x="8137525" y="3773484"/>
              <a:ext cx="312738" cy="280987"/>
              <a:chOff x="8179830" y="3837304"/>
              <a:chExt cx="312723" cy="281062"/>
            </a:xfrm>
          </p:grpSpPr>
          <p:cxnSp>
            <p:nvCxnSpPr>
              <p:cNvPr id="181" name="Straight Connector 31"/>
              <p:cNvCxnSpPr>
                <a:stCxn id="149" idx="5"/>
                <a:endCxn id="164" idx="1"/>
              </p:cNvCxnSpPr>
              <p:nvPr/>
            </p:nvCxnSpPr>
            <p:spPr>
              <a:xfrm>
                <a:off x="8179830" y="3837384"/>
                <a:ext cx="312722" cy="28103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92" name="Isosceles Triangle 117"/>
              <p:cNvSpPr>
                <a:spLocks noChangeArrowheads="1"/>
              </p:cNvSpPr>
              <p:nvPr/>
            </p:nvSpPr>
            <p:spPr bwMode="auto">
              <a:xfrm rot="-2700000">
                <a:off x="8287775" y="3935825"/>
                <a:ext cx="79371" cy="76211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/>
              </a:p>
            </p:txBody>
          </p:sp>
        </p:grpSp>
        <p:sp>
          <p:nvSpPr>
            <p:cNvPr id="53279" name="Isosceles Triangle 118"/>
            <p:cNvSpPr>
              <a:spLocks noChangeArrowheads="1"/>
            </p:cNvSpPr>
            <p:nvPr/>
          </p:nvSpPr>
          <p:spPr bwMode="auto">
            <a:xfrm rot="2700000">
              <a:off x="6238878" y="2832287"/>
              <a:ext cx="58730" cy="5556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/>
            </a:p>
          </p:txBody>
        </p:sp>
        <p:sp>
          <p:nvSpPr>
            <p:cNvPr id="170" name="Isosceles Triangle 120"/>
            <p:cNvSpPr/>
            <p:nvPr/>
          </p:nvSpPr>
          <p:spPr bwMode="auto">
            <a:xfrm rot="18900000">
              <a:off x="6235700" y="2606891"/>
              <a:ext cx="63500" cy="5079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81" name="Isosceles Triangle 121"/>
            <p:cNvSpPr>
              <a:spLocks noChangeArrowheads="1"/>
            </p:cNvSpPr>
            <p:nvPr/>
          </p:nvSpPr>
          <p:spPr bwMode="auto">
            <a:xfrm rot="10800000">
              <a:off x="6115050" y="2713241"/>
              <a:ext cx="57150" cy="555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/>
            </a:p>
          </p:txBody>
        </p:sp>
        <p:sp>
          <p:nvSpPr>
            <p:cNvPr id="53282" name="TextBox 42"/>
            <p:cNvSpPr txBox="1">
              <a:spLocks noChangeArrowheads="1"/>
            </p:cNvSpPr>
            <p:nvPr/>
          </p:nvSpPr>
          <p:spPr bwMode="auto">
            <a:xfrm>
              <a:off x="8567738" y="27559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  <p:sp>
          <p:nvSpPr>
            <p:cNvPr id="53283" name="TextBox 124"/>
            <p:cNvSpPr txBox="1">
              <a:spLocks noChangeArrowheads="1"/>
            </p:cNvSpPr>
            <p:nvPr/>
          </p:nvSpPr>
          <p:spPr bwMode="auto">
            <a:xfrm>
              <a:off x="8567738" y="3968750"/>
              <a:ext cx="395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zh-CN" sz="2400" i="1">
                  <a:latin typeface="Arial" panose="020B0604020202020204" pitchFamily="34" charset="0"/>
                  <a:cs typeface="Arial" panose="020B0604020202020204" pitchFamily="34" charset="0"/>
                </a:rPr>
                <a:t>'</a:t>
              </a:r>
            </a:p>
          </p:txBody>
        </p:sp>
        <p:cxnSp>
          <p:nvCxnSpPr>
            <p:cNvPr id="174" name="Straight Connector 44"/>
            <p:cNvCxnSpPr/>
            <p:nvPr/>
          </p:nvCxnSpPr>
          <p:spPr bwMode="auto">
            <a:xfrm>
              <a:off x="8697912" y="4124361"/>
              <a:ext cx="98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37"/>
            <p:cNvCxnSpPr/>
            <p:nvPr/>
          </p:nvCxnSpPr>
          <p:spPr bwMode="auto">
            <a:xfrm>
              <a:off x="8124825" y="2048157"/>
              <a:ext cx="312737" cy="2809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Isosceles Triangle 138"/>
            <p:cNvSpPr/>
            <p:nvPr/>
          </p:nvSpPr>
          <p:spPr bwMode="auto">
            <a:xfrm rot="18900000">
              <a:off x="8235950" y="2146570"/>
              <a:ext cx="80962" cy="7619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287" name="TextBox 59"/>
            <p:cNvSpPr txBox="1">
              <a:spLocks noChangeArrowheads="1"/>
            </p:cNvSpPr>
            <p:nvPr/>
          </p:nvSpPr>
          <p:spPr bwMode="auto">
            <a:xfrm>
              <a:off x="8377238" y="21590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Symbol" panose="05050102010706020507" pitchFamily="18" charset="2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3288" name="TextBox 140"/>
            <p:cNvSpPr txBox="1">
              <a:spLocks noChangeArrowheads="1"/>
            </p:cNvSpPr>
            <p:nvPr/>
          </p:nvSpPr>
          <p:spPr bwMode="auto">
            <a:xfrm>
              <a:off x="5105400" y="2222761"/>
              <a:ext cx="354013" cy="45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53289" name="TextBox 141"/>
            <p:cNvSpPr txBox="1">
              <a:spLocks noChangeArrowheads="1"/>
            </p:cNvSpPr>
            <p:nvPr/>
          </p:nvSpPr>
          <p:spPr bwMode="auto">
            <a:xfrm>
              <a:off x="5105400" y="2751337"/>
              <a:ext cx="354013" cy="45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cxnSp>
          <p:nvCxnSpPr>
            <p:cNvPr id="180" name="Straight Connector 75"/>
            <p:cNvCxnSpPr/>
            <p:nvPr/>
          </p:nvCxnSpPr>
          <p:spPr bwMode="auto">
            <a:xfrm>
              <a:off x="8501062" y="2329111"/>
              <a:ext cx="9842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27B0D54-E6A2-48FE-8744-5C79496098AB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54278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zh-CN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WW lv+jj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052513"/>
            <a:ext cx="36798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3"/>
          <p:cNvSpPr txBox="1">
            <a:spLocks/>
          </p:cNvSpPr>
          <p:nvPr/>
        </p:nvSpPr>
        <p:spPr bwMode="auto">
          <a:xfrm>
            <a:off x="71438" y="3933825"/>
            <a:ext cx="4213225" cy="23479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rgbClr val="0D0D0D"/>
                </a:solidFill>
                <a:latin typeface="Tw Cen MT" pitchFamily="34" charset="0"/>
              </a:rPr>
              <a:t>     </a:t>
            </a:r>
            <a:r>
              <a:rPr lang="en-US" altLang="zh-CN" sz="2400" dirty="0" smtClean="0">
                <a:solidFill>
                  <a:srgbClr val="0D0D0D"/>
                </a:solidFill>
                <a:latin typeface="Tw Cen MT" pitchFamily="34" charset="0"/>
              </a:rPr>
              <a:t>CMS</a:t>
            </a:r>
            <a:r>
              <a:rPr lang="zh-CN" altLang="en-US" sz="2400" dirty="0" smtClean="0">
                <a:solidFill>
                  <a:srgbClr val="0D0D0D"/>
                </a:solidFill>
                <a:latin typeface="Tw Cen MT" pitchFamily="34" charset="0"/>
              </a:rPr>
              <a:t>利用</a:t>
            </a:r>
            <a:r>
              <a:rPr lang="en-US" altLang="zh-CN" sz="2400" dirty="0" smtClean="0">
                <a:solidFill>
                  <a:srgbClr val="0D0D0D"/>
                </a:solidFill>
                <a:latin typeface="Tw Cen MT" pitchFamily="34" charset="0"/>
              </a:rPr>
              <a:t>2011</a:t>
            </a:r>
            <a:r>
              <a:rPr lang="zh-CN" altLang="en-US" sz="2400" dirty="0">
                <a:solidFill>
                  <a:srgbClr val="0D0D0D"/>
                </a:solidFill>
                <a:latin typeface="Tw Cen MT" pitchFamily="34" charset="0"/>
              </a:rPr>
              <a:t>年</a:t>
            </a:r>
            <a:r>
              <a:rPr lang="en-US" altLang="zh-CN" sz="2400" dirty="0">
                <a:solidFill>
                  <a:srgbClr val="0D0D0D"/>
                </a:solidFill>
                <a:latin typeface="Tw Cen MT" pitchFamily="34" charset="0"/>
              </a:rPr>
              <a:t>LHC 7TeV</a:t>
            </a:r>
            <a:r>
              <a:rPr lang="zh-CN" altLang="en-US" sz="2400" dirty="0">
                <a:solidFill>
                  <a:srgbClr val="0D0D0D"/>
                </a:solidFill>
                <a:latin typeface="Tw Cen MT" pitchFamily="34" charset="0"/>
              </a:rPr>
              <a:t>对撞的</a:t>
            </a:r>
            <a:r>
              <a:rPr lang="en-US" altLang="zh-CN" sz="2400" dirty="0">
                <a:solidFill>
                  <a:srgbClr val="0D0D0D"/>
                </a:solidFill>
                <a:latin typeface="Tw Cen MT" pitchFamily="34" charset="0"/>
              </a:rPr>
              <a:t>5</a:t>
            </a:r>
            <a:r>
              <a:rPr lang="en-US" altLang="zh-CN" sz="2400" dirty="0">
                <a:latin typeface="Tw Cen MT" pitchFamily="34" charset="0"/>
              </a:rPr>
              <a:t> fb</a:t>
            </a:r>
            <a:r>
              <a:rPr lang="en-US" altLang="zh-CN" sz="2400" baseline="30000" dirty="0">
                <a:latin typeface="Tw Cen MT" pitchFamily="34" charset="0"/>
              </a:rPr>
              <a:t>−1</a:t>
            </a:r>
            <a:r>
              <a:rPr lang="en-US" altLang="zh-CN" sz="2400" dirty="0">
                <a:latin typeface="Tw Cen MT" pitchFamily="34" charset="0"/>
              </a:rPr>
              <a:t> </a:t>
            </a:r>
            <a:r>
              <a:rPr lang="zh-CN" altLang="en-US" sz="2400" dirty="0">
                <a:latin typeface="Tw Cen MT" pitchFamily="34" charset="0"/>
              </a:rPr>
              <a:t>和</a:t>
            </a:r>
            <a:r>
              <a:rPr lang="en-US" altLang="zh-CN" sz="2400" dirty="0" smtClean="0">
                <a:solidFill>
                  <a:srgbClr val="0D0D0D"/>
                </a:solidFill>
                <a:latin typeface="Tw Cen MT" pitchFamily="34" charset="0"/>
              </a:rPr>
              <a:t>2012</a:t>
            </a:r>
            <a:r>
              <a:rPr lang="zh-CN" altLang="en-US" sz="2400" dirty="0" smtClean="0">
                <a:solidFill>
                  <a:srgbClr val="0D0D0D"/>
                </a:solidFill>
                <a:latin typeface="Tw Cen MT" pitchFamily="34" charset="0"/>
              </a:rPr>
              <a:t>年</a:t>
            </a:r>
            <a:r>
              <a:rPr lang="en-US" altLang="zh-CN" sz="2400" dirty="0">
                <a:solidFill>
                  <a:srgbClr val="0D0D0D"/>
                </a:solidFill>
                <a:latin typeface="Tw Cen MT" pitchFamily="34" charset="0"/>
              </a:rPr>
              <a:t>LHC </a:t>
            </a:r>
            <a:r>
              <a:rPr lang="en-US" altLang="zh-CN" sz="2400" dirty="0" smtClean="0">
                <a:solidFill>
                  <a:srgbClr val="0D0D0D"/>
                </a:solidFill>
                <a:latin typeface="Tw Cen MT" pitchFamily="34" charset="0"/>
              </a:rPr>
              <a:t>8TeV</a:t>
            </a:r>
            <a:r>
              <a:rPr lang="zh-CN" altLang="en-US" sz="2400" dirty="0">
                <a:solidFill>
                  <a:srgbClr val="0D0D0D"/>
                </a:solidFill>
                <a:latin typeface="Tw Cen MT" pitchFamily="34" charset="0"/>
              </a:rPr>
              <a:t>对撞</a:t>
            </a:r>
            <a:r>
              <a:rPr lang="zh-CN" altLang="en-US" sz="2400" dirty="0" smtClean="0">
                <a:solidFill>
                  <a:srgbClr val="0D0D0D"/>
                </a:solidFill>
                <a:latin typeface="Tw Cen MT" pitchFamily="34" charset="0"/>
              </a:rPr>
              <a:t>的</a:t>
            </a:r>
            <a:r>
              <a:rPr lang="en-US" altLang="zh-CN" sz="2400" dirty="0" smtClean="0">
                <a:solidFill>
                  <a:srgbClr val="0D0D0D"/>
                </a:solidFill>
                <a:latin typeface="Tw Cen MT" pitchFamily="34" charset="0"/>
              </a:rPr>
              <a:t>12</a:t>
            </a:r>
            <a:r>
              <a:rPr lang="en-US" altLang="zh-CN" sz="2400" dirty="0" smtClean="0">
                <a:latin typeface="Tw Cen MT" pitchFamily="34" charset="0"/>
              </a:rPr>
              <a:t> </a:t>
            </a:r>
            <a:r>
              <a:rPr lang="en-US" altLang="zh-CN" sz="2400" dirty="0">
                <a:latin typeface="Tw Cen MT" pitchFamily="34" charset="0"/>
              </a:rPr>
              <a:t>fb</a:t>
            </a:r>
            <a:r>
              <a:rPr lang="en-US" altLang="zh-CN" sz="2400" baseline="30000" dirty="0">
                <a:latin typeface="Tw Cen MT" pitchFamily="34" charset="0"/>
              </a:rPr>
              <a:t>−1</a:t>
            </a:r>
            <a:r>
              <a:rPr lang="zh-CN" altLang="en-US" sz="2400" dirty="0">
                <a:latin typeface="Tw Cen MT" pitchFamily="34" charset="0"/>
              </a:rPr>
              <a:t>数据，排除了</a:t>
            </a:r>
            <a:r>
              <a:rPr lang="en-US" altLang="zh-CN" sz="2400" dirty="0">
                <a:latin typeface="Tw Cen MT" pitchFamily="34" charset="0"/>
              </a:rPr>
              <a:t>[</a:t>
            </a:r>
            <a:r>
              <a:rPr lang="en-US" altLang="zh-CN" sz="2400" dirty="0" smtClean="0">
                <a:latin typeface="Tw Cen MT" pitchFamily="34" charset="0"/>
              </a:rPr>
              <a:t>215-490]</a:t>
            </a:r>
            <a:r>
              <a:rPr lang="zh-CN" altLang="en-US" sz="2400" dirty="0" smtClean="0">
                <a:latin typeface="Tw Cen MT" pitchFamily="34" charset="0"/>
              </a:rPr>
              <a:t>及</a:t>
            </a:r>
            <a:r>
              <a:rPr lang="en-US" altLang="zh-CN" sz="2400" dirty="0" smtClean="0">
                <a:latin typeface="Tw Cen MT" pitchFamily="34" charset="0"/>
              </a:rPr>
              <a:t>[525-600]</a:t>
            </a:r>
            <a:r>
              <a:rPr lang="en-US" altLang="zh-CN" sz="2400" dirty="0" err="1" smtClean="0">
                <a:latin typeface="Tw Cen MT" pitchFamily="34" charset="0"/>
              </a:rPr>
              <a:t>GeV</a:t>
            </a:r>
            <a:r>
              <a:rPr lang="zh-CN" altLang="en-US" sz="2400" dirty="0">
                <a:latin typeface="Tw Cen MT" pitchFamily="34" charset="0"/>
              </a:rPr>
              <a:t>区域</a:t>
            </a:r>
            <a:r>
              <a:rPr lang="zh-CN" altLang="en-US" sz="2400" dirty="0" smtClean="0">
                <a:latin typeface="Tw Cen MT" pitchFamily="34" charset="0"/>
              </a:rPr>
              <a:t>的</a:t>
            </a:r>
            <a:r>
              <a:rPr lang="en-US" altLang="zh-CN" sz="2400" dirty="0" smtClean="0">
                <a:latin typeface="Tw Cen MT" pitchFamily="34" charset="0"/>
              </a:rPr>
              <a:t>SM Higgs</a:t>
            </a:r>
            <a:r>
              <a:rPr lang="zh-CN" altLang="en-US" sz="2400" dirty="0">
                <a:latin typeface="Tw Cen MT" pitchFamily="34" charset="0"/>
              </a:rPr>
              <a:t>。</a:t>
            </a:r>
            <a:endParaRPr lang="en-US" altLang="zh-CN" sz="2400" dirty="0">
              <a:latin typeface="Tw Cen MT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en-US" altLang="zh-CN" dirty="0" smtClean="0">
              <a:latin typeface="Tw Cen MT" pitchFamily="34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600" dirty="0" smtClean="0">
              <a:latin typeface="Tw Cen MT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endParaRPr lang="zh-CN" altLang="en-US" sz="1600" dirty="0" smtClean="0">
              <a:latin typeface="Tw Cen MT" pitchFamily="34" charset="0"/>
            </a:endParaRPr>
          </a:p>
        </p:txBody>
      </p:sp>
      <p:sp>
        <p:nvSpPr>
          <p:cNvPr id="54281" name="矩形 1"/>
          <p:cNvSpPr>
            <a:spLocks noChangeArrowheads="1"/>
          </p:cNvSpPr>
          <p:nvPr/>
        </p:nvSpPr>
        <p:spPr bwMode="auto">
          <a:xfrm>
            <a:off x="4643438" y="3973513"/>
            <a:ext cx="431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CMS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北大组从早期</a:t>
            </a:r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MC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研究就已加入该分析，在信号</a:t>
            </a:r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MC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样本产生验证，</a:t>
            </a:r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QCD Wjets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本底估计，轻子效率，</a:t>
            </a:r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VBF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道分析，重</a:t>
            </a:r>
            <a:r>
              <a:rPr lang="en-US" altLang="zh-CN" sz="2400" b="1">
                <a:solidFill>
                  <a:srgbClr val="FF0000"/>
                </a:solidFill>
                <a:latin typeface="Tw Cen MT" panose="020B0602020104020603" pitchFamily="34" charset="0"/>
              </a:rPr>
              <a:t>Higgs</a:t>
            </a:r>
            <a:r>
              <a:rPr lang="zh-CN" altLang="en-US" sz="2400" b="1">
                <a:solidFill>
                  <a:srgbClr val="FF0000"/>
                </a:solidFill>
                <a:latin typeface="Tw Cen MT" panose="020B0602020104020603" pitchFamily="34" charset="0"/>
              </a:rPr>
              <a:t>干涉效应方面做出了重要贡献。</a:t>
            </a:r>
            <a:endParaRPr lang="zh-CN" altLang="en-US" sz="2400" b="1"/>
          </a:p>
        </p:txBody>
      </p:sp>
      <p:pic>
        <p:nvPicPr>
          <p:cNvPr id="54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673475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CC047BC-62E0-4AAD-BFCB-20DA004D1A94}" type="slidenum">
              <a:rPr lang="zh-CN" altLang="en-US"/>
              <a:pPr/>
              <a:t>25</a:t>
            </a:fld>
            <a:endParaRPr lang="en-US" altLang="zh-CN"/>
          </a:p>
        </p:txBody>
      </p:sp>
      <p:sp>
        <p:nvSpPr>
          <p:cNvPr id="3292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 l</a:t>
            </a:r>
            <a:r>
              <a:rPr lang="en-US" altLang="zh-CN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zh-CN" sz="4000" b="1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93" name="Group 1"/>
          <p:cNvGrpSpPr>
            <a:grpSpLocks/>
          </p:cNvGrpSpPr>
          <p:nvPr/>
        </p:nvGrpSpPr>
        <p:grpSpPr bwMode="auto">
          <a:xfrm>
            <a:off x="2411413" y="1196975"/>
            <a:ext cx="3781425" cy="2128838"/>
            <a:chOff x="5105400" y="1079897"/>
            <a:chExt cx="3809981" cy="2775109"/>
          </a:xfrm>
        </p:grpSpPr>
        <p:sp>
          <p:nvSpPr>
            <p:cNvPr id="75" name="Oval 9"/>
            <p:cNvSpPr/>
            <p:nvPr/>
          </p:nvSpPr>
          <p:spPr bwMode="auto">
            <a:xfrm>
              <a:off x="8320830" y="1079897"/>
              <a:ext cx="381018" cy="375317"/>
            </a:xfrm>
            <a:prstGeom prst="ellipse">
              <a:avLst/>
            </a:prstGeom>
            <a:solidFill>
              <a:srgbClr val="FFC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247650">
              <a:bevelT w="196850" h="209550"/>
              <a:bevelB w="152400" h="1968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tx1"/>
                  </a:solidFill>
                  <a:latin typeface="MT Extra" pitchFamily="18" charset="2"/>
                </a:rPr>
                <a:t>l</a:t>
              </a:r>
              <a:endParaRPr lang="en-US" b="1">
                <a:solidFill>
                  <a:schemeClr val="tx1"/>
                </a:solidFill>
                <a:latin typeface="MT Extra" pitchFamily="18" charset="2"/>
              </a:endParaRPr>
            </a:p>
          </p:txBody>
        </p:sp>
        <p:sp>
          <p:nvSpPr>
            <p:cNvPr id="76" name="Oval 83"/>
            <p:cNvSpPr/>
            <p:nvPr/>
          </p:nvSpPr>
          <p:spPr bwMode="auto">
            <a:xfrm>
              <a:off x="5415336" y="2956262"/>
              <a:ext cx="94696" cy="96836"/>
            </a:xfrm>
            <a:prstGeom prst="ellipse">
              <a:avLst/>
            </a:prstGeom>
            <a:solidFill>
              <a:schemeClr val="tx1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Oval 6"/>
            <p:cNvSpPr/>
            <p:nvPr/>
          </p:nvSpPr>
          <p:spPr bwMode="auto">
            <a:xfrm>
              <a:off x="7668930" y="3296842"/>
              <a:ext cx="549233" cy="558164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77800">
              <a:bevelT w="285750" h="209550"/>
              <a:bevelB w="20955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10"/>
            <p:cNvSpPr/>
            <p:nvPr/>
          </p:nvSpPr>
          <p:spPr bwMode="auto">
            <a:xfrm>
              <a:off x="6055758" y="2411811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Oval 12"/>
            <p:cNvSpPr/>
            <p:nvPr/>
          </p:nvSpPr>
          <p:spPr bwMode="auto">
            <a:xfrm>
              <a:off x="6719910" y="2356778"/>
              <a:ext cx="755196" cy="76747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58750">
              <a:bevelT w="361950" h="209550"/>
              <a:bevelB w="22860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>
                  <a:solidFill>
                    <a:schemeClr val="tx1"/>
                  </a:solidFill>
                </a:rPr>
                <a:t>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14"/>
            <p:cNvSpPr/>
            <p:nvPr/>
          </p:nvSpPr>
          <p:spPr bwMode="auto">
            <a:xfrm>
              <a:off x="7653881" y="1592892"/>
              <a:ext cx="549233" cy="558164"/>
            </a:xfrm>
            <a:prstGeom prst="ellipse">
              <a:avLst/>
            </a:prstGeom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contourW="177800">
              <a:bevelT w="285750" h="209550"/>
              <a:bevelB w="209550" h="222250"/>
              <a:extrusionClr>
                <a:schemeClr val="accent6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15"/>
            <p:cNvSpPr/>
            <p:nvPr/>
          </p:nvSpPr>
          <p:spPr bwMode="auto">
            <a:xfrm>
              <a:off x="6057694" y="2883014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Oval 18"/>
            <p:cNvSpPr/>
            <p:nvPr/>
          </p:nvSpPr>
          <p:spPr bwMode="auto">
            <a:xfrm>
              <a:off x="6295558" y="2643680"/>
              <a:ext cx="171635" cy="193673"/>
            </a:xfrm>
            <a:prstGeom prst="ellipse">
              <a:avLst/>
            </a:prstGeom>
            <a:solidFill>
              <a:srgbClr val="FF0000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Oval 19"/>
            <p:cNvSpPr/>
            <p:nvPr/>
          </p:nvSpPr>
          <p:spPr bwMode="auto">
            <a:xfrm>
              <a:off x="5427462" y="2459140"/>
              <a:ext cx="94696" cy="96836"/>
            </a:xfrm>
            <a:prstGeom prst="ellipse">
              <a:avLst/>
            </a:prstGeom>
            <a:solidFill>
              <a:schemeClr val="tx1"/>
            </a:solidFill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22"/>
            <p:cNvCxnSpPr>
              <a:stCxn id="82" idx="7"/>
              <a:endCxn id="83" idx="3"/>
            </p:cNvCxnSpPr>
            <p:nvPr/>
          </p:nvCxnSpPr>
          <p:spPr bwMode="auto">
            <a:xfrm flipV="1">
              <a:off x="6204248" y="2807873"/>
              <a:ext cx="116763" cy="103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24"/>
            <p:cNvCxnSpPr>
              <a:stCxn id="83" idx="1"/>
              <a:endCxn id="78" idx="5"/>
            </p:cNvCxnSpPr>
            <p:nvPr/>
          </p:nvCxnSpPr>
          <p:spPr bwMode="auto">
            <a:xfrm flipH="1" flipV="1">
              <a:off x="6202649" y="2576097"/>
              <a:ext cx="118362" cy="951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41"/>
            <p:cNvCxnSpPr>
              <a:stCxn id="82" idx="0"/>
              <a:endCxn id="78" idx="4"/>
            </p:cNvCxnSpPr>
            <p:nvPr/>
          </p:nvCxnSpPr>
          <p:spPr bwMode="auto">
            <a:xfrm flipH="1" flipV="1">
              <a:off x="6141868" y="2605069"/>
              <a:ext cx="1599" cy="2773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09" name="Group 4116"/>
            <p:cNvGrpSpPr>
              <a:grpSpLocks/>
            </p:cNvGrpSpPr>
            <p:nvPr/>
          </p:nvGrpSpPr>
          <p:grpSpPr bwMode="auto">
            <a:xfrm>
              <a:off x="5464832" y="2911377"/>
              <a:ext cx="600724" cy="141722"/>
              <a:chOff x="5638800" y="3881437"/>
              <a:chExt cx="666751" cy="154782"/>
            </a:xfrm>
          </p:grpSpPr>
          <p:sp>
            <p:nvSpPr>
              <p:cNvPr id="128" name="Arc 57"/>
              <p:cNvSpPr/>
              <p:nvPr/>
            </p:nvSpPr>
            <p:spPr>
              <a:xfrm>
                <a:off x="5740494" y="3883661"/>
                <a:ext cx="152675" cy="151429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Arc 58"/>
              <p:cNvSpPr/>
              <p:nvPr/>
            </p:nvSpPr>
            <p:spPr>
              <a:xfrm>
                <a:off x="5639302" y="3883661"/>
                <a:ext cx="152675" cy="151429"/>
              </a:xfrm>
              <a:prstGeom prst="arc">
                <a:avLst>
                  <a:gd name="adj1" fmla="val 10834883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351" name="Group 60"/>
              <p:cNvGrpSpPr>
                <a:grpSpLocks/>
              </p:cNvGrpSpPr>
              <p:nvPr/>
            </p:nvGrpSpPr>
            <p:grpSpPr bwMode="auto">
              <a:xfrm>
                <a:off x="5842397" y="3883819"/>
                <a:ext cx="254794" cy="152400"/>
                <a:chOff x="5638800" y="3883819"/>
                <a:chExt cx="254794" cy="152400"/>
              </a:xfrm>
            </p:grpSpPr>
            <p:sp>
              <p:nvSpPr>
                <p:cNvPr id="133" name="Arc 61"/>
                <p:cNvSpPr/>
                <p:nvPr/>
              </p:nvSpPr>
              <p:spPr>
                <a:xfrm>
                  <a:off x="5741056" y="3883661"/>
                  <a:ext cx="152675" cy="151429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4" name="Arc 62"/>
                <p:cNvSpPr/>
                <p:nvPr/>
              </p:nvSpPr>
              <p:spPr>
                <a:xfrm>
                  <a:off x="5641639" y="3883661"/>
                  <a:ext cx="150900" cy="151429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31" name="Arc 64"/>
              <p:cNvSpPr/>
              <p:nvPr/>
            </p:nvSpPr>
            <p:spPr>
              <a:xfrm>
                <a:off x="6152362" y="3881401"/>
                <a:ext cx="152675" cy="151428"/>
              </a:xfrm>
              <a:prstGeom prst="arc">
                <a:avLst>
                  <a:gd name="adj1" fmla="val 7768258"/>
                  <a:gd name="adj2" fmla="val 2060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Arc 65"/>
              <p:cNvSpPr/>
              <p:nvPr/>
            </p:nvSpPr>
            <p:spPr>
              <a:xfrm>
                <a:off x="6049395" y="3881401"/>
                <a:ext cx="154450" cy="151428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10" name="Group 67"/>
            <p:cNvGrpSpPr>
              <a:grpSpLocks/>
            </p:cNvGrpSpPr>
            <p:nvPr/>
          </p:nvGrpSpPr>
          <p:grpSpPr bwMode="auto">
            <a:xfrm>
              <a:off x="5462686" y="2437787"/>
              <a:ext cx="600724" cy="141722"/>
              <a:chOff x="5638800" y="3881437"/>
              <a:chExt cx="666751" cy="154782"/>
            </a:xfrm>
          </p:grpSpPr>
          <p:sp>
            <p:nvSpPr>
              <p:cNvPr id="121" name="Arc 68"/>
              <p:cNvSpPr/>
              <p:nvPr/>
            </p:nvSpPr>
            <p:spPr>
              <a:xfrm>
                <a:off x="5741100" y="3883323"/>
                <a:ext cx="150900" cy="153689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Arc 69"/>
              <p:cNvSpPr/>
              <p:nvPr/>
            </p:nvSpPr>
            <p:spPr>
              <a:xfrm>
                <a:off x="5638133" y="3883323"/>
                <a:ext cx="150900" cy="153689"/>
              </a:xfrm>
              <a:prstGeom prst="arc">
                <a:avLst>
                  <a:gd name="adj1" fmla="val 10834883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344" name="Group 70"/>
              <p:cNvGrpSpPr>
                <a:grpSpLocks/>
              </p:cNvGrpSpPr>
              <p:nvPr/>
            </p:nvGrpSpPr>
            <p:grpSpPr bwMode="auto">
              <a:xfrm>
                <a:off x="5842397" y="3883819"/>
                <a:ext cx="254794" cy="152400"/>
                <a:chOff x="5638800" y="3883819"/>
                <a:chExt cx="254794" cy="152400"/>
              </a:xfrm>
            </p:grpSpPr>
            <p:sp>
              <p:nvSpPr>
                <p:cNvPr id="126" name="Arc 73"/>
                <p:cNvSpPr/>
                <p:nvPr/>
              </p:nvSpPr>
              <p:spPr>
                <a:xfrm>
                  <a:off x="5739887" y="3862982"/>
                  <a:ext cx="150900" cy="174030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7" name="Arc 74"/>
                <p:cNvSpPr/>
                <p:nvPr/>
              </p:nvSpPr>
              <p:spPr>
                <a:xfrm>
                  <a:off x="5613842" y="3862982"/>
                  <a:ext cx="175753" cy="174030"/>
                </a:xfrm>
                <a:prstGeom prst="arc">
                  <a:avLst>
                    <a:gd name="adj1" fmla="val 7768258"/>
                    <a:gd name="adj2" fmla="val 2923094"/>
                  </a:avLst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24" name="Arc 71"/>
              <p:cNvSpPr/>
              <p:nvPr/>
            </p:nvSpPr>
            <p:spPr>
              <a:xfrm>
                <a:off x="6152968" y="3881063"/>
                <a:ext cx="152675" cy="155949"/>
              </a:xfrm>
              <a:prstGeom prst="arc">
                <a:avLst>
                  <a:gd name="adj1" fmla="val 7768258"/>
                  <a:gd name="adj2" fmla="val 206026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Arc 72"/>
              <p:cNvSpPr/>
              <p:nvPr/>
            </p:nvSpPr>
            <p:spPr>
              <a:xfrm>
                <a:off x="6050001" y="3881063"/>
                <a:ext cx="152675" cy="155949"/>
              </a:xfrm>
              <a:prstGeom prst="arc">
                <a:avLst>
                  <a:gd name="adj1" fmla="val 7768258"/>
                  <a:gd name="adj2" fmla="val 2923094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90" name="Straight Connector 4118"/>
            <p:cNvCxnSpPr>
              <a:stCxn id="83" idx="6"/>
              <a:endCxn id="80" idx="2"/>
            </p:cNvCxnSpPr>
            <p:nvPr/>
          </p:nvCxnSpPr>
          <p:spPr bwMode="auto">
            <a:xfrm>
              <a:off x="6468164" y="2739581"/>
              <a:ext cx="2511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12" name="Group 4120"/>
            <p:cNvGrpSpPr>
              <a:grpSpLocks/>
            </p:cNvGrpSpPr>
            <p:nvPr/>
          </p:nvGrpSpPr>
          <p:grpSpPr bwMode="auto">
            <a:xfrm rot="-2700000">
              <a:off x="7274503" y="2214769"/>
              <a:ext cx="549233" cy="110444"/>
              <a:chOff x="5953133" y="2421511"/>
              <a:chExt cx="900084" cy="152401"/>
            </a:xfrm>
          </p:grpSpPr>
          <p:sp>
            <p:nvSpPr>
              <p:cNvPr id="115" name="Arc 4119"/>
              <p:cNvSpPr/>
              <p:nvPr/>
            </p:nvSpPr>
            <p:spPr>
              <a:xfrm>
                <a:off x="5952325" y="2399028"/>
                <a:ext cx="152032" cy="15134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Arc 87"/>
              <p:cNvSpPr/>
              <p:nvPr/>
            </p:nvSpPr>
            <p:spPr>
              <a:xfrm>
                <a:off x="6246105" y="2396590"/>
                <a:ext cx="152032" cy="154202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Arc 88"/>
              <p:cNvSpPr/>
              <p:nvPr/>
            </p:nvSpPr>
            <p:spPr>
              <a:xfrm flipV="1">
                <a:off x="6114347" y="2380855"/>
                <a:ext cx="146790" cy="15134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Arc 89"/>
              <p:cNvSpPr/>
              <p:nvPr/>
            </p:nvSpPr>
            <p:spPr>
              <a:xfrm flipV="1">
                <a:off x="6379555" y="2389697"/>
                <a:ext cx="152032" cy="159913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Arc 90"/>
              <p:cNvSpPr/>
              <p:nvPr/>
            </p:nvSpPr>
            <p:spPr>
              <a:xfrm>
                <a:off x="6555096" y="2370096"/>
                <a:ext cx="149412" cy="162769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Arc 91"/>
              <p:cNvSpPr/>
              <p:nvPr/>
            </p:nvSpPr>
            <p:spPr>
              <a:xfrm flipV="1">
                <a:off x="6677427" y="2385067"/>
                <a:ext cx="149412" cy="157056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313" name="Group 93"/>
            <p:cNvGrpSpPr>
              <a:grpSpLocks/>
            </p:cNvGrpSpPr>
            <p:nvPr/>
          </p:nvGrpSpPr>
          <p:grpSpPr bwMode="auto">
            <a:xfrm rot="2700000">
              <a:off x="7276098" y="3138312"/>
              <a:ext cx="558164" cy="108676"/>
              <a:chOff x="5953133" y="2421511"/>
              <a:chExt cx="900084" cy="152401"/>
            </a:xfrm>
          </p:grpSpPr>
          <p:sp>
            <p:nvSpPr>
              <p:cNvPr id="109" name="Arc 94"/>
              <p:cNvSpPr/>
              <p:nvPr/>
            </p:nvSpPr>
            <p:spPr>
              <a:xfrm>
                <a:off x="5933932" y="2423030"/>
                <a:ext cx="150172" cy="143555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Arc 95"/>
              <p:cNvSpPr/>
              <p:nvPr/>
            </p:nvSpPr>
            <p:spPr>
              <a:xfrm>
                <a:off x="6231257" y="2423031"/>
                <a:ext cx="150170" cy="143555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Arc 96"/>
              <p:cNvSpPr/>
              <p:nvPr/>
            </p:nvSpPr>
            <p:spPr>
              <a:xfrm flipV="1">
                <a:off x="6096753" y="2421716"/>
                <a:ext cx="150170" cy="15252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Arc 97"/>
              <p:cNvSpPr/>
              <p:nvPr/>
            </p:nvSpPr>
            <p:spPr>
              <a:xfrm flipV="1">
                <a:off x="6372350" y="2449586"/>
                <a:ext cx="153508" cy="130096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Arc 98"/>
              <p:cNvSpPr/>
              <p:nvPr/>
            </p:nvSpPr>
            <p:spPr>
              <a:xfrm>
                <a:off x="6552177" y="2418545"/>
                <a:ext cx="150170" cy="152527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Arc 99"/>
              <p:cNvSpPr/>
              <p:nvPr/>
            </p:nvSpPr>
            <p:spPr>
              <a:xfrm flipV="1">
                <a:off x="6672521" y="2451964"/>
                <a:ext cx="150170" cy="130096"/>
              </a:xfrm>
              <a:prstGeom prst="arc">
                <a:avLst>
                  <a:gd name="adj1" fmla="val 10800000"/>
                  <a:gd name="adj2" fmla="val 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93" name="Oval 101"/>
            <p:cNvSpPr/>
            <p:nvPr/>
          </p:nvSpPr>
          <p:spPr bwMode="auto">
            <a:xfrm>
              <a:off x="8743746" y="3551905"/>
              <a:ext cx="171635" cy="193673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Oval 102"/>
            <p:cNvSpPr/>
            <p:nvPr/>
          </p:nvSpPr>
          <p:spPr bwMode="auto">
            <a:xfrm>
              <a:off x="8716127" y="3313581"/>
              <a:ext cx="171635" cy="17232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innerShdw blurRad="63500" dist="50800" dir="2700000">
                <a:prstClr val="black">
                  <a:alpha val="49000"/>
                </a:prstClr>
              </a:innerShdw>
              <a:reflection endPos="0" dir="5400000" sy="-100000" algn="bl" rotWithShape="0"/>
            </a:effectLst>
            <a:scene3d>
              <a:camera prst="orthographicFront"/>
              <a:lightRig rig="threePt" dir="t"/>
            </a:scene3d>
            <a:sp3d extrusionH="76200" contourW="171450">
              <a:bevelT w="285750" h="209550"/>
              <a:bevelB w="209550" h="222250"/>
              <a:extrusionClr>
                <a:srgbClr val="FFC000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316" name="Group 55"/>
            <p:cNvGrpSpPr>
              <a:grpSpLocks/>
            </p:cNvGrpSpPr>
            <p:nvPr/>
          </p:nvGrpSpPr>
          <p:grpSpPr bwMode="auto">
            <a:xfrm>
              <a:off x="8122680" y="1400250"/>
              <a:ext cx="253949" cy="274383"/>
              <a:chOff x="8164985" y="1463438"/>
              <a:chExt cx="253937" cy="274456"/>
            </a:xfrm>
          </p:grpSpPr>
          <p:cxnSp>
            <p:nvCxnSpPr>
              <p:cNvPr id="107" name="Straight Connector 38"/>
              <p:cNvCxnSpPr>
                <a:stCxn id="81" idx="7"/>
                <a:endCxn id="75" idx="3"/>
              </p:cNvCxnSpPr>
              <p:nvPr/>
            </p:nvCxnSpPr>
            <p:spPr>
              <a:xfrm flipV="1">
                <a:off x="8164340" y="1463847"/>
                <a:ext cx="254306" cy="27323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9" name="Isosceles Triangle 40"/>
              <p:cNvSpPr>
                <a:spLocks noChangeArrowheads="1"/>
              </p:cNvSpPr>
              <p:nvPr/>
            </p:nvSpPr>
            <p:spPr bwMode="auto">
              <a:xfrm rot="2700000">
                <a:off x="8257605" y="1557406"/>
                <a:ext cx="79387" cy="76196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000">
                  <a:latin typeface="Comic Sans MS" panose="030F0702030302020204" pitchFamily="66" charset="0"/>
                </a:endParaRPr>
              </a:p>
            </p:txBody>
          </p:sp>
        </p:grpSp>
        <p:cxnSp>
          <p:nvCxnSpPr>
            <p:cNvPr id="96" name="Straight Connector 4125"/>
            <p:cNvCxnSpPr/>
            <p:nvPr/>
          </p:nvCxnSpPr>
          <p:spPr bwMode="auto">
            <a:xfrm flipV="1">
              <a:off x="8168419" y="3385244"/>
              <a:ext cx="603008" cy="1345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31"/>
            <p:cNvCxnSpPr/>
            <p:nvPr/>
          </p:nvCxnSpPr>
          <p:spPr bwMode="auto">
            <a:xfrm>
              <a:off x="8168419" y="3600465"/>
              <a:ext cx="642994" cy="74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9" name="Isosceles Triangle 118"/>
            <p:cNvSpPr>
              <a:spLocks noChangeArrowheads="1"/>
            </p:cNvSpPr>
            <p:nvPr/>
          </p:nvSpPr>
          <p:spPr bwMode="auto">
            <a:xfrm rot="2700000">
              <a:off x="6238878" y="2832287"/>
              <a:ext cx="58730" cy="5556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latin typeface="Comic Sans MS" panose="030F0702030302020204" pitchFamily="66" charset="0"/>
              </a:endParaRPr>
            </a:p>
          </p:txBody>
        </p:sp>
        <p:sp>
          <p:nvSpPr>
            <p:cNvPr id="99" name="Isosceles Triangle 120"/>
            <p:cNvSpPr/>
            <p:nvPr/>
          </p:nvSpPr>
          <p:spPr bwMode="auto">
            <a:xfrm rot="18900000">
              <a:off x="6236238" y="2607138"/>
              <a:ext cx="62381" cy="5173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1" name="Isosceles Triangle 121"/>
            <p:cNvSpPr>
              <a:spLocks noChangeArrowheads="1"/>
            </p:cNvSpPr>
            <p:nvPr/>
          </p:nvSpPr>
          <p:spPr bwMode="auto">
            <a:xfrm rot="10800000">
              <a:off x="6115050" y="2713241"/>
              <a:ext cx="57150" cy="555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latin typeface="Comic Sans MS" panose="030F0702030302020204" pitchFamily="66" charset="0"/>
              </a:endParaRPr>
            </a:p>
          </p:txBody>
        </p:sp>
        <p:cxnSp>
          <p:nvCxnSpPr>
            <p:cNvPr id="101" name="Straight Connector 137"/>
            <p:cNvCxnSpPr/>
            <p:nvPr/>
          </p:nvCxnSpPr>
          <p:spPr bwMode="auto">
            <a:xfrm>
              <a:off x="8125234" y="2048391"/>
              <a:ext cx="311900" cy="2814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38"/>
            <p:cNvSpPr/>
            <p:nvPr/>
          </p:nvSpPr>
          <p:spPr bwMode="auto">
            <a:xfrm rot="18900000">
              <a:off x="8235598" y="2147724"/>
              <a:ext cx="81574" cy="745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4" name="TextBox 59"/>
            <p:cNvSpPr txBox="1">
              <a:spLocks noChangeArrowheads="1"/>
            </p:cNvSpPr>
            <p:nvPr/>
          </p:nvSpPr>
          <p:spPr bwMode="auto">
            <a:xfrm>
              <a:off x="8377238" y="2159000"/>
              <a:ext cx="3429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latin typeface="Symbol" panose="05050102010706020507" pitchFamily="18" charset="2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325" name="TextBox 140"/>
            <p:cNvSpPr txBox="1">
              <a:spLocks noChangeArrowheads="1"/>
            </p:cNvSpPr>
            <p:nvPr/>
          </p:nvSpPr>
          <p:spPr bwMode="auto">
            <a:xfrm>
              <a:off x="5105400" y="2222761"/>
              <a:ext cx="354013" cy="45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3326" name="TextBox 141"/>
            <p:cNvSpPr txBox="1">
              <a:spLocks noChangeArrowheads="1"/>
            </p:cNvSpPr>
            <p:nvPr/>
          </p:nvSpPr>
          <p:spPr bwMode="auto">
            <a:xfrm>
              <a:off x="5105400" y="2751337"/>
              <a:ext cx="354013" cy="457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i="1">
                  <a:latin typeface="Arial" panose="020B0604020202020204" pitchFamily="34" charset="0"/>
                  <a:cs typeface="Times New Roman" panose="02020603050405020304" pitchFamily="18" charset="0"/>
                </a:rPr>
                <a:t>g</a:t>
              </a:r>
            </a:p>
          </p:txBody>
        </p:sp>
        <p:cxnSp>
          <p:nvCxnSpPr>
            <p:cNvPr id="106" name="Straight Connector 75"/>
            <p:cNvCxnSpPr/>
            <p:nvPr/>
          </p:nvCxnSpPr>
          <p:spPr bwMode="auto">
            <a:xfrm>
              <a:off x="8501113" y="2329834"/>
              <a:ext cx="975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椭圆 134"/>
          <p:cNvSpPr/>
          <p:nvPr/>
        </p:nvSpPr>
        <p:spPr bwMode="auto">
          <a:xfrm>
            <a:off x="5848350" y="2535238"/>
            <a:ext cx="523875" cy="981075"/>
          </a:xfrm>
          <a:prstGeom prst="ellipse">
            <a:avLst/>
          </a:prstGeom>
          <a:solidFill>
            <a:schemeClr val="tx2">
              <a:lumMod val="75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ea typeface="楷体_GB2312" pitchFamily="49" charset="-122"/>
            </a:endParaRPr>
          </a:p>
        </p:txBody>
      </p:sp>
      <p:sp>
        <p:nvSpPr>
          <p:cNvPr id="3295" name="TextBox 135"/>
          <p:cNvSpPr txBox="1">
            <a:spLocks noChangeArrowheads="1"/>
          </p:cNvSpPr>
          <p:nvPr/>
        </p:nvSpPr>
        <p:spPr bwMode="auto">
          <a:xfrm>
            <a:off x="5292725" y="3429000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A big Jet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7" name="矩形 1"/>
          <p:cNvSpPr>
            <a:spLocks noChangeArrowheads="1"/>
          </p:cNvSpPr>
          <p:nvPr/>
        </p:nvSpPr>
        <p:spPr bwMode="auto">
          <a:xfrm>
            <a:off x="1400483" y="4581128"/>
            <a:ext cx="6767513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CMS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PAS HIG-13-008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CMS </a:t>
            </a:r>
            <a:r>
              <a:rPr lang="en-US" altLang="zh-C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 AN-12-381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Zijun Xu </a:t>
            </a:r>
            <a:r>
              <a:rPr lang="en-US" altLang="zh-CN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徐子骏</a:t>
            </a:r>
            <a:r>
              <a:rPr lang="en-US" altLang="zh-CN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)  presented the </a:t>
            </a:r>
            <a:r>
              <a:rPr lang="en-US" altLang="zh-CN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Approval talk  on May/10/2013</a:t>
            </a:r>
            <a:endParaRPr lang="zh-CN" altLang="en-US" sz="2400" b="1" dirty="0"/>
          </a:p>
        </p:txBody>
      </p:sp>
      <p:graphicFrame>
        <p:nvGraphicFramePr>
          <p:cNvPr id="3286" name="Object 214"/>
          <p:cNvGraphicFramePr>
            <a:graphicFrameLocks noChangeAspect="1"/>
          </p:cNvGraphicFramePr>
          <p:nvPr/>
        </p:nvGraphicFramePr>
        <p:xfrm>
          <a:off x="1398588" y="3829050"/>
          <a:ext cx="68262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" name="Equation" r:id="rId3" imgW="3810000" imgH="241300" progId="">
                  <p:embed/>
                </p:oleObj>
              </mc:Choice>
              <mc:Fallback>
                <p:oleObj name="Equation" r:id="rId3" imgW="3810000" imgH="241300" progId="">
                  <p:embed/>
                  <p:pic>
                    <p:nvPicPr>
                      <p:cNvPr id="0" name="Object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829050"/>
                        <a:ext cx="68262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272D587-EE06-42CF-841A-C4FAFEC35849}" type="slidenum">
              <a:rPr lang="zh-CN" altLang="en-US"/>
              <a:pPr/>
              <a:t>26</a:t>
            </a:fld>
            <a:endParaRPr lang="en-US" altLang="zh-CN"/>
          </a:p>
        </p:txBody>
      </p:sp>
      <p:sp>
        <p:nvSpPr>
          <p:cNvPr id="59398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VBF Higgs </a:t>
            </a:r>
            <a:r>
              <a:rPr lang="zh-CN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相关工作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zh-CN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9" name="图片 7" descr="VBFhiggs_topology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620713"/>
            <a:ext cx="3959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13"/>
          <p:cNvSpPr txBox="1">
            <a:spLocks noChangeArrowheads="1"/>
          </p:cNvSpPr>
          <p:nvPr/>
        </p:nvSpPr>
        <p:spPr bwMode="auto">
          <a:xfrm>
            <a:off x="397284" y="3338440"/>
            <a:ext cx="7129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Arial" panose="020B0604020202020204" pitchFamily="34" charset="0"/>
              </a:rPr>
              <a:t>CMS Paper-FWD-11-002, CMS PAS-FWD-10-006,</a:t>
            </a:r>
          </a:p>
          <a:p>
            <a:r>
              <a:rPr lang="en-US" altLang="zh-CN" sz="2000" b="1" dirty="0">
                <a:latin typeface="Arial" panose="020B0604020202020204" pitchFamily="34" charset="0"/>
              </a:rPr>
              <a:t>CMS AN-11-036 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JHEP06(2012)036  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研究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forward jets </a:t>
            </a:r>
            <a:r>
              <a:rPr lang="zh-CN" altLang="en-US" sz="2000" b="1" dirty="0" smtClean="0">
                <a:latin typeface="Times New Roman" panose="02020603050405020304" pitchFamily="18" charset="0"/>
              </a:rPr>
              <a:t>的性质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</a:endParaRPr>
          </a:p>
          <a:p>
            <a:endParaRPr lang="zh-CN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59401" name="TextBox 71"/>
          <p:cNvSpPr txBox="1">
            <a:spLocks noChangeArrowheads="1"/>
          </p:cNvSpPr>
          <p:nvPr/>
        </p:nvSpPr>
        <p:spPr bwMode="auto">
          <a:xfrm>
            <a:off x="358774" y="4608513"/>
            <a:ext cx="781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CMS AN-12-403  CMS PAS 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HIG-13-13  </a:t>
            </a:r>
            <a:r>
              <a:rPr lang="zh-CN" altLang="en-US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寻找 </a:t>
            </a:r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nvisible Higgs </a:t>
            </a:r>
            <a:endParaRPr lang="en-US" altLang="zh-CN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9402" name="矩形 1"/>
          <p:cNvSpPr>
            <a:spLocks noChangeArrowheads="1"/>
          </p:cNvSpPr>
          <p:nvPr/>
        </p:nvSpPr>
        <p:spPr bwMode="auto">
          <a:xfrm>
            <a:off x="395288" y="4076700"/>
            <a:ext cx="777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Bo Zhu (</a:t>
            </a:r>
            <a:r>
              <a:rPr lang="zh-CN" altLang="en-US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朱博</a:t>
            </a:r>
            <a:r>
              <a:rPr lang="en-US" altLang="zh-CN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)  presented the Approval talk for jet-jet measurement </a:t>
            </a:r>
            <a:endParaRPr lang="zh-CN" altLang="en-US" sz="2000" b="1" dirty="0"/>
          </a:p>
        </p:txBody>
      </p:sp>
      <p:sp>
        <p:nvSpPr>
          <p:cNvPr id="59403" name="矩形 78"/>
          <p:cNvSpPr>
            <a:spLocks noChangeArrowheads="1"/>
          </p:cNvSpPr>
          <p:nvPr/>
        </p:nvSpPr>
        <p:spPr bwMode="auto">
          <a:xfrm>
            <a:off x="323850" y="4948238"/>
            <a:ext cx="871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Chayanit</a:t>
            </a:r>
            <a:r>
              <a:rPr lang="en-US" altLang="zh-CN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Asawatangtrakuldee</a:t>
            </a:r>
            <a:r>
              <a:rPr lang="en-US" altLang="zh-CN" sz="14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w Cen MT" panose="020B0602020104020603" pitchFamily="34" charset="0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Tw Cen MT" panose="020B0602020104020603" pitchFamily="34" charset="0"/>
              </a:rPr>
              <a:t>马妙钟</a:t>
            </a:r>
            <a:r>
              <a:rPr lang="en-US" altLang="zh-CN" b="1" dirty="0">
                <a:solidFill>
                  <a:srgbClr val="FF0000"/>
                </a:solidFill>
                <a:latin typeface="Tw Cen MT" panose="020B0602020104020603" pitchFamily="34" charset="0"/>
              </a:rPr>
              <a:t>)  presented the pre-Approval talk for invisible Higgs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w Cen MT" panose="020B0602020104020603" pitchFamily="34" charset="0"/>
              </a:rPr>
              <a:t>On July/4/213 </a:t>
            </a:r>
            <a:endParaRPr lang="zh-CN" altLang="en-US" b="1" dirty="0"/>
          </a:p>
        </p:txBody>
      </p:sp>
      <p:sp>
        <p:nvSpPr>
          <p:cNvPr id="59404" name="矩形 3"/>
          <p:cNvSpPr>
            <a:spLocks noChangeArrowheads="1"/>
          </p:cNvSpPr>
          <p:nvPr/>
        </p:nvSpPr>
        <p:spPr bwMode="auto">
          <a:xfrm>
            <a:off x="395288" y="5594350"/>
            <a:ext cx="5069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CMS 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AN-12-465,466  </a:t>
            </a:r>
            <a:r>
              <a:rPr lang="zh-CN" altLang="en-US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研究 </a:t>
            </a:r>
            <a:r>
              <a:rPr lang="en-US" altLang="zh-CN" sz="20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HWW  coupling</a:t>
            </a:r>
            <a:endParaRPr lang="en-US" altLang="zh-CN" sz="20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9405" name="矩形 4"/>
          <p:cNvSpPr>
            <a:spLocks noChangeArrowheads="1"/>
          </p:cNvSpPr>
          <p:nvPr/>
        </p:nvSpPr>
        <p:spPr bwMode="auto">
          <a:xfrm>
            <a:off x="320675" y="5932488"/>
            <a:ext cx="950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Wei Zou (</a:t>
            </a:r>
            <a:r>
              <a:rPr lang="zh-CN" altLang="en-US" b="1">
                <a:solidFill>
                  <a:srgbClr val="FF0000"/>
                </a:solidFill>
              </a:rPr>
              <a:t>邹伟</a:t>
            </a:r>
            <a:r>
              <a:rPr lang="en-US" altLang="zh-CN" b="1">
                <a:solidFill>
                  <a:srgbClr val="FF0000"/>
                </a:solidFill>
              </a:rPr>
              <a:t>)  et.al.,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VBF H  </a:t>
            </a:r>
            <a:r>
              <a:rPr lang="en-US" altLang="zh-CN" b="1">
                <a:solidFill>
                  <a:srgbClr val="FF0000"/>
                </a:solidFill>
              </a:rPr>
              <a:t>WW  at √s = 8 TeV  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122FCA1-4CEB-441E-B3CB-0CFF3F267C6A}" type="slidenum">
              <a:rPr lang="zh-CN" altLang="en-US"/>
              <a:pPr/>
              <a:t>27</a:t>
            </a:fld>
            <a:endParaRPr lang="en-US" altLang="zh-CN"/>
          </a:p>
        </p:txBody>
      </p:sp>
      <p:sp>
        <p:nvSpPr>
          <p:cNvPr id="5" name="内容占位符 3"/>
          <p:cNvSpPr txBox="1">
            <a:spLocks/>
          </p:cNvSpPr>
          <p:nvPr/>
        </p:nvSpPr>
        <p:spPr bwMode="auto">
          <a:xfrm>
            <a:off x="76200" y="908050"/>
            <a:ext cx="4262438" cy="38893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CN" altLang="en-US" dirty="0">
                <a:solidFill>
                  <a:srgbClr val="0D0D0D"/>
                </a:solidFill>
                <a:latin typeface="Tw Cen MT" pitchFamily="34" charset="0"/>
              </a:rPr>
              <a:t>利用</a:t>
            </a:r>
            <a:r>
              <a:rPr lang="en-US" altLang="zh-CN" dirty="0">
                <a:solidFill>
                  <a:srgbClr val="0D0D0D"/>
                </a:solidFill>
                <a:latin typeface="Tw Cen MT" pitchFamily="34" charset="0"/>
              </a:rPr>
              <a:t>LHC 7TeV</a:t>
            </a:r>
            <a:r>
              <a:rPr lang="zh-CN" altLang="en-US" dirty="0">
                <a:solidFill>
                  <a:srgbClr val="0D0D0D"/>
                </a:solidFill>
                <a:latin typeface="Tw Cen MT" pitchFamily="34" charset="0"/>
              </a:rPr>
              <a:t>对撞的</a:t>
            </a:r>
            <a:r>
              <a:rPr lang="en-US" altLang="zh-CN" dirty="0">
                <a:latin typeface="Tw Cen MT" pitchFamily="34" charset="0"/>
              </a:rPr>
              <a:t>3.14 pb</a:t>
            </a:r>
            <a:r>
              <a:rPr lang="en-US" altLang="zh-CN" baseline="30000" dirty="0">
                <a:latin typeface="Tw Cen MT" pitchFamily="34" charset="0"/>
              </a:rPr>
              <a:t>−1</a:t>
            </a:r>
            <a:r>
              <a:rPr lang="en-US" altLang="zh-CN" dirty="0">
                <a:latin typeface="Tw Cen MT" pitchFamily="34" charset="0"/>
              </a:rPr>
              <a:t> </a:t>
            </a:r>
            <a:r>
              <a:rPr lang="zh-CN" altLang="en-US" dirty="0">
                <a:latin typeface="Tw Cen MT" pitchFamily="34" charset="0"/>
              </a:rPr>
              <a:t>数据，</a:t>
            </a:r>
            <a:r>
              <a:rPr lang="zh-CN" altLang="en-US" dirty="0">
                <a:solidFill>
                  <a:srgbClr val="FF0000"/>
                </a:solidFill>
                <a:latin typeface="Tw Cen MT" pitchFamily="34" charset="0"/>
              </a:rPr>
              <a:t>首次测量了</a:t>
            </a:r>
            <a:r>
              <a:rPr lang="zh-CN" altLang="en-US" dirty="0">
                <a:solidFill>
                  <a:srgbClr val="0D0D0D"/>
                </a:solidFill>
                <a:latin typeface="Tw Cen MT" pitchFamily="34" charset="0"/>
              </a:rPr>
              <a:t>在</a:t>
            </a:r>
            <a:r>
              <a:rPr lang="en-US" altLang="zh-CN" dirty="0">
                <a:latin typeface="Tw Cen MT" pitchFamily="34" charset="0"/>
              </a:rPr>
              <a:t>|η|&lt;2.8 </a:t>
            </a:r>
            <a:r>
              <a:rPr lang="zh-CN" altLang="en-US" dirty="0">
                <a:latin typeface="Tw Cen MT" pitchFamily="34" charset="0"/>
              </a:rPr>
              <a:t>及</a:t>
            </a:r>
            <a:r>
              <a:rPr lang="en-US" altLang="zh-CN" dirty="0">
                <a:latin typeface="Tw Cen MT" pitchFamily="34" charset="0"/>
              </a:rPr>
              <a:t> 3.2 &lt; | η |&lt; 4.7</a:t>
            </a:r>
            <a:r>
              <a:rPr lang="zh-CN" altLang="en-US" dirty="0">
                <a:latin typeface="Tw Cen MT" pitchFamily="34" charset="0"/>
              </a:rPr>
              <a:t>区域中心及前向</a:t>
            </a:r>
            <a:r>
              <a:rPr lang="en-US" altLang="zh-CN" dirty="0">
                <a:latin typeface="Tw Cen MT" pitchFamily="34" charset="0"/>
              </a:rPr>
              <a:t>Jet</a:t>
            </a:r>
            <a:r>
              <a:rPr lang="zh-CN" altLang="en-US" dirty="0">
                <a:latin typeface="Tw Cen MT" pitchFamily="34" charset="0"/>
              </a:rPr>
              <a:t>关联产生的截面</a:t>
            </a:r>
            <a:endParaRPr lang="en-US" altLang="zh-CN" dirty="0">
              <a:latin typeface="Tw Cen MT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dirty="0">
              <a:latin typeface="Tw Cen MT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p"/>
              <a:defRPr/>
            </a:pPr>
            <a:r>
              <a:rPr lang="zh-CN" altLang="en-US" dirty="0">
                <a:latin typeface="Tw Cen MT" pitchFamily="34" charset="0"/>
              </a:rPr>
              <a:t>这个工作可以给未来的</a:t>
            </a:r>
            <a:r>
              <a:rPr lang="en-US" altLang="zh-CN" dirty="0">
                <a:latin typeface="Tw Cen MT" pitchFamily="34" charset="0"/>
              </a:rPr>
              <a:t>VBF Higgs</a:t>
            </a:r>
            <a:r>
              <a:rPr lang="zh-CN" altLang="en-US" dirty="0">
                <a:latin typeface="Tw Cen MT" pitchFamily="34" charset="0"/>
              </a:rPr>
              <a:t>及</a:t>
            </a:r>
            <a:r>
              <a:rPr lang="en-US" altLang="zh-CN" dirty="0">
                <a:latin typeface="Tw Cen MT" pitchFamily="34" charset="0"/>
              </a:rPr>
              <a:t>VV</a:t>
            </a:r>
            <a:r>
              <a:rPr lang="zh-CN" altLang="en-US" dirty="0">
                <a:latin typeface="Tw Cen MT" pitchFamily="34" charset="0"/>
              </a:rPr>
              <a:t>散射工作提供重要的信息</a:t>
            </a:r>
            <a:endParaRPr lang="en-US" altLang="zh-CN" dirty="0">
              <a:latin typeface="Tw Cen MT" pitchFamily="34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31875"/>
            <a:ext cx="454240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Box 13"/>
          <p:cNvSpPr txBox="1">
            <a:spLocks noChangeArrowheads="1"/>
          </p:cNvSpPr>
          <p:nvPr/>
        </p:nvSpPr>
        <p:spPr bwMode="auto">
          <a:xfrm>
            <a:off x="468313" y="4071938"/>
            <a:ext cx="302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>
                <a:latin typeface="Arial" panose="020B0604020202020204" pitchFamily="34" charset="0"/>
              </a:rPr>
              <a:t>CMS Paper-FWD-11-002, </a:t>
            </a:r>
          </a:p>
          <a:p>
            <a:r>
              <a:rPr lang="en-US" altLang="zh-CN" sz="1600" b="1">
                <a:latin typeface="Arial" panose="020B0604020202020204" pitchFamily="34" charset="0"/>
              </a:rPr>
              <a:t>CMS PAS-FWD-10-006,</a:t>
            </a:r>
          </a:p>
          <a:p>
            <a:r>
              <a:rPr lang="en-US" altLang="zh-CN" sz="1600" b="1">
                <a:latin typeface="Arial" panose="020B0604020202020204" pitchFamily="34" charset="0"/>
              </a:rPr>
              <a:t>CMS AN-11-036</a:t>
            </a:r>
            <a:endParaRPr lang="zh-CN" altLang="en-US" sz="1600" b="1">
              <a:latin typeface="Arial" panose="020B0604020202020204" pitchFamily="34" charset="0"/>
            </a:endParaRPr>
          </a:p>
        </p:txBody>
      </p:sp>
      <p:sp>
        <p:nvSpPr>
          <p:cNvPr id="60425" name="矩形 1"/>
          <p:cNvSpPr>
            <a:spLocks noChangeArrowheads="1"/>
          </p:cNvSpPr>
          <p:nvPr/>
        </p:nvSpPr>
        <p:spPr bwMode="auto">
          <a:xfrm>
            <a:off x="5795963" y="54149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</a:rPr>
              <a:t>JHEP06(2012)036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  <p:sp>
        <p:nvSpPr>
          <p:cNvPr id="60426" name="矩形 10"/>
          <p:cNvSpPr>
            <a:spLocks noChangeArrowheads="1"/>
          </p:cNvSpPr>
          <p:nvPr/>
        </p:nvSpPr>
        <p:spPr bwMode="auto">
          <a:xfrm>
            <a:off x="468313" y="5264150"/>
            <a:ext cx="3870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Tw Cen MT" panose="020B0602020104020603" pitchFamily="34" charset="0"/>
              </a:rPr>
              <a:t>Bo Zhu (</a:t>
            </a:r>
            <a:r>
              <a:rPr lang="zh-CN" altLang="en-US" b="1">
                <a:solidFill>
                  <a:srgbClr val="FF0000"/>
                </a:solidFill>
                <a:latin typeface="Tw Cen MT" panose="020B0602020104020603" pitchFamily="34" charset="0"/>
              </a:rPr>
              <a:t>朱博</a:t>
            </a:r>
            <a:r>
              <a:rPr lang="en-US" altLang="zh-CN" b="1">
                <a:solidFill>
                  <a:srgbClr val="FF0000"/>
                </a:solidFill>
                <a:latin typeface="Tw Cen MT" panose="020B0602020104020603" pitchFamily="34" charset="0"/>
              </a:rPr>
              <a:t>)  presented the </a:t>
            </a:r>
          </a:p>
          <a:p>
            <a:r>
              <a:rPr lang="en-US" altLang="zh-CN" b="1">
                <a:solidFill>
                  <a:srgbClr val="FF0000"/>
                </a:solidFill>
                <a:latin typeface="Tw Cen MT" panose="020B0602020104020603" pitchFamily="34" charset="0"/>
              </a:rPr>
              <a:t>Approval talk for jet-jet measurement </a:t>
            </a:r>
            <a:endParaRPr lang="zh-CN" altLang="en-US" b="1"/>
          </a:p>
        </p:txBody>
      </p:sp>
      <p:sp>
        <p:nvSpPr>
          <p:cNvPr id="2" name="矩形 1"/>
          <p:cNvSpPr/>
          <p:nvPr/>
        </p:nvSpPr>
        <p:spPr>
          <a:xfrm>
            <a:off x="742950" y="22225"/>
            <a:ext cx="554196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n-ea"/>
                <a:ea typeface="+mn-ea"/>
                <a:cs typeface="Times New Roman" pitchFamily="18" charset="0"/>
              </a:rPr>
              <a:t>中心区</a:t>
            </a:r>
            <a:r>
              <a:rPr lang="en-US" altLang="zh-CN" sz="3200" b="1" dirty="0">
                <a:latin typeface="+mn-ea"/>
                <a:ea typeface="+mn-ea"/>
                <a:cs typeface="Times New Roman" pitchFamily="18" charset="0"/>
              </a:rPr>
              <a:t>-</a:t>
            </a:r>
            <a:r>
              <a:rPr lang="zh-CN" altLang="en-US" sz="3200" b="1" dirty="0">
                <a:latin typeface="+mn-ea"/>
                <a:ea typeface="+mn-ea"/>
                <a:cs typeface="Times New Roman" pitchFamily="18" charset="0"/>
              </a:rPr>
              <a:t>前向区喷注关联测量</a:t>
            </a:r>
            <a:r>
              <a:rPr lang="en-US" altLang="zh-CN" sz="3200" b="1" dirty="0">
                <a:latin typeface="+mn-ea"/>
                <a:ea typeface="+mn-ea"/>
                <a:cs typeface="Times New Roman" pitchFamily="18" charset="0"/>
              </a:rPr>
              <a:t> </a:t>
            </a:r>
            <a:endParaRPr lang="zh-CN" altLang="en-US" sz="3200" dirty="0"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45BFE98-C2B2-4467-BBDE-82B45254244C}" type="slidenum">
              <a:rPr lang="zh-CN" altLang="en-US"/>
              <a:pPr/>
              <a:t>28</a:t>
            </a:fld>
            <a:endParaRPr lang="en-US" altLang="zh-CN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619250" y="765175"/>
            <a:ext cx="6121400" cy="5472113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观测到新的共振态迹象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反常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规范玻色子耦合 </a:t>
            </a:r>
            <a:endParaRPr lang="en-US" altLang="zh-CN" sz="24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VBF Higgs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的不可见衰变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通过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WW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末态寻找新粒子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右旋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粒子的寻找</a:t>
            </a:r>
            <a:endParaRPr lang="en-US" altLang="zh-CN" sz="2400" b="1" dirty="0" smtClean="0">
              <a:latin typeface="Symbol" pitchFamily="18" charset="2"/>
              <a:cs typeface="Times New Roman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Majarona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中微子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寻找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4-top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共振态寻找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342900" indent="-342900" algn="l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利用双光子末态寻找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NMSSM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模型中轻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Higgs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62471" name="标题 4"/>
          <p:cNvSpPr>
            <a:spLocks noGrp="1"/>
          </p:cNvSpPr>
          <p:nvPr>
            <p:ph type="title"/>
          </p:nvPr>
        </p:nvSpPr>
        <p:spPr>
          <a:xfrm>
            <a:off x="1700213" y="-26988"/>
            <a:ext cx="4959350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新物理寻找与研究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灯片编号占位符 5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733EEFA-85B3-4DA4-ABC8-B257D4C7A83A}" type="slidenum">
              <a:rPr lang="zh-CN" altLang="zh-CN" sz="1400"/>
              <a:pPr algn="r"/>
              <a:t>29</a:t>
            </a:fld>
            <a:endParaRPr lang="zh-CN" altLang="zh-CN" sz="1400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0"/>
            <a:ext cx="5757863" cy="585788"/>
          </a:xfrm>
        </p:spPr>
        <p:txBody>
          <a:bodyPr/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观测到新的共振态</a:t>
            </a:r>
            <a:endParaRPr lang="zh-CN" altLang="zh-CN" sz="2700" b="1" dirty="0" smtClean="0"/>
          </a:p>
        </p:txBody>
      </p:sp>
      <p:sp>
        <p:nvSpPr>
          <p:cNvPr id="63491" name="Text Box 5"/>
          <p:cNvSpPr txBox="1">
            <a:spLocks noChangeArrowheads="1"/>
          </p:cNvSpPr>
          <p:nvPr/>
        </p:nvSpPr>
        <p:spPr bwMode="auto">
          <a:xfrm>
            <a:off x="1670050" y="4294188"/>
            <a:ext cx="1174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/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90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SzPct val="100000"/>
            </a:pPr>
            <a:r>
              <a:rPr lang="zh-CN" altLang="zh-CN" sz="2400" b="1"/>
              <a:t>CMS AN-2013/364</a:t>
            </a:r>
            <a:r>
              <a:rPr lang="en-US" altLang="zh-CN" sz="2400" b="1"/>
              <a:t>         </a:t>
            </a:r>
            <a:r>
              <a:rPr lang="zh-CN" altLang="en-US" sz="2400" b="1">
                <a:solidFill>
                  <a:srgbClr val="FF0000"/>
                </a:solidFill>
              </a:rPr>
              <a:t>有待</a:t>
            </a:r>
            <a:r>
              <a:rPr lang="en-US" altLang="zh-CN" sz="2400" b="1">
                <a:solidFill>
                  <a:srgbClr val="FF0000"/>
                </a:solidFill>
              </a:rPr>
              <a:t>CMS</a:t>
            </a:r>
            <a:r>
              <a:rPr lang="zh-CN" altLang="en-US" sz="2400" b="1">
                <a:solidFill>
                  <a:srgbClr val="FF0000"/>
                </a:solidFill>
              </a:rPr>
              <a:t>合作组批准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4829175" y="1265238"/>
            <a:ext cx="4105275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zh-CN" altLang="en-US" sz="2400" b="1" dirty="0" smtClean="0">
                <a:latin typeface="Arial" panose="020B0604020202020204" pitchFamily="34" charset="0"/>
              </a:rPr>
              <a:t> 在</a:t>
            </a:r>
            <a:r>
              <a:rPr lang="zh-CN" altLang="en-US" sz="2400" b="1" dirty="0">
                <a:latin typeface="Arial" panose="020B0604020202020204" pitchFamily="34" charset="0"/>
              </a:rPr>
              <a:t>双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</a:rPr>
              <a:t>J/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ψ</a:t>
            </a:r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不变质量谱上发现一个新共振态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400" b="1" dirty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质量</a:t>
            </a:r>
            <a:r>
              <a:rPr lang="en-US" altLang="zh-CN" sz="2400" b="1" dirty="0">
                <a:latin typeface="Arial" panose="020B0604020202020204" pitchFamily="34" charset="0"/>
                <a:sym typeface="Arial" panose="020B0604020202020204" pitchFamily="34" charset="0"/>
              </a:rPr>
              <a:t>16.4730 ± 0.1180 </a:t>
            </a:r>
            <a:r>
              <a:rPr lang="en-US" altLang="zh-CN" sz="2400" b="1" dirty="0" err="1">
                <a:latin typeface="Arial" panose="020B0604020202020204" pitchFamily="34" charset="0"/>
                <a:sym typeface="Arial" panose="020B0604020202020204" pitchFamily="34" charset="0"/>
              </a:rPr>
              <a:t>GeV</a:t>
            </a:r>
            <a:r>
              <a:rPr lang="zh-CN" altLang="en-US" sz="2400" b="1" dirty="0">
                <a:latin typeface="Arial" panose="020B0604020202020204" pitchFamily="34" charset="0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400" b="1" dirty="0">
                <a:latin typeface="Arial" panose="020B0604020202020204" pitchFamily="34" charset="0"/>
                <a:sym typeface="Arial" panose="020B0604020202020204" pitchFamily="34" charset="0"/>
              </a:rPr>
              <a:t>宽度</a:t>
            </a:r>
            <a:r>
              <a:rPr lang="en-US" altLang="zh-CN" sz="2400" b="1" dirty="0">
                <a:latin typeface="Arial" panose="020B0604020202020204" pitchFamily="34" charset="0"/>
                <a:sym typeface="Arial" panose="020B0604020202020204" pitchFamily="34" charset="0"/>
              </a:rPr>
              <a:t>0.67853 ± 0.2771 </a:t>
            </a:r>
            <a:r>
              <a:rPr lang="en-US" altLang="zh-CN" sz="2400" b="1" dirty="0" err="1">
                <a:latin typeface="Arial" panose="020B0604020202020204" pitchFamily="34" charset="0"/>
                <a:sym typeface="Arial" panose="020B0604020202020204" pitchFamily="34" charset="0"/>
              </a:rPr>
              <a:t>GeV</a:t>
            </a:r>
            <a:r>
              <a:rPr lang="zh-CN" altLang="en-US" sz="2400" b="1" dirty="0">
                <a:latin typeface="Arial" panose="020B0604020202020204" pitchFamily="34" charset="0"/>
                <a:sym typeface="Arial" panose="020B0604020202020204" pitchFamily="34" charset="0"/>
              </a:rPr>
              <a:t>，</a:t>
            </a:r>
          </a:p>
          <a:p>
            <a:r>
              <a:rPr lang="zh-CN" altLang="en-US" sz="24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事例数</a:t>
            </a:r>
            <a:r>
              <a:rPr lang="en-US" altLang="zh-CN" sz="24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40 </a:t>
            </a:r>
            <a:r>
              <a:rPr lang="en-US" altLang="zh-CN" sz="2400" b="1" dirty="0">
                <a:latin typeface="Arial" panose="020B0604020202020204" pitchFamily="34" charset="0"/>
                <a:sym typeface="Arial" panose="020B0604020202020204" pitchFamily="34" charset="0"/>
              </a:rPr>
              <a:t>± 14</a:t>
            </a:r>
            <a:r>
              <a:rPr lang="zh-CN" altLang="en-US" sz="2400" b="1" dirty="0" smtClean="0">
                <a:latin typeface="Arial" panose="020B0604020202020204" pitchFamily="34" charset="0"/>
                <a:sym typeface="Arial" panose="020B0604020202020204" pitchFamily="34" charset="0"/>
              </a:rPr>
              <a:t>，</a:t>
            </a:r>
            <a:r>
              <a:rPr lang="zh-CN" altLang="en-US" sz="2400" b="1" dirty="0">
                <a:sym typeface="Arial" panose="020B0604020202020204" pitchFamily="34" charset="0"/>
              </a:rPr>
              <a:t>显著度</a:t>
            </a:r>
            <a:r>
              <a:rPr lang="en-US" altLang="zh-CN" sz="2400" b="1" dirty="0">
                <a:sym typeface="Arial" panose="020B0604020202020204" pitchFamily="34" charset="0"/>
              </a:rPr>
              <a:t>4.2</a:t>
            </a:r>
            <a:r>
              <a:rPr lang="en-US" altLang="zh-CN" sz="2400" b="1" dirty="0">
                <a:sym typeface="Symbol" panose="05050102010706020507" pitchFamily="18" charset="2"/>
              </a:rPr>
              <a:t></a:t>
            </a:r>
            <a:endParaRPr lang="zh-CN" altLang="en-US" sz="2400" b="1" dirty="0">
              <a:sym typeface="Symbol" panose="05050102010706020507" pitchFamily="18" charset="2"/>
            </a:endParaRPr>
          </a:p>
          <a:p>
            <a:endParaRPr lang="zh-CN" altLang="en-US" sz="2400" b="1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zh-CN" altLang="en-US" sz="2400" b="1" dirty="0" smtClean="0">
                <a:latin typeface="Arial" panose="020B0604020202020204" pitchFamily="34" charset="0"/>
                <a:sym typeface="Symbol" panose="05050102010706020507" pitchFamily="18" charset="2"/>
              </a:rPr>
              <a:t> 高能</a:t>
            </a:r>
            <a:r>
              <a:rPr lang="zh-CN" altLang="en-US" sz="2400" b="1" dirty="0">
                <a:latin typeface="Arial" panose="020B0604020202020204" pitchFamily="34" charset="0"/>
                <a:sym typeface="Symbol" panose="05050102010706020507" pitchFamily="18" charset="2"/>
              </a:rPr>
              <a:t>所首先发现，美国田纳西大学和爱荷华大学也发现这里有增长，但还没有报告显著度。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endParaRPr lang="zh-CN" altLang="en-US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07" r="9534"/>
          <a:stretch>
            <a:fillRect/>
          </a:stretch>
        </p:blipFill>
        <p:spPr bwMode="auto">
          <a:xfrm>
            <a:off x="369888" y="1008063"/>
            <a:ext cx="448945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15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63497" name="矩形 2"/>
          <p:cNvSpPr>
            <a:spLocks noChangeArrowheads="1"/>
          </p:cNvSpPr>
          <p:nvPr/>
        </p:nvSpPr>
        <p:spPr bwMode="auto">
          <a:xfrm>
            <a:off x="195569" y="5784850"/>
            <a:ext cx="8521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ym typeface="Symbol" panose="05050102010706020507" pitchFamily="18" charset="2"/>
              </a:rPr>
              <a:t>为了检验这个共振态，</a:t>
            </a:r>
            <a:r>
              <a:rPr lang="en-US" altLang="zh-CN" sz="2400" b="1" dirty="0">
                <a:sym typeface="Symbol" panose="05050102010706020507" pitchFamily="18" charset="2"/>
              </a:rPr>
              <a:t>CMS 2015</a:t>
            </a:r>
            <a:r>
              <a:rPr lang="zh-CN" altLang="en-US" sz="2400" b="1" dirty="0">
                <a:sym typeface="Symbol" panose="05050102010706020507" pitchFamily="18" charset="2"/>
              </a:rPr>
              <a:t>的取数计划包含了这个过程。</a:t>
            </a:r>
          </a:p>
        </p:txBody>
      </p:sp>
      <p:sp>
        <p:nvSpPr>
          <p:cNvPr id="63498" name="矩形 3"/>
          <p:cNvSpPr>
            <a:spLocks noChangeArrowheads="1"/>
          </p:cNvSpPr>
          <p:nvPr/>
        </p:nvSpPr>
        <p:spPr bwMode="auto">
          <a:xfrm>
            <a:off x="3001963" y="2060575"/>
            <a:ext cx="131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ym typeface="Arial" panose="020B0604020202020204" pitchFamily="34" charset="0"/>
              </a:rPr>
              <a:t>显著度</a:t>
            </a:r>
            <a:r>
              <a:rPr lang="en-US" altLang="zh-CN" b="1" dirty="0">
                <a:sym typeface="Arial" panose="020B0604020202020204" pitchFamily="34" charset="0"/>
              </a:rPr>
              <a:t>4.2</a:t>
            </a:r>
            <a:r>
              <a:rPr lang="en-US" altLang="zh-CN" b="1" dirty="0">
                <a:sym typeface="Symbol" panose="05050102010706020507" pitchFamily="18" charset="2"/>
              </a:rPr>
              <a:t></a:t>
            </a:r>
            <a:endParaRPr lang="zh-CN" altLang="en-US" b="1" dirty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540" y="252425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未经</a:t>
            </a:r>
            <a:r>
              <a:rPr lang="en-US" altLang="zh-CN" b="1" dirty="0" smtClean="0">
                <a:solidFill>
                  <a:srgbClr val="FF0000"/>
                </a:solidFill>
              </a:rPr>
              <a:t>CMS</a:t>
            </a:r>
            <a:r>
              <a:rPr lang="zh-CN" altLang="en-US" b="1" dirty="0" smtClean="0">
                <a:solidFill>
                  <a:srgbClr val="FF0000"/>
                </a:solidFill>
              </a:rPr>
              <a:t>批准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3095873"/>
          </a:xfrm>
        </p:spPr>
        <p:txBody>
          <a:bodyPr/>
          <a:lstStyle/>
          <a:p>
            <a:r>
              <a:rPr lang="zh-CN" altLang="en-US" sz="2800" dirty="0" smtClean="0"/>
              <a:t>物理分析最先写成</a:t>
            </a:r>
            <a:r>
              <a:rPr lang="en-US" altLang="zh-CN" sz="2800" dirty="0" smtClean="0"/>
              <a:t>note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note</a:t>
            </a:r>
            <a:r>
              <a:rPr lang="zh-CN" altLang="en-US" sz="2800" dirty="0" smtClean="0"/>
              <a:t>中有参加分析人员的签名</a:t>
            </a:r>
            <a:endParaRPr lang="en-US" altLang="zh-CN" sz="2800" dirty="0" smtClean="0"/>
          </a:p>
          <a:p>
            <a:r>
              <a:rPr lang="zh-CN" altLang="en-US" sz="2800" dirty="0" smtClean="0"/>
              <a:t>根据</a:t>
            </a:r>
            <a:r>
              <a:rPr lang="en-US" altLang="zh-CN" sz="2800" dirty="0" smtClean="0"/>
              <a:t>note</a:t>
            </a:r>
            <a:r>
              <a:rPr lang="zh-CN" altLang="en-US" sz="2800" dirty="0" smtClean="0"/>
              <a:t>写成</a:t>
            </a:r>
            <a:r>
              <a:rPr lang="en-US" altLang="zh-CN" sz="2800" dirty="0" smtClean="0"/>
              <a:t>PAS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Physics Analysis Summary), </a:t>
            </a:r>
            <a:r>
              <a:rPr lang="zh-CN" altLang="en-US" sz="2800" dirty="0" smtClean="0"/>
              <a:t>通过</a:t>
            </a:r>
            <a:r>
              <a:rPr lang="en-US" altLang="zh-CN" sz="2800" dirty="0" smtClean="0"/>
              <a:t>preapproval </a:t>
            </a:r>
            <a:r>
              <a:rPr lang="zh-CN" altLang="en-US" sz="2800" dirty="0" smtClean="0"/>
              <a:t>和</a:t>
            </a:r>
            <a:r>
              <a:rPr lang="en-US" altLang="zh-CN" sz="2800" dirty="0" smtClean="0"/>
              <a:t>approval</a:t>
            </a:r>
            <a:r>
              <a:rPr lang="zh-CN" altLang="en-US" sz="2800" dirty="0" smtClean="0"/>
              <a:t> ，</a:t>
            </a:r>
            <a:r>
              <a:rPr lang="en-US" altLang="zh-CN" sz="2800" dirty="0" smtClean="0"/>
              <a:t>PAS</a:t>
            </a:r>
            <a:r>
              <a:rPr lang="zh-CN" altLang="en-US" sz="2800" dirty="0" smtClean="0"/>
              <a:t>在网上公开，</a:t>
            </a:r>
            <a:r>
              <a:rPr lang="en-US" altLang="zh-CN" sz="2800" dirty="0" smtClean="0"/>
              <a:t>PAS</a:t>
            </a:r>
            <a:r>
              <a:rPr lang="zh-CN" altLang="en-US" sz="2800" dirty="0" smtClean="0"/>
              <a:t>中引用</a:t>
            </a:r>
            <a:r>
              <a:rPr lang="en-US" altLang="zh-CN" sz="2800" dirty="0" smtClean="0"/>
              <a:t>note(s)</a:t>
            </a:r>
          </a:p>
          <a:p>
            <a:r>
              <a:rPr lang="zh-CN" altLang="en-US" sz="2800" dirty="0" smtClean="0"/>
              <a:t>根据</a:t>
            </a:r>
            <a:r>
              <a:rPr lang="en-US" altLang="zh-CN" sz="2800" dirty="0" smtClean="0"/>
              <a:t>PAS</a:t>
            </a:r>
            <a:r>
              <a:rPr lang="zh-CN" altLang="en-US" sz="2800" dirty="0" smtClean="0"/>
              <a:t>写成文章投稿，发表</a:t>
            </a:r>
            <a:endParaRPr lang="zh-CN" altLang="en-US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CMS</a:t>
            </a:r>
            <a:r>
              <a:rPr lang="zh-CN" altLang="en-US" b="1" dirty="0" smtClean="0"/>
              <a:t>物理成果形成过程</a:t>
            </a:r>
            <a:endParaRPr lang="zh-CN" altLang="en-US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DC88E-3166-4E7F-B359-B46E89E05277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917998" y="4077072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      要查中国组的贡献，可以根据发表的文章，查到同名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PAS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，进一步查到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notes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notes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有我方签名，则说明是我方做出了贡献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54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11E404C-A5C7-4CFD-AAA9-7610902F084F}" type="slidenum">
              <a:rPr lang="zh-CN" altLang="en-US"/>
              <a:pPr/>
              <a:t>30</a:t>
            </a:fld>
            <a:endParaRPr lang="en-US" altLang="zh-CN"/>
          </a:p>
        </p:txBody>
      </p:sp>
      <p:sp>
        <p:nvSpPr>
          <p:cNvPr id="64518" name="标题 4"/>
          <p:cNvSpPr>
            <a:spLocks noGrp="1"/>
          </p:cNvSpPr>
          <p:nvPr>
            <p:ph type="title"/>
          </p:nvPr>
        </p:nvSpPr>
        <p:spPr>
          <a:xfrm>
            <a:off x="900113" y="-26988"/>
            <a:ext cx="6110287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反常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规范玻色子耦合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95536" y="1268760"/>
            <a:ext cx="8496944" cy="2147644"/>
          </a:xfrm>
          <a:prstGeom prst="rect">
            <a:avLst/>
          </a:prstGeom>
          <a:blipFill rotWithShape="0">
            <a:blip r:embed="rId2"/>
            <a:stretch>
              <a:fillRect l="-2582"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noFill/>
                <a:latin typeface="+mn-lt"/>
                <a:ea typeface="+mn-ea"/>
              </a:rPr>
              <a:t> </a:t>
            </a:r>
          </a:p>
        </p:txBody>
      </p:sp>
      <p:sp>
        <p:nvSpPr>
          <p:cNvPr id="64520" name="TextBox 2"/>
          <p:cNvSpPr txBox="1">
            <a:spLocks noChangeArrowheads="1"/>
          </p:cNvSpPr>
          <p:nvPr/>
        </p:nvSpPr>
        <p:spPr bwMode="auto">
          <a:xfrm>
            <a:off x="539750" y="5229225"/>
            <a:ext cx="611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talk given by  Daneng Yang 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杨大能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, PKU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 July/15, 2013 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1" name="文本框 4"/>
          <p:cNvSpPr txBox="1">
            <a:spLocks noChangeArrowheads="1"/>
          </p:cNvSpPr>
          <p:nvPr/>
        </p:nvSpPr>
        <p:spPr bwMode="auto">
          <a:xfrm>
            <a:off x="395288" y="3716338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/>
              <a:t>CMS AN-12-479  </a:t>
            </a:r>
          </a:p>
          <a:p>
            <a:r>
              <a:rPr lang="en-US" altLang="zh-CN" sz="2400" b="1"/>
              <a:t>CMS PAS SMP-13-009,  to be submitted to PRD soon</a:t>
            </a:r>
            <a:endParaRPr lang="zh-CN" altLang="en-US" sz="2400" b="1"/>
          </a:p>
        </p:txBody>
      </p:sp>
      <p:sp>
        <p:nvSpPr>
          <p:cNvPr id="2" name="TextBox 1"/>
          <p:cNvSpPr txBox="1"/>
          <p:nvPr/>
        </p:nvSpPr>
        <p:spPr>
          <a:xfrm>
            <a:off x="539750" y="4776144"/>
            <a:ext cx="5485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已经通过</a:t>
            </a:r>
            <a:r>
              <a:rPr lang="en-US" altLang="zh-CN" sz="2400" dirty="0" smtClean="0"/>
              <a:t>CMS</a:t>
            </a:r>
            <a:r>
              <a:rPr lang="zh-CN" altLang="en-US" sz="2400" dirty="0" smtClean="0"/>
              <a:t>审批，北大做出主要贡献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8E6CB0A-CFC1-4C84-8626-E5223F4075C5}" type="slidenum">
              <a:rPr lang="zh-CN" altLang="en-US"/>
              <a:pPr/>
              <a:t>31</a:t>
            </a:fld>
            <a:endParaRPr lang="en-US" altLang="zh-CN"/>
          </a:p>
        </p:txBody>
      </p:sp>
      <p:pic>
        <p:nvPicPr>
          <p:cNvPr id="65544" name="Picture 2" descr="https://twiki.cern.ch/twiki/pub/CMSPublic/PhysicsResultsSMP/cms_ewk_xsec_2013_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9799"/>
            <a:ext cx="8001223" cy="5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上箭头 11"/>
          <p:cNvSpPr/>
          <p:nvPr/>
        </p:nvSpPr>
        <p:spPr>
          <a:xfrm>
            <a:off x="7524328" y="5451182"/>
            <a:ext cx="144462" cy="49847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546" name="文本框 10"/>
          <p:cNvSpPr txBox="1">
            <a:spLocks noChangeArrowheads="1"/>
          </p:cNvSpPr>
          <p:nvPr/>
        </p:nvSpPr>
        <p:spPr bwMode="auto">
          <a:xfrm>
            <a:off x="5652120" y="5949657"/>
            <a:ext cx="276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FF0000"/>
                </a:solidFill>
              </a:rPr>
              <a:t>我们完成世界首次</a:t>
            </a:r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zh-CN" altLang="en-US" dirty="0">
                <a:solidFill>
                  <a:srgbClr val="FF0000"/>
                </a:solidFill>
              </a:rPr>
              <a:t>规范玻色子产物截面测量</a:t>
            </a:r>
          </a:p>
        </p:txBody>
      </p:sp>
      <p:sp>
        <p:nvSpPr>
          <p:cNvPr id="65548" name="标题 4"/>
          <p:cNvSpPr>
            <a:spLocks noGrp="1"/>
          </p:cNvSpPr>
          <p:nvPr>
            <p:ph type="title"/>
          </p:nvPr>
        </p:nvSpPr>
        <p:spPr>
          <a:xfrm>
            <a:off x="755650" y="12700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反常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规范玻色子耦合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C42B3A7-1DE1-4E85-ABBF-49D2F7604FA0}" type="slidenum">
              <a:rPr lang="zh-CN" altLang="en-US"/>
              <a:pPr/>
              <a:t>32</a:t>
            </a:fld>
            <a:endParaRPr lang="en-US" altLang="zh-C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825" y="981075"/>
            <a:ext cx="5329238" cy="511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zh-CN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1800" dirty="0" smtClean="0">
                <a:latin typeface="Arial"/>
                <a:cs typeface="Arial"/>
              </a:rPr>
              <a:t>许多</a:t>
            </a:r>
            <a:r>
              <a:rPr lang="en-US" altLang="zh-CN" sz="1800" dirty="0" smtClean="0">
                <a:latin typeface="Arial"/>
                <a:cs typeface="Arial"/>
              </a:rPr>
              <a:t>BSM</a:t>
            </a:r>
            <a:r>
              <a:rPr lang="zh-CN" altLang="en-US" sz="1800" dirty="0" smtClean="0">
                <a:latin typeface="Arial"/>
                <a:cs typeface="Arial"/>
              </a:rPr>
              <a:t>模型预言了</a:t>
            </a:r>
            <a:r>
              <a:rPr lang="en-US" altLang="zh-CN" sz="1800" dirty="0" smtClean="0">
                <a:latin typeface="Arial"/>
                <a:cs typeface="Arial"/>
              </a:rPr>
              <a:t>Higgs</a:t>
            </a:r>
            <a:r>
              <a:rPr lang="zh-CN" altLang="en-US" sz="1800" dirty="0" smtClean="0">
                <a:latin typeface="Arial"/>
                <a:cs typeface="Arial"/>
              </a:rPr>
              <a:t>的不可见衰变：</a:t>
            </a:r>
            <a:r>
              <a:rPr lang="en-US" altLang="zh-CN" dirty="0" smtClean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LSPs in SUSY, </a:t>
            </a:r>
            <a:r>
              <a:rPr lang="en-US" altLang="zh-CN" dirty="0" err="1">
                <a:latin typeface="Arial"/>
                <a:cs typeface="Arial"/>
              </a:rPr>
              <a:t>Graviscalars</a:t>
            </a:r>
            <a:r>
              <a:rPr lang="en-US" altLang="zh-CN" dirty="0">
                <a:latin typeface="Arial"/>
                <a:cs typeface="Arial"/>
              </a:rPr>
              <a:t> in ADD model 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zh-CN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1800" dirty="0" smtClean="0">
                <a:latin typeface="Arial"/>
                <a:cs typeface="Arial"/>
              </a:rPr>
              <a:t>利用</a:t>
            </a:r>
            <a:r>
              <a:rPr lang="en-US" altLang="zh-CN" sz="1800" dirty="0" smtClean="0">
                <a:latin typeface="Arial"/>
                <a:cs typeface="Arial"/>
              </a:rPr>
              <a:t>VBF</a:t>
            </a:r>
            <a:r>
              <a:rPr lang="zh-CN" altLang="en-US" sz="1800" dirty="0" smtClean="0">
                <a:latin typeface="Arial"/>
                <a:cs typeface="Arial"/>
              </a:rPr>
              <a:t>道测量</a:t>
            </a:r>
            <a:r>
              <a:rPr lang="en-US" altLang="zh-CN" sz="1800" dirty="0" smtClean="0">
                <a:latin typeface="Arial"/>
                <a:cs typeface="Arial"/>
              </a:rPr>
              <a:t>Higgs</a:t>
            </a:r>
            <a:r>
              <a:rPr lang="zh-CN" altLang="en-US" sz="1800" dirty="0" smtClean="0">
                <a:latin typeface="Arial"/>
                <a:cs typeface="Arial"/>
              </a:rPr>
              <a:t>不可见衰变的分支比，在</a:t>
            </a:r>
            <a:r>
              <a:rPr lang="en-US" altLang="zh-CN" sz="1800" dirty="0" smtClean="0">
                <a:latin typeface="Arial"/>
                <a:cs typeface="Arial"/>
              </a:rPr>
              <a:t>95%</a:t>
            </a:r>
            <a:r>
              <a:rPr lang="zh-CN" altLang="en-US" sz="1800" dirty="0" smtClean="0">
                <a:latin typeface="Arial"/>
                <a:cs typeface="Arial"/>
              </a:rPr>
              <a:t>置信度上给出 </a:t>
            </a:r>
            <a:r>
              <a:rPr lang="en-US" sz="1800" dirty="0" smtClean="0">
                <a:latin typeface="Arial"/>
                <a:cs typeface="Arial"/>
              </a:rPr>
              <a:t>BF(H</a:t>
            </a:r>
            <a:r>
              <a:rPr lang="en-US" sz="1800" dirty="0">
                <a:latin typeface="Arial"/>
                <a:cs typeface="Arial"/>
              </a:rPr>
              <a:t>➝ Invisible) &lt; 64% </a:t>
            </a:r>
            <a:endParaRPr lang="en-US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CN" altLang="en-US" sz="1800" dirty="0" smtClean="0">
                <a:latin typeface="Arial"/>
                <a:cs typeface="Arial"/>
              </a:rPr>
              <a:t>主要本底全部采用</a:t>
            </a:r>
            <a:r>
              <a:rPr lang="en-US" sz="1800" dirty="0" smtClean="0">
                <a:latin typeface="Arial"/>
                <a:cs typeface="Arial"/>
              </a:rPr>
              <a:t>data-driven</a:t>
            </a:r>
            <a:r>
              <a:rPr lang="zh-CN" altLang="en-US" sz="1800" dirty="0" smtClean="0">
                <a:latin typeface="Arial"/>
                <a:cs typeface="Arial"/>
              </a:rPr>
              <a:t>方法估计得到</a:t>
            </a:r>
            <a:endParaRPr lang="en-US" altLang="zh-CN" sz="1800" dirty="0" smtClean="0">
              <a:latin typeface="Arial"/>
              <a:cs typeface="Arial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>
                <a:latin typeface="Arial"/>
                <a:cs typeface="Arial"/>
              </a:rPr>
              <a:t>Z+jets</a:t>
            </a:r>
            <a:r>
              <a:rPr lang="en-US" dirty="0" smtClean="0">
                <a:latin typeface="Arial"/>
                <a:cs typeface="Arial"/>
              </a:rPr>
              <a:t> irreducible background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>
                <a:latin typeface="Arial"/>
                <a:cs typeface="Arial"/>
              </a:rPr>
              <a:t>W+jets</a:t>
            </a:r>
            <a:r>
              <a:rPr lang="en-US" dirty="0" smtClean="0">
                <a:latin typeface="Arial"/>
                <a:cs typeface="Arial"/>
              </a:rPr>
              <a:t> where lepton is unidentified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QCD </a:t>
            </a:r>
            <a:r>
              <a:rPr lang="en-US" dirty="0" err="1" smtClean="0">
                <a:latin typeface="Arial"/>
                <a:cs typeface="Arial"/>
              </a:rPr>
              <a:t>multijets</a:t>
            </a:r>
            <a:r>
              <a:rPr lang="en-US" dirty="0" smtClean="0">
                <a:latin typeface="Arial"/>
                <a:cs typeface="Arial"/>
              </a:rPr>
              <a:t> background</a:t>
            </a: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dirty="0">
              <a:latin typeface="Arial"/>
              <a:cs typeface="Arial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800" dirty="0" smtClean="0">
              <a:latin typeface="Arial"/>
              <a:cs typeface="Arial"/>
            </a:endParaRPr>
          </a:p>
        </p:txBody>
      </p:sp>
      <p:pic>
        <p:nvPicPr>
          <p:cNvPr id="67591" name="Content Placeholder 7" descr="Screen Shot 2013-06-23 at 7.24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6" b="6226"/>
          <a:stretch>
            <a:fillRect/>
          </a:stretch>
        </p:blipFill>
        <p:spPr bwMode="auto">
          <a:xfrm>
            <a:off x="5738813" y="908050"/>
            <a:ext cx="294798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219450"/>
            <a:ext cx="30099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3" name="TextBox 9"/>
          <p:cNvSpPr txBox="1">
            <a:spLocks noChangeArrowheads="1"/>
          </p:cNvSpPr>
          <p:nvPr/>
        </p:nvSpPr>
        <p:spPr bwMode="auto">
          <a:xfrm>
            <a:off x="4892675" y="5548313"/>
            <a:ext cx="3792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Pre-approved on 4</a:t>
            </a:r>
            <a:r>
              <a:rPr lang="en-US" altLang="zh-CN" b="1" baseline="30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July 2013</a:t>
            </a:r>
          </a:p>
          <a:p>
            <a:r>
              <a:rPr lang="en-US" altLang="zh-C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Chayanit Asawatangtrakuldee</a:t>
            </a:r>
          </a:p>
          <a:p>
            <a:r>
              <a:rPr lang="en-US" altLang="zh-CN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（马妙钟）</a:t>
            </a:r>
            <a:endParaRPr 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4" name="矩形 1"/>
          <p:cNvSpPr>
            <a:spLocks noChangeArrowheads="1"/>
          </p:cNvSpPr>
          <p:nvPr/>
        </p:nvSpPr>
        <p:spPr bwMode="auto">
          <a:xfrm>
            <a:off x="755650" y="-26988"/>
            <a:ext cx="6038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VBF Higgs→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不可见物质研究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580526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已经通过</a:t>
            </a:r>
            <a:r>
              <a:rPr lang="en-US" altLang="zh-CN" dirty="0" smtClean="0"/>
              <a:t>CMS</a:t>
            </a:r>
            <a:r>
              <a:rPr lang="zh-CN" altLang="en-US" dirty="0" smtClean="0"/>
              <a:t>预批，北大主要贡献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EC137FF-A5D9-4D62-BDB3-62B7FBD089BB}" type="slidenum">
              <a:rPr lang="zh-CN" altLang="en-US"/>
              <a:pPr/>
              <a:t>33</a:t>
            </a:fld>
            <a:endParaRPr lang="en-US" altLang="zh-CN"/>
          </a:p>
        </p:txBody>
      </p:sp>
      <p:pic>
        <p:nvPicPr>
          <p:cNvPr id="6861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96938"/>
            <a:ext cx="28209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862013"/>
            <a:ext cx="22002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692150"/>
            <a:ext cx="27559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3"/>
          <p:cNvSpPr txBox="1">
            <a:spLocks noChangeArrowheads="1"/>
          </p:cNvSpPr>
          <p:nvPr/>
        </p:nvSpPr>
        <p:spPr bwMode="auto">
          <a:xfrm>
            <a:off x="542189" y="4275054"/>
            <a:ext cx="375840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404" rIns="0" bIns="0" anchor="ctr"/>
          <a:lstStyle>
            <a:lvl1pPr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7000"/>
            </a:pPr>
            <a:r>
              <a:rPr lang="it-IT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  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寻找</a:t>
            </a:r>
            <a:r>
              <a:rPr lang="en-US" altLang="zh-CN" sz="22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WW</a:t>
            </a:r>
            <a:r>
              <a:rPr lang="zh-CN" altLang="en-US" sz="22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半轻道</a:t>
            </a:r>
            <a:r>
              <a:rPr lang="zh-CN" altLang="en-US" sz="2200" b="1" dirty="0" smtClean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共振态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Arial" panose="020B0604020202020204" pitchFamily="34" charset="0"/>
              <a:ea typeface="WenQuanYi Micro Hei"/>
              <a:cs typeface="WenQuanYi Micro Hei"/>
            </a:endParaRPr>
          </a:p>
        </p:txBody>
      </p:sp>
      <p:sp>
        <p:nvSpPr>
          <p:cNvPr id="68618" name="Text Box 15"/>
          <p:cNvSpPr txBox="1">
            <a:spLocks noChangeArrowheads="1"/>
          </p:cNvSpPr>
          <p:nvPr/>
        </p:nvSpPr>
        <p:spPr bwMode="auto">
          <a:xfrm>
            <a:off x="2238773" y="2703512"/>
            <a:ext cx="368696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9404" rIns="0" bIns="0" anchor="ctr"/>
          <a:lstStyle>
            <a:lvl1pPr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CN" b="1" dirty="0">
              <a:solidFill>
                <a:srgbClr val="000000"/>
              </a:solidFill>
              <a:latin typeface="Arial" panose="020B0604020202020204" pitchFamily="34" charset="0"/>
              <a:ea typeface="WenQuanYi Micro Hei"/>
              <a:cs typeface="WenQuanYi Micro Hei"/>
            </a:endParaRPr>
          </a:p>
          <a:p>
            <a:pPr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zh-CN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 → 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利用</a:t>
            </a:r>
            <a:r>
              <a:rPr lang="en-US" altLang="zh-CN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Jet Substructure</a:t>
            </a: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WenQuanYi Micro Hei"/>
              </a:rPr>
              <a:t>技术</a:t>
            </a:r>
            <a:endParaRPr lang="it-IT" altLang="zh-CN" b="1" dirty="0">
              <a:solidFill>
                <a:srgbClr val="000000"/>
              </a:solidFill>
              <a:latin typeface="Arial" panose="020B0604020202020204" pitchFamily="34" charset="0"/>
              <a:ea typeface="WenQuanYi Micro Hei"/>
              <a:cs typeface="WenQuanYi Micro Hei"/>
            </a:endParaRPr>
          </a:p>
        </p:txBody>
      </p:sp>
      <p:sp>
        <p:nvSpPr>
          <p:cNvPr id="68619" name="矩形 19"/>
          <p:cNvSpPr>
            <a:spLocks noChangeArrowheads="1"/>
          </p:cNvSpPr>
          <p:nvPr/>
        </p:nvSpPr>
        <p:spPr bwMode="auto">
          <a:xfrm>
            <a:off x="2700338" y="2667418"/>
            <a:ext cx="3211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1919E1"/>
                </a:solidFill>
              </a:rPr>
              <a:t>Two jets from W merged to one</a:t>
            </a:r>
            <a:endParaRPr lang="zh-CN" altLang="en-US"/>
          </a:p>
        </p:txBody>
      </p:sp>
      <p:sp>
        <p:nvSpPr>
          <p:cNvPr id="68620" name="矩形 20"/>
          <p:cNvSpPr>
            <a:spLocks noChangeArrowheads="1"/>
          </p:cNvSpPr>
          <p:nvPr/>
        </p:nvSpPr>
        <p:spPr bwMode="auto">
          <a:xfrm>
            <a:off x="6227763" y="3057525"/>
            <a:ext cx="298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1919E1"/>
                </a:solidFill>
              </a:rPr>
              <a:t>Nsubjettiness used as Discriminating Observables to identify W-jet</a:t>
            </a:r>
            <a:endParaRPr lang="zh-CN" altLang="en-US"/>
          </a:p>
        </p:txBody>
      </p:sp>
      <p:sp>
        <p:nvSpPr>
          <p:cNvPr id="68621" name="矩形 21"/>
          <p:cNvSpPr>
            <a:spLocks noChangeArrowheads="1"/>
          </p:cNvSpPr>
          <p:nvPr/>
        </p:nvSpPr>
        <p:spPr bwMode="auto">
          <a:xfrm>
            <a:off x="5765800" y="4264025"/>
            <a:ext cx="3346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EXO-12-021, pre-Approved on July/17, 2013 by Shuai Liu (</a:t>
            </a:r>
            <a:r>
              <a:rPr lang="zh-CN" altLang="en-US" b="1">
                <a:solidFill>
                  <a:srgbClr val="FF0000"/>
                </a:solidFill>
              </a:rPr>
              <a:t>刘帅</a:t>
            </a:r>
            <a:r>
              <a:rPr lang="en-US" altLang="zh-CN" b="1">
                <a:solidFill>
                  <a:srgbClr val="FF0000"/>
                </a:solidFill>
              </a:rPr>
              <a:t>),</a:t>
            </a: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11200" y="115888"/>
            <a:ext cx="6884988" cy="414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2560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宋体" panose="02010600030101010101" pitchFamily="2" charset="-122"/>
                <a:ea typeface="WenQuanYi Micro Hei"/>
                <a:cs typeface="WenQuanYi Micro Hei"/>
              </a:rPr>
              <a:t>通过</a:t>
            </a:r>
            <a:r>
              <a:rPr lang="en-US" altLang="zh-CN" sz="4000" b="1">
                <a:latin typeface="宋体" panose="02010600030101010101" pitchFamily="2" charset="-122"/>
                <a:ea typeface="WenQuanYi Micro Hei"/>
                <a:cs typeface="WenQuanYi Micro Hei"/>
              </a:rPr>
              <a:t>WW</a:t>
            </a:r>
            <a:r>
              <a:rPr lang="zh-CN" altLang="en-US" sz="4000" b="1">
                <a:latin typeface="宋体" panose="02010600030101010101" pitchFamily="2" charset="-122"/>
                <a:ea typeface="WenQuanYi Micro Hei"/>
                <a:cs typeface="WenQuanYi Micro Hei"/>
              </a:rPr>
              <a:t>末态寻找新粒子</a:t>
            </a:r>
            <a:endParaRPr lang="en-US" altLang="zh-CN" sz="4000" b="1">
              <a:latin typeface="宋体" panose="02010600030101010101" pitchFamily="2" charset="-122"/>
              <a:ea typeface="WenQuanYi Micro Hei"/>
              <a:cs typeface="WenQuanYi Micro Hei"/>
            </a:endParaRPr>
          </a:p>
        </p:txBody>
      </p:sp>
      <p:sp>
        <p:nvSpPr>
          <p:cNvPr id="68623" name="矩形 23"/>
          <p:cNvSpPr>
            <a:spLocks noChangeArrowheads="1"/>
          </p:cNvSpPr>
          <p:nvPr/>
        </p:nvSpPr>
        <p:spPr bwMode="auto">
          <a:xfrm>
            <a:off x="395288" y="5516563"/>
            <a:ext cx="7373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Zijun Xu  from PKU presented at Boston Jet Workshop, 2014;</a:t>
            </a:r>
          </a:p>
          <a:p>
            <a:r>
              <a:rPr lang="en-US" altLang="zh-CN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Shuai Liu presented at PASCOS 2013, Taipei;</a:t>
            </a:r>
          </a:p>
          <a:p>
            <a:r>
              <a:rPr lang="en-US" altLang="zh-CN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Qiang Li presented at CMS Week 2013, Taipei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161" y="4955530"/>
            <a:ext cx="487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已经通过</a:t>
            </a:r>
            <a:r>
              <a:rPr lang="en-US" altLang="zh-CN" sz="2400" dirty="0" smtClean="0"/>
              <a:t>CMS</a:t>
            </a:r>
            <a:r>
              <a:rPr lang="zh-CN" altLang="en-US" sz="2400" dirty="0" smtClean="0"/>
              <a:t>预批，北大主要贡献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A66C536-3D6B-40BA-8FB3-63926E4AA3A4}" type="slidenum">
              <a:rPr lang="zh-CN" altLang="en-US"/>
              <a:pPr/>
              <a:t>34</a:t>
            </a:fld>
            <a:endParaRPr lang="en-US" altLang="zh-CN"/>
          </a:p>
        </p:txBody>
      </p:sp>
      <p:sp>
        <p:nvSpPr>
          <p:cNvPr id="69638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寻找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W’ 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tb</a:t>
            </a:r>
            <a:endParaRPr lang="zh-CN" altLang="en-US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11650" y="4864100"/>
            <a:ext cx="4572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CMS AN-2011-170 , AN-2012-046</a:t>
            </a:r>
          </a:p>
          <a:p>
            <a:pPr>
              <a:spcBef>
                <a:spcPts val="12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CMS PAS-EXO-11-046</a:t>
            </a:r>
            <a:r>
              <a:rPr lang="zh-CN" altLang="en-US" sz="2000" b="1">
                <a:solidFill>
                  <a:srgbClr val="FF0000"/>
                </a:solidFill>
              </a:rPr>
              <a:t>，</a:t>
            </a:r>
            <a:r>
              <a:rPr lang="en-US" altLang="zh-CN" sz="2000" b="1">
                <a:solidFill>
                  <a:srgbClr val="FF0000"/>
                </a:solidFill>
              </a:rPr>
              <a:t>EXO-12-001</a:t>
            </a:r>
          </a:p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rgbClr val="FF0000"/>
                </a:solidFill>
              </a:rPr>
              <a:t>Phys. Lett. B 718 (2013) 1229</a:t>
            </a:r>
            <a:endParaRPr lang="en-US" altLang="zh-CN" sz="2000" b="1">
              <a:solidFill>
                <a:srgbClr val="C00000"/>
              </a:solidFill>
            </a:endParaRPr>
          </a:p>
        </p:txBody>
      </p:sp>
      <p:sp>
        <p:nvSpPr>
          <p:cNvPr id="20" name="内容占位符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040188" y="3130550"/>
            <a:ext cx="4995862" cy="1733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CN" altLang="en-US" b="1" dirty="0">
                <a:latin typeface="Arial" charset="0"/>
              </a:rPr>
              <a:t>利用</a:t>
            </a:r>
            <a:r>
              <a:rPr lang="en-US" altLang="zh-CN" b="1" dirty="0">
                <a:latin typeface="Times New Roman" pitchFamily="18" charset="0"/>
              </a:rPr>
              <a:t>5 fb</a:t>
            </a:r>
            <a:r>
              <a:rPr lang="en-US" altLang="zh-CN" b="1" baseline="30000" dirty="0">
                <a:latin typeface="Times New Roman" pitchFamily="18" charset="0"/>
              </a:rPr>
              <a:t>-1 </a:t>
            </a:r>
            <a:r>
              <a:rPr lang="zh-CN" altLang="en-US" b="1" dirty="0">
                <a:latin typeface="Arial" charset="0"/>
              </a:rPr>
              <a:t>的数据</a:t>
            </a:r>
            <a:r>
              <a:rPr lang="zh-CN" altLang="en-US" b="1" dirty="0" smtClean="0">
                <a:latin typeface="Arial" charset="0"/>
              </a:rPr>
              <a:t>，得到下限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1.8TeV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altLang="zh-CN" b="1" dirty="0" smtClean="0">
                <a:latin typeface="+mn-lt"/>
              </a:rPr>
              <a:t>Wei </a:t>
            </a:r>
            <a:r>
              <a:rPr lang="en-US" altLang="zh-CN" b="1" dirty="0" err="1" smtClean="0">
                <a:latin typeface="+mn-lt"/>
              </a:rPr>
              <a:t>Zou</a:t>
            </a:r>
            <a:r>
              <a:rPr lang="en-US" altLang="zh-CN" b="1" dirty="0" smtClean="0">
                <a:latin typeface="+mn-lt"/>
              </a:rPr>
              <a:t> </a:t>
            </a:r>
            <a:r>
              <a:rPr lang="en-US" altLang="zh-CN" b="1" dirty="0" smtClean="0">
                <a:latin typeface="Arial" charset="0"/>
              </a:rPr>
              <a:t>(</a:t>
            </a:r>
            <a:r>
              <a:rPr lang="zh-CN" altLang="en-US" b="1" dirty="0" smtClean="0">
                <a:latin typeface="Arial" charset="0"/>
              </a:rPr>
              <a:t>邹伟</a:t>
            </a:r>
            <a:r>
              <a:rPr lang="en-US" altLang="zh-CN" b="1" dirty="0" smtClean="0">
                <a:latin typeface="Arial" charset="0"/>
              </a:rPr>
              <a:t>)</a:t>
            </a:r>
            <a:r>
              <a:rPr lang="zh-CN" altLang="en-US" b="1" dirty="0" smtClean="0">
                <a:latin typeface="Arial" charset="0"/>
              </a:rPr>
              <a:t>与</a:t>
            </a:r>
            <a:r>
              <a:rPr lang="zh-CN" altLang="en-US" b="1" dirty="0">
                <a:latin typeface="Arial" charset="0"/>
              </a:rPr>
              <a:t>费米实验室</a:t>
            </a:r>
            <a:r>
              <a:rPr lang="zh-CN" altLang="en-US" b="1" dirty="0" smtClean="0">
                <a:latin typeface="Arial" charset="0"/>
              </a:rPr>
              <a:t>合作，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b="1" dirty="0">
                <a:solidFill>
                  <a:srgbClr val="0D0D0D"/>
                </a:solidFill>
                <a:latin typeface="Arial" charset="0"/>
              </a:rPr>
              <a:t>2012</a:t>
            </a:r>
            <a:r>
              <a:rPr lang="zh-CN" altLang="en-US" b="1" dirty="0">
                <a:solidFill>
                  <a:srgbClr val="0D0D0D"/>
                </a:solidFill>
                <a:latin typeface="Arial" charset="0"/>
              </a:rPr>
              <a:t>年</a:t>
            </a:r>
            <a:r>
              <a:rPr lang="en-US" altLang="zh-CN" b="1" dirty="0">
                <a:solidFill>
                  <a:srgbClr val="0D0D0D"/>
                </a:solidFill>
                <a:latin typeface="Arial" charset="0"/>
              </a:rPr>
              <a:t>3</a:t>
            </a:r>
            <a:r>
              <a:rPr lang="zh-CN" altLang="en-US" b="1" dirty="0">
                <a:solidFill>
                  <a:srgbClr val="0D0D0D"/>
                </a:solidFill>
                <a:latin typeface="Arial" charset="0"/>
              </a:rPr>
              <a:t>月</a:t>
            </a:r>
            <a:r>
              <a:rPr lang="en-US" altLang="zh-CN" b="1" dirty="0">
                <a:solidFill>
                  <a:srgbClr val="0D0D0D"/>
                </a:solidFill>
                <a:latin typeface="Arial" charset="0"/>
              </a:rPr>
              <a:t>28</a:t>
            </a:r>
            <a:r>
              <a:rPr lang="zh-CN" altLang="en-US" b="1" dirty="0">
                <a:solidFill>
                  <a:srgbClr val="0D0D0D"/>
                </a:solidFill>
                <a:latin typeface="Arial" charset="0"/>
              </a:rPr>
              <a:t>日通过</a:t>
            </a:r>
            <a:r>
              <a:rPr lang="en-US" altLang="zh-CN" b="1" dirty="0" smtClean="0">
                <a:latin typeface="Times New Roman" pitchFamily="18" charset="0"/>
              </a:rPr>
              <a:t>approval </a:t>
            </a:r>
            <a:endParaRPr lang="en-US" altLang="zh-CN" b="1" dirty="0">
              <a:latin typeface="Times New Roman" pitchFamily="18" charset="0"/>
            </a:endParaRPr>
          </a:p>
        </p:txBody>
      </p:sp>
      <p:sp>
        <p:nvSpPr>
          <p:cNvPr id="69641" name="内容占位符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49250" y="846139"/>
            <a:ext cx="8534400" cy="15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en-US" altLang="zh-CN" b="1" dirty="0">
              <a:solidFill>
                <a:srgbClr val="0D0D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我们考虑的衰变道为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W’-&gt;top + b -&gt; W + b + b -&gt; l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 + b + b </a:t>
            </a:r>
          </a:p>
          <a:p>
            <a:pPr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信号类型为：至少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jets+MET+Muon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/Electron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，并且至少有一个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tag jet.</a:t>
            </a:r>
          </a:p>
        </p:txBody>
      </p:sp>
      <p:pic>
        <p:nvPicPr>
          <p:cNvPr id="69642" name="Picture 1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708275"/>
            <a:ext cx="40386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18" name="Picture 3" descr="FeyDiagra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49725"/>
            <a:ext cx="285908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617" name="Object 65"/>
          <p:cNvGraphicFramePr>
            <a:graphicFrameLocks noChangeAspect="1"/>
          </p:cNvGraphicFramePr>
          <p:nvPr/>
        </p:nvGraphicFramePr>
        <p:xfrm>
          <a:off x="457200" y="990600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Bitmap Image" r:id="rId5" imgW="8116433" imgH="257007" progId="PBrush">
                  <p:embed/>
                </p:oleObj>
              </mc:Choice>
              <mc:Fallback>
                <p:oleObj name="Bitmap Image" r:id="rId5" imgW="8116433" imgH="257007" progId="PBrush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811688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619" name="Picture 2" descr="Screen shot 2012-06-30 at 10.54.0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07" y="1079500"/>
            <a:ext cx="4350467" cy="298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标题 1"/>
          <p:cNvSpPr txBox="1">
            <a:spLocks/>
          </p:cNvSpPr>
          <p:nvPr/>
        </p:nvSpPr>
        <p:spPr bwMode="auto">
          <a:xfrm>
            <a:off x="-136525" y="-171450"/>
            <a:ext cx="89154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2400" b="1" dirty="0" smtClean="0">
              <a:solidFill>
                <a:srgbClr val="000099"/>
              </a:solidFill>
              <a:latin typeface="+mn-lt"/>
              <a:ea typeface="黑体" pitchFamily="49" charset="-122"/>
            </a:endParaRPr>
          </a:p>
        </p:txBody>
      </p:sp>
      <p:sp>
        <p:nvSpPr>
          <p:cNvPr id="23621" name="TextBox 13"/>
          <p:cNvSpPr txBox="1">
            <a:spLocks noChangeArrowheads="1"/>
          </p:cNvSpPr>
          <p:nvPr/>
        </p:nvSpPr>
        <p:spPr bwMode="auto">
          <a:xfrm>
            <a:off x="461963" y="4974476"/>
            <a:ext cx="38592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zh-C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CMS AN-2011/382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CMS PAS EXO-11-076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1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arXiv</a:t>
            </a:r>
            <a:r>
              <a:rPr lang="en-US" altLang="zh-C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:</a:t>
            </a:r>
            <a:r>
              <a:rPr lang="zh-CN" alt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1207.6079</a:t>
            </a:r>
          </a:p>
          <a:p>
            <a:pPr eaLnBrk="0" hangingPunct="0">
              <a:spcBef>
                <a:spcPct val="20000"/>
              </a:spcBef>
            </a:pPr>
            <a:r>
              <a:rPr lang="zh-CN" altLang="zh-CN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Phys.Lett. B717 (2012) 109-128</a:t>
            </a:r>
            <a:endParaRPr lang="en-US" altLang="zh-CN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622" name="内容占位符 3"/>
          <p:cNvSpPr txBox="1">
            <a:spLocks/>
          </p:cNvSpPr>
          <p:nvPr/>
        </p:nvSpPr>
        <p:spPr bwMode="auto">
          <a:xfrm>
            <a:off x="0" y="1268761"/>
            <a:ext cx="432117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indent="0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D0D0D"/>
              </a:solidFill>
              <a:latin typeface="Tw Cen MT" panose="020B0602020104020603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利用</a:t>
            </a:r>
            <a:r>
              <a:rPr lang="en-US" altLang="zh-CN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2011</a:t>
            </a:r>
            <a:r>
              <a:rPr lang="zh-CN" altLang="en-US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年</a:t>
            </a:r>
            <a:r>
              <a:rPr lang="en-US" altLang="zh-CN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LHC 7TeV</a:t>
            </a:r>
            <a:r>
              <a:rPr lang="zh-CN" altLang="en-US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对撞的</a:t>
            </a:r>
            <a:r>
              <a:rPr lang="en-US" altLang="zh-CN" sz="2800" b="1" dirty="0">
                <a:solidFill>
                  <a:srgbClr val="0D0D0D"/>
                </a:solidFill>
                <a:latin typeface="Tw Cen MT" panose="020B0602020104020603" pitchFamily="34" charset="0"/>
              </a:rPr>
              <a:t>~5</a:t>
            </a:r>
            <a:r>
              <a:rPr lang="en-US" altLang="zh-CN" sz="2800" b="1" dirty="0">
                <a:latin typeface="Tw Cen MT" panose="020B0602020104020603" pitchFamily="34" charset="0"/>
              </a:rPr>
              <a:t> fb</a:t>
            </a:r>
            <a:r>
              <a:rPr lang="en-US" altLang="zh-CN" sz="2800" b="1" baseline="30000" dirty="0">
                <a:latin typeface="Tw Cen MT" panose="020B0602020104020603" pitchFamily="34" charset="0"/>
              </a:rPr>
              <a:t>−1</a:t>
            </a:r>
            <a:r>
              <a:rPr lang="zh-CN" altLang="en-US" sz="2800" b="1" dirty="0">
                <a:latin typeface="Tw Cen MT" panose="020B0602020104020603" pitchFamily="34" charset="0"/>
              </a:rPr>
              <a:t>数据</a:t>
            </a:r>
            <a:r>
              <a:rPr lang="zh-CN" altLang="en-US" sz="2800" b="1" dirty="0" smtClean="0">
                <a:latin typeface="Tw Cen MT" panose="020B0602020104020603" pitchFamily="34" charset="0"/>
              </a:rPr>
              <a:t>，拓展</a:t>
            </a:r>
            <a:r>
              <a:rPr lang="zh-CN" altLang="en-US" sz="2800" b="1" dirty="0">
                <a:latin typeface="Tw Cen MT" panose="020B0602020104020603" pitchFamily="34" charset="0"/>
              </a:rPr>
              <a:t>了</a:t>
            </a:r>
            <a:r>
              <a:rPr lang="en-US" altLang="zh-CN" sz="2800" b="1" dirty="0">
                <a:latin typeface="Tw Cen MT" panose="020B0602020104020603" pitchFamily="34" charset="0"/>
              </a:rPr>
              <a:t>LEP</a:t>
            </a:r>
            <a:r>
              <a:rPr lang="zh-CN" altLang="en-US" sz="2800" b="1" dirty="0">
                <a:latin typeface="Tw Cen MT" panose="020B0602020104020603" pitchFamily="34" charset="0"/>
              </a:rPr>
              <a:t>对</a:t>
            </a:r>
            <a:r>
              <a:rPr lang="en-US" altLang="zh-CN" sz="2800" b="1" dirty="0" err="1">
                <a:latin typeface="Tw Cen MT" panose="020B0602020104020603" pitchFamily="34" charset="0"/>
              </a:rPr>
              <a:t>Marjorana</a:t>
            </a:r>
            <a:r>
              <a:rPr lang="zh-CN" altLang="en-US" sz="2800" b="1" dirty="0">
                <a:latin typeface="Tw Cen MT" panose="020B0602020104020603" pitchFamily="34" charset="0"/>
              </a:rPr>
              <a:t>中微子质量及混合耦合参数的限制结果</a:t>
            </a:r>
            <a:endParaRPr lang="en-US" altLang="zh-CN" sz="2800" b="1" dirty="0">
              <a:latin typeface="Tw Cen MT" panose="020B0602020104020603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p"/>
            </a:pPr>
            <a:r>
              <a:rPr lang="zh-CN" altLang="en-US" sz="2800" b="1" dirty="0" smtClean="0">
                <a:latin typeface="Tw Cen MT" panose="020B0602020104020603" pitchFamily="34" charset="0"/>
              </a:rPr>
              <a:t>北大与</a:t>
            </a:r>
            <a:r>
              <a:rPr lang="zh-CN" altLang="en-US" sz="2800" b="1" dirty="0">
                <a:latin typeface="Tw Cen MT" panose="020B0602020104020603" pitchFamily="34" charset="0"/>
              </a:rPr>
              <a:t>费米</a:t>
            </a:r>
            <a:r>
              <a:rPr lang="zh-CN" altLang="en-US" sz="2800" b="1" dirty="0" smtClean="0">
                <a:latin typeface="Tw Cen MT" panose="020B0602020104020603" pitchFamily="34" charset="0"/>
              </a:rPr>
              <a:t>实验室合作</a:t>
            </a:r>
            <a:r>
              <a:rPr lang="zh-CN" altLang="en-US" sz="2800" b="1" dirty="0">
                <a:latin typeface="Tw Cen MT" panose="020B0602020104020603" pitchFamily="34" charset="0"/>
              </a:rPr>
              <a:t>，负责电子道分析。</a:t>
            </a:r>
            <a:endParaRPr lang="en-US" altLang="zh-CN" sz="2800" b="1" dirty="0">
              <a:latin typeface="Tw Cen MT" panose="020B0602020104020603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0" indent="0" eaLnBrk="0" hangingPunct="0">
              <a:spcBef>
                <a:spcPct val="20000"/>
              </a:spcBef>
            </a:pPr>
            <a:endParaRPr lang="en-US" altLang="zh-CN" sz="1200" dirty="0">
              <a:latin typeface="Tw Cen MT" panose="020B0602020104020603" pitchFamily="34" charset="0"/>
            </a:endParaRP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p"/>
            </a:pPr>
            <a:endParaRPr lang="zh-CN" altLang="en-US" sz="1200" dirty="0">
              <a:latin typeface="Tw Cen MT" panose="020B0602020104020603" pitchFamily="34" charset="0"/>
            </a:endParaRPr>
          </a:p>
        </p:txBody>
      </p:sp>
      <p:sp>
        <p:nvSpPr>
          <p:cNvPr id="23624" name="标题 4"/>
          <p:cNvSpPr txBox="1">
            <a:spLocks/>
          </p:cNvSpPr>
          <p:nvPr/>
        </p:nvSpPr>
        <p:spPr bwMode="auto">
          <a:xfrm>
            <a:off x="971550" y="-26988"/>
            <a:ext cx="61118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寻找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Marjorana</a:t>
            </a:r>
            <a:r>
              <a:rPr lang="zh-C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中微子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39" name="Object 63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06400" y="-315913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4" name="Equation" r:id="rId15" imgW="101512" imgH="152268" progId="">
                  <p:embed/>
                </p:oleObj>
              </mc:Choice>
              <mc:Fallback>
                <p:oleObj name="Equation" r:id="rId15" imgW="101512" imgH="152268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-315913"/>
                        <a:ext cx="101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40" name="日期占位符 1"/>
          <p:cNvSpPr>
            <a:spLocks noGrp="1"/>
          </p:cNvSpPr>
          <p:nvPr>
            <p:ph type="dt" sz="quarter" idx="10"/>
            <p:custDataLst>
              <p:tags r:id="rId4"/>
            </p:custDataLst>
          </p:nvPr>
        </p:nvSpPr>
        <p:spPr bwMode="auto">
          <a:xfrm>
            <a:off x="623888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1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5B02E2E-56E8-4011-9CF8-22B0CC6EE155}" type="datetime1">
              <a:rPr lang="zh-CN" altLang="en-US" sz="1400">
                <a:latin typeface="Arial" panose="020B0604020202020204" pitchFamily="34" charset="0"/>
                <a:ea typeface="楷体_GB2312" pitchFamily="49" charset="-122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2014-5-14</a:t>
            </a:fld>
            <a:endParaRPr lang="en-US" altLang="zh-CN" sz="14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437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7239000" y="6400800"/>
            <a:ext cx="1905000" cy="457200"/>
          </a:xfrm>
          <a:noFill/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fld id="{E14A0DDA-B49F-43A8-8010-F924DA3B999C}" type="slidenum">
              <a:rPr lang="en-US" altLang="zh-CN" sz="1400">
                <a:latin typeface="Arial" panose="020B0604020202020204" pitchFamily="34" charset="0"/>
                <a:ea typeface="楷体_GB2312" pitchFamily="49" charset="-122"/>
              </a:rPr>
              <a:pPr algn="l"/>
              <a:t>36</a:t>
            </a:fld>
            <a:endParaRPr lang="en-US" altLang="zh-CN" sz="14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642" name="矩形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56858" y="4480342"/>
            <a:ext cx="3690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1919E1"/>
                </a:solidFill>
                <a:latin typeface="Times New Roman" panose="02020603050405020304" pitchFamily="18" charset="0"/>
              </a:rPr>
              <a:t>pre-approved,</a:t>
            </a:r>
          </a:p>
          <a:p>
            <a:r>
              <a:rPr lang="en-US" altLang="zh-CN" sz="2000" b="1" dirty="0">
                <a:solidFill>
                  <a:srgbClr val="1919E1"/>
                </a:solidFill>
                <a:latin typeface="Arial" panose="020B0604020202020204" pitchFamily="34" charset="0"/>
              </a:rPr>
              <a:t>Wei </a:t>
            </a:r>
            <a:r>
              <a:rPr lang="en-US" altLang="zh-CN" sz="2000" b="1" dirty="0" err="1">
                <a:solidFill>
                  <a:srgbClr val="1919E1"/>
                </a:solidFill>
                <a:latin typeface="Arial" panose="020B0604020202020204" pitchFamily="34" charset="0"/>
              </a:rPr>
              <a:t>Zou</a:t>
            </a:r>
            <a:r>
              <a:rPr lang="en-US" altLang="zh-CN" sz="2000" b="1" dirty="0">
                <a:solidFill>
                  <a:srgbClr val="1919E1"/>
                </a:solidFill>
                <a:latin typeface="Arial" panose="020B0604020202020204" pitchFamily="34" charset="0"/>
              </a:rPr>
              <a:t> from PKU made the presentation</a:t>
            </a:r>
          </a:p>
          <a:p>
            <a:r>
              <a:rPr lang="en-US" altLang="zh-CN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CMS AN-2012-077 </a:t>
            </a:r>
          </a:p>
          <a:p>
            <a:r>
              <a:rPr lang="en-US" altLang="zh-CN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CMS PAS-TOP-12-005</a:t>
            </a:r>
          </a:p>
          <a:p>
            <a:pPr algn="ctr"/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643" name="内容占位符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5137150" y="3098800"/>
            <a:ext cx="3395663" cy="54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0" hangingPunct="0">
              <a:spcBef>
                <a:spcPct val="20000"/>
              </a:spcBef>
            </a:pPr>
            <a:r>
              <a:rPr lang="en-US" altLang="zh-CN" b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5fb-1 data of  </a:t>
            </a:r>
            <a:r>
              <a:rPr lang="en-US" altLang="zh-CN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zh-CN" altLang="en-US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b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644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43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5" name="矩形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43600" y="25908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Physics contributions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24646" name="图片 12" descr="SM_Procrss_Feyman1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505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7" name="矩形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295400" y="2514600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4-top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24648" name="图片 14" descr="Ghlimit2012_7_1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267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5"/>
          <p:cNvSpPr txBox="1">
            <a:spLocks noChangeArrowheads="1"/>
          </p:cNvSpPr>
          <p:nvPr/>
        </p:nvSpPr>
        <p:spPr bwMode="auto">
          <a:xfrm>
            <a:off x="762000" y="44450"/>
            <a:ext cx="64023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b="1" dirty="0" smtClean="0">
                <a:latin typeface="+mn-ea"/>
                <a:ea typeface="+mn-ea"/>
              </a:rPr>
              <a:t>  </a:t>
            </a:r>
            <a:r>
              <a:rPr lang="zh-CN" altLang="en-US" b="1" dirty="0" smtClean="0">
                <a:latin typeface="+mn-ea"/>
                <a:ea typeface="+mn-ea"/>
              </a:rPr>
              <a:t>寻找 </a:t>
            </a:r>
            <a:r>
              <a:rPr lang="en-US" altLang="zh-CN" b="1" dirty="0" smtClean="0">
                <a:latin typeface="+mn-ea"/>
                <a:ea typeface="+mn-ea"/>
              </a:rPr>
              <a:t>4 top </a:t>
            </a:r>
            <a:r>
              <a:rPr lang="zh-CN" altLang="en-US" b="1" dirty="0" smtClean="0">
                <a:latin typeface="+mn-ea"/>
                <a:ea typeface="+mn-ea"/>
              </a:rPr>
              <a:t>共振态</a:t>
            </a:r>
            <a:r>
              <a:rPr lang="en-US" altLang="zh-CN" b="1" dirty="0" smtClean="0">
                <a:latin typeface="+mn-ea"/>
                <a:ea typeface="+mn-ea"/>
              </a:rPr>
              <a:t> </a:t>
            </a:r>
            <a:endParaRPr lang="zh-CN" altLang="en-US" b="1" dirty="0" smtClean="0"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4657" y="4005064"/>
            <a:ext cx="4089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已经通过</a:t>
            </a:r>
            <a:r>
              <a:rPr lang="en-US" altLang="zh-CN" sz="2000" dirty="0" smtClean="0"/>
              <a:t>CMS</a:t>
            </a:r>
            <a:r>
              <a:rPr lang="zh-CN" altLang="en-US" sz="2000" dirty="0" smtClean="0"/>
              <a:t>预批，北大主要贡献</a:t>
            </a:r>
            <a:endParaRPr lang="zh-CN" altLang="en-US" sz="2000" dirty="0"/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44463" y="981075"/>
            <a:ext cx="320340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>
              <a:solidFill>
                <a:srgbClr val="0106BF"/>
              </a:solidFill>
              <a:ea typeface="+mn-ea"/>
              <a:cs typeface="Arial" pitchFamily="34" charset="0"/>
              <a:sym typeface="Symbol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 </a:t>
            </a:r>
            <a:r>
              <a:rPr lang="zh-CN" altLang="en-US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理论研究结果表明，如果</a:t>
            </a:r>
            <a:r>
              <a:rPr lang="en-US" altLang="zh-CN" sz="2400" b="1" dirty="0">
                <a:solidFill>
                  <a:srgbClr val="0106BF"/>
                </a:solidFill>
                <a:latin typeface="+mn-lt"/>
                <a:ea typeface="+mn-ea"/>
                <a:sym typeface="Wingdings" pitchFamily="2" charset="2"/>
              </a:rPr>
              <a:t>NMSSM</a:t>
            </a:r>
            <a:r>
              <a:rPr lang="zh-CN" altLang="en-US" sz="2400" b="1" dirty="0">
                <a:solidFill>
                  <a:srgbClr val="0106BF"/>
                </a:solidFill>
                <a:latin typeface="+mn-lt"/>
                <a:ea typeface="+mn-ea"/>
                <a:sym typeface="Wingdings" pitchFamily="2" charset="2"/>
              </a:rPr>
              <a:t>模型正确的话，在</a:t>
            </a:r>
            <a:r>
              <a:rPr lang="zh-CN" altLang="en-US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低质量区域（</a:t>
            </a:r>
            <a:r>
              <a:rPr lang="en-US" altLang="zh-CN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80-122GeV</a:t>
            </a:r>
            <a:r>
              <a:rPr lang="zh-CN" altLang="en-US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），最轻标量</a:t>
            </a:r>
            <a:r>
              <a:rPr lang="en-US" altLang="zh-CN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Higgs</a:t>
            </a:r>
            <a:r>
              <a:rPr lang="zh-CN" altLang="en-US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粒子</a:t>
            </a:r>
            <a:r>
              <a:rPr lang="en-US" altLang="zh-CN" sz="2400" b="1" i="1" dirty="0">
                <a:solidFill>
                  <a:srgbClr val="0106BF"/>
                </a:solidFill>
                <a:ea typeface="+mn-ea"/>
                <a:cs typeface="Arial" pitchFamily="34" charset="0"/>
                <a:sym typeface="Symbol"/>
              </a:rPr>
              <a:t>h1</a:t>
            </a:r>
            <a:r>
              <a:rPr lang="en-US" altLang="zh-CN" sz="2400" b="1" dirty="0">
                <a:solidFill>
                  <a:srgbClr val="0106BF"/>
                </a:solidFill>
                <a:latin typeface="+mj-ea"/>
                <a:ea typeface="+mn-ea"/>
              </a:rPr>
              <a:t>→</a:t>
            </a:r>
            <a:r>
              <a:rPr lang="el-GR" altLang="zh-CN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</a:t>
            </a:r>
            <a:r>
              <a:rPr lang="zh-CN" altLang="en-US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的信号产率可以比</a:t>
            </a:r>
            <a:r>
              <a:rPr lang="en-US" altLang="zh-CN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SM</a:t>
            </a:r>
            <a:r>
              <a:rPr lang="zh-CN" altLang="en-US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高出</a:t>
            </a:r>
            <a:r>
              <a:rPr lang="en-US" altLang="zh-CN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~3.5</a:t>
            </a:r>
            <a:r>
              <a:rPr lang="zh-CN" altLang="en-US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倍</a:t>
            </a:r>
            <a:r>
              <a:rPr lang="en-US" altLang="zh-CN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,</a:t>
            </a:r>
            <a:r>
              <a:rPr lang="zh-CN" altLang="en-US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值得在实验上研究，</a:t>
            </a:r>
            <a:r>
              <a:rPr lang="zh-CN" altLang="en-US" sz="2400" b="1" dirty="0" smtClean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特别是用</a:t>
            </a:r>
            <a:r>
              <a:rPr lang="en-US" altLang="zh-CN" sz="2400" b="1" dirty="0" smtClean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14TeV</a:t>
            </a:r>
            <a:r>
              <a:rPr lang="zh-CN" altLang="en-US" sz="2400" b="1" dirty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的</a:t>
            </a:r>
            <a:r>
              <a:rPr lang="zh-CN" altLang="en-US" sz="2400" b="1" dirty="0" smtClean="0">
                <a:solidFill>
                  <a:srgbClr val="0106BF"/>
                </a:solidFill>
                <a:latin typeface="+mj-ea"/>
                <a:ea typeface="+mn-ea"/>
                <a:sym typeface="Symbol"/>
              </a:rPr>
              <a:t>数据。</a:t>
            </a:r>
            <a:endParaRPr lang="en-US" sz="2400" b="1" dirty="0"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+mn-ea"/>
                <a:ea typeface="+mn-ea"/>
                <a:cs typeface="Arial" pitchFamily="34" charset="0"/>
              </a:rPr>
              <a:t> </a:t>
            </a:r>
            <a:r>
              <a:rPr lang="zh-CN" altLang="en-US" sz="2400" b="1" dirty="0" smtClean="0">
                <a:latin typeface="+mn-ea"/>
                <a:ea typeface="+mn-ea"/>
                <a:cs typeface="Arial" pitchFamily="34" charset="0"/>
              </a:rPr>
              <a:t>高能所正在进行低质量区</a:t>
            </a:r>
            <a:r>
              <a:rPr lang="en-US" altLang="zh-CN" sz="2400" b="1" dirty="0" err="1" smtClean="0">
                <a:latin typeface="+mn-ea"/>
                <a:ea typeface="+mn-ea"/>
                <a:cs typeface="Arial" pitchFamily="34" charset="0"/>
              </a:rPr>
              <a:t>higgs</a:t>
            </a:r>
            <a:r>
              <a:rPr lang="zh-CN" altLang="en-US" sz="2400" b="1" dirty="0" smtClean="0">
                <a:latin typeface="+mn-ea"/>
                <a:ea typeface="+mn-ea"/>
                <a:cs typeface="Arial" pitchFamily="34" charset="0"/>
              </a:rPr>
              <a:t>的寻找。</a:t>
            </a:r>
            <a:endParaRPr lang="en-US" altLang="zh-CN" sz="2400" b="1" dirty="0" smtClean="0">
              <a:latin typeface="+mn-ea"/>
              <a:ea typeface="+mn-ea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 smtClean="0">
                <a:latin typeface="+mn-ea"/>
                <a:ea typeface="+mn-ea"/>
                <a:cs typeface="Arial" pitchFamily="34" charset="0"/>
              </a:rPr>
              <a:t>碰到的困难：本底形状不好确定</a:t>
            </a:r>
            <a:r>
              <a:rPr lang="zh-CN" altLang="en-US" sz="2400" b="1" dirty="0" smtClean="0">
                <a:latin typeface="+mn-ea"/>
                <a:ea typeface="+mn-ea"/>
                <a:cs typeface="Arial" pitchFamily="34" charset="0"/>
              </a:rPr>
              <a:t>。目前在研究中</a:t>
            </a:r>
            <a:endParaRPr lang="en-US" sz="2400" b="1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20738"/>
            <a:ext cx="5184576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ECC4850-8A15-48F3-AE2A-01D958BE4CB7}" type="slidenum">
              <a:rPr lang="zh-CN" altLang="en-US"/>
              <a:pPr/>
              <a:t>37</a:t>
            </a:fld>
            <a:endParaRPr lang="en-US" altLang="zh-CN"/>
          </a:p>
        </p:txBody>
      </p:sp>
      <p:sp>
        <p:nvSpPr>
          <p:cNvPr id="76806" name="矩形 7"/>
          <p:cNvSpPr>
            <a:spLocks noChangeArrowheads="1"/>
          </p:cNvSpPr>
          <p:nvPr/>
        </p:nvSpPr>
        <p:spPr bwMode="auto">
          <a:xfrm>
            <a:off x="611188" y="0"/>
            <a:ext cx="626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 smtClean="0"/>
              <a:t>NMSSM</a:t>
            </a:r>
            <a:r>
              <a:rPr lang="en-US" altLang="zh-CN" sz="3200" b="1" dirty="0"/>
              <a:t> </a:t>
            </a:r>
            <a:r>
              <a:rPr lang="zh-CN" altLang="en-US" sz="3200" b="1" dirty="0" smtClean="0"/>
              <a:t>中</a:t>
            </a:r>
            <a:r>
              <a:rPr lang="zh-CN" altLang="en-US" sz="3200" b="1" dirty="0"/>
              <a:t>最轻标量</a:t>
            </a:r>
            <a:r>
              <a:rPr lang="en-US" altLang="zh-CN" sz="3200" b="1" dirty="0"/>
              <a:t>Higgs</a:t>
            </a:r>
            <a:r>
              <a:rPr lang="zh-CN" altLang="en-US" sz="3200" b="1" dirty="0" smtClean="0"/>
              <a:t>的</a:t>
            </a:r>
            <a:r>
              <a:rPr lang="zh-CN" altLang="en-US" sz="3200" b="1" dirty="0"/>
              <a:t>寻找</a:t>
            </a:r>
            <a:endParaRPr lang="en-US" sz="3200" dirty="0"/>
          </a:p>
        </p:txBody>
      </p:sp>
      <p:pic>
        <p:nvPicPr>
          <p:cNvPr id="76807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06871"/>
            <a:ext cx="504056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FD12831F-57CD-4E7C-9A3D-AC621BDE4143}" type="slidenum">
              <a:rPr lang="zh-CN" altLang="en-US"/>
              <a:pPr/>
              <a:t>38</a:t>
            </a:fld>
            <a:endParaRPr lang="en-US" altLang="zh-CN"/>
          </a:p>
        </p:txBody>
      </p:sp>
      <p:sp>
        <p:nvSpPr>
          <p:cNvPr id="77830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标准模型检验</a:t>
            </a:r>
          </a:p>
        </p:txBody>
      </p:sp>
      <p:sp>
        <p:nvSpPr>
          <p:cNvPr id="13" name="标题 4"/>
          <p:cNvSpPr txBox="1">
            <a:spLocks/>
          </p:cNvSpPr>
          <p:nvPr/>
        </p:nvSpPr>
        <p:spPr>
          <a:xfrm>
            <a:off x="1522413" y="981075"/>
            <a:ext cx="7007225" cy="48958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pp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对撞中双光子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截面测量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陶军全  等 </a:t>
            </a:r>
            <a:r>
              <a:rPr lang="zh-CN" altLang="en-US" sz="1800" b="1" dirty="0">
                <a:latin typeface="Times New Roman" pitchFamily="18" charset="0"/>
                <a:cs typeface="Times New Roman" pitchFamily="18" charset="0"/>
                <a:sym typeface="Symbol"/>
              </a:rPr>
              <a:t>（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  <a:sym typeface="Symbol"/>
              </a:rPr>
              <a:t>IHEP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）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altLang="zh-CN" sz="28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Bc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和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B+ 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截面测量</a:t>
            </a:r>
            <a:endParaRPr lang="en-US" altLang="zh-CN" sz="2800" b="1" dirty="0">
              <a:latin typeface="Symbol" pitchFamily="18" charset="2"/>
              <a:cs typeface="Times New Roman" pitchFamily="18" charset="0"/>
              <a:sym typeface="Symbol"/>
            </a:endParaRPr>
          </a:p>
          <a:p>
            <a:pPr marL="342900" indent="-342900" algn="l" fontAlgn="auto">
              <a:spcAft>
                <a:spcPts val="0"/>
              </a:spcAft>
              <a:buFont typeface="Symbol" panose="05050102010706020507" pitchFamily="18" charset="2"/>
              <a:buChar char=" "/>
              <a:defRPr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汪先友   梁松   王征 （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IHEP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）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342900" indent="-342900" algn="l" fontAlgn="auto">
              <a:spcAft>
                <a:spcPts val="0"/>
              </a:spcAft>
              <a:buFont typeface="Symbol" panose="05050102010706020507" pitchFamily="18" charset="2"/>
              <a:buChar char=" "/>
              <a:defRPr/>
            </a:pPr>
            <a:endParaRPr lang="en-US" altLang="zh-CN" sz="18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X(3872), Double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J/psi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产生截面测量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           </a:t>
            </a:r>
            <a:r>
              <a:rPr lang="zh-CN" altLang="en-US" sz="1800" b="1" dirty="0">
                <a:latin typeface="Times New Roman" pitchFamily="18" charset="0"/>
                <a:cs typeface="Times New Roman" pitchFamily="18" charset="0"/>
                <a:sym typeface="Symbol"/>
              </a:rPr>
              <a:t>汪先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友   王建   卞建国 （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  <a:sym typeface="Symbol"/>
              </a:rPr>
              <a:t>IHEP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）</a:t>
            </a:r>
            <a:endParaRPr lang="en-US" altLang="zh-CN" sz="18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altLang="zh-CN" sz="18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Onia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: J/psi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, psi’, </a:t>
            </a:r>
            <a:r>
              <a:rPr lang="en-US" altLang="zh-CN" sz="2800" b="1" dirty="0" err="1">
                <a:latin typeface="Times New Roman" pitchFamily="18" charset="0"/>
                <a:cs typeface="Times New Roman" pitchFamily="18" charset="0"/>
              </a:rPr>
              <a:t>chi_c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  <a:sym typeface="Symbol"/>
              </a:rPr>
              <a:t> </a:t>
            </a: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measurement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1800" b="1" dirty="0">
                <a:latin typeface="Times New Roman" pitchFamily="18" charset="0"/>
                <a:cs typeface="Times New Roman" pitchFamily="18" charset="0"/>
                <a:sym typeface="Symbol"/>
              </a:rPr>
              <a:t>             郭爽    张琳琳   钱思进 （</a:t>
            </a:r>
            <a:r>
              <a:rPr lang="en-US" altLang="zh-CN" sz="1800" b="1" dirty="0">
                <a:latin typeface="Times New Roman" pitchFamily="18" charset="0"/>
                <a:cs typeface="Times New Roman" pitchFamily="18" charset="0"/>
                <a:sym typeface="Symbol"/>
              </a:rPr>
              <a:t>PKU</a:t>
            </a:r>
            <a:r>
              <a:rPr lang="zh-CN" altLang="en-US" sz="1800" b="1" dirty="0">
                <a:latin typeface="Times New Roman" pitchFamily="18" charset="0"/>
                <a:cs typeface="Times New Roman" pitchFamily="18" charset="0"/>
                <a:sym typeface="Symbol"/>
              </a:rPr>
              <a:t>）</a:t>
            </a:r>
            <a:endParaRPr lang="en-US" altLang="zh-CN" sz="1800" b="1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l" fontAlgn="auto">
              <a:spcAft>
                <a:spcPts val="0"/>
              </a:spcAft>
              <a:defRPr/>
            </a:pP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小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处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QCD 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、电弱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W+2jets</a:t>
            </a:r>
            <a:r>
              <a:rPr lang="zh-CN" altLang="en-US" sz="2800" b="1" dirty="0" smtClean="0">
                <a:latin typeface="Times New Roman" pitchFamily="18" charset="0"/>
                <a:cs typeface="Times New Roman" pitchFamily="18" charset="0"/>
              </a:rPr>
              <a:t>过程</a:t>
            </a:r>
            <a:endParaRPr lang="en-US" altLang="zh-CN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李文博、邹伟  （</a:t>
            </a:r>
            <a:r>
              <a:rPr lang="en-US" altLang="zh-CN" sz="1800" b="1" dirty="0" smtClean="0">
                <a:latin typeface="Times New Roman" pitchFamily="18" charset="0"/>
                <a:cs typeface="Times New Roman" pitchFamily="18" charset="0"/>
              </a:rPr>
              <a:t>PKU</a:t>
            </a:r>
            <a:r>
              <a:rPr lang="zh-CN" altLang="en-US" sz="1800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endParaRPr lang="en-US" altLang="zh-C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2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052513"/>
            <a:ext cx="22383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33600"/>
            <a:ext cx="2238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141663"/>
            <a:ext cx="2254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76700"/>
            <a:ext cx="225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29225"/>
            <a:ext cx="2254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288" y="1196975"/>
            <a:ext cx="8424862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n-ea"/>
                <a:sym typeface="Wingdings" pitchFamily="2" charset="2"/>
              </a:rPr>
              <a:t>意义：</a:t>
            </a:r>
            <a:endParaRPr lang="en-US" altLang="zh-CN" sz="2800" b="1" dirty="0">
              <a:solidFill>
                <a:srgbClr val="0000FF"/>
              </a:solidFill>
              <a:latin typeface="+mn-lt"/>
              <a:ea typeface="+mn-ea"/>
              <a:sym typeface="Wingdings" pitchFamily="2" charset="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+mj-ea"/>
                <a:ea typeface="+mj-ea"/>
              </a:rPr>
              <a:t>1) </a:t>
            </a:r>
            <a:r>
              <a:rPr lang="zh-CN" altLang="en-US" sz="2000" b="1" dirty="0">
                <a:latin typeface="+mj-ea"/>
                <a:ea typeface="+mj-ea"/>
              </a:rPr>
              <a:t>作为独立的物理测量来检验微扰</a:t>
            </a:r>
            <a:r>
              <a:rPr lang="en-US" altLang="zh-CN" sz="2000" b="1" dirty="0">
                <a:latin typeface="+mj-ea"/>
                <a:ea typeface="+mj-ea"/>
              </a:rPr>
              <a:t>QCD</a:t>
            </a:r>
            <a:r>
              <a:rPr lang="zh-CN" altLang="en-US" sz="2000" b="1" dirty="0">
                <a:latin typeface="+mj-ea"/>
                <a:ea typeface="+mj-ea"/>
              </a:rPr>
              <a:t>理论的计算；</a:t>
            </a:r>
            <a:endParaRPr lang="en-US" altLang="zh-CN" sz="2000" b="1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+mj-ea"/>
                <a:ea typeface="+mj-ea"/>
              </a:rPr>
              <a:t>2) </a:t>
            </a:r>
            <a:r>
              <a:rPr lang="zh-CN" altLang="en-US" sz="2000" b="1" dirty="0">
                <a:latin typeface="+mj-ea"/>
                <a:ea typeface="+mj-ea"/>
              </a:rPr>
              <a:t>作为</a:t>
            </a:r>
            <a:r>
              <a:rPr lang="en-US" altLang="zh-CN" sz="2000" b="1" dirty="0">
                <a:latin typeface="+mj-ea"/>
                <a:ea typeface="+mj-ea"/>
              </a:rPr>
              <a:t>H→</a:t>
            </a:r>
            <a:r>
              <a:rPr lang="en-US" altLang="zh-CN" sz="2000" b="1" dirty="0">
                <a:latin typeface="+mj-ea"/>
                <a:ea typeface="+mj-ea"/>
                <a:sym typeface="Symbol"/>
              </a:rPr>
              <a:t></a:t>
            </a:r>
            <a:r>
              <a:rPr lang="zh-CN" altLang="en-US" sz="2000" b="1" dirty="0">
                <a:latin typeface="+mj-ea"/>
                <a:ea typeface="+mj-ea"/>
              </a:rPr>
              <a:t>的不可去本底，其产生截面测量是</a:t>
            </a:r>
            <a:r>
              <a:rPr lang="en-US" altLang="zh-CN" sz="2000" b="1" dirty="0">
                <a:latin typeface="+mj-ea"/>
                <a:ea typeface="+mj-ea"/>
              </a:rPr>
              <a:t>H→</a:t>
            </a:r>
            <a:r>
              <a:rPr lang="el-GR" altLang="zh-CN" sz="2000" b="1" dirty="0">
                <a:latin typeface="+mj-ea"/>
                <a:ea typeface="+mj-ea"/>
                <a:sym typeface="Symbol"/>
              </a:rPr>
              <a:t></a:t>
            </a:r>
            <a:r>
              <a:rPr lang="zh-CN" altLang="en-US" sz="2000" b="1" dirty="0">
                <a:latin typeface="+mj-ea"/>
                <a:ea typeface="+mj-ea"/>
                <a:sym typeface="Symbol"/>
              </a:rPr>
              <a:t>分析</a:t>
            </a:r>
            <a:r>
              <a:rPr lang="zh-CN" altLang="en-US" sz="2000" b="1" dirty="0">
                <a:latin typeface="+mj-ea"/>
                <a:ea typeface="+mj-ea"/>
              </a:rPr>
              <a:t>的基础和前提；</a:t>
            </a:r>
            <a:endParaRPr lang="en-US" altLang="zh-CN" sz="2000" b="1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+mj-ea"/>
                <a:ea typeface="+mj-ea"/>
              </a:rPr>
              <a:t>3</a:t>
            </a:r>
            <a:r>
              <a:rPr lang="zh-CN" altLang="en-US" sz="2000" b="1" dirty="0">
                <a:latin typeface="+mj-ea"/>
                <a:ea typeface="+mj-ea"/>
              </a:rPr>
              <a:t>）是其他双光子末态</a:t>
            </a:r>
            <a:r>
              <a:rPr lang="zh-CN" altLang="en-US" sz="2000" b="1" dirty="0" smtClean="0">
                <a:latin typeface="+mj-ea"/>
                <a:ea typeface="+mj-ea"/>
              </a:rPr>
              <a:t>新粒子寻找的本底</a:t>
            </a:r>
            <a:r>
              <a:rPr lang="zh-CN" altLang="en-US" sz="2000" b="1" dirty="0" smtClean="0">
                <a:latin typeface="+mn-lt"/>
                <a:ea typeface="+mn-ea"/>
              </a:rPr>
              <a:t>。</a:t>
            </a:r>
            <a:endParaRPr lang="en-US" altLang="zh-CN" sz="2000" b="1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zh-CN" sz="24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分别使用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2010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2011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、</a:t>
            </a:r>
            <a:r>
              <a:rPr lang="en-US" altLang="zh-CN" sz="2400" b="1" dirty="0">
                <a:solidFill>
                  <a:srgbClr val="0000FF"/>
                </a:solidFill>
                <a:latin typeface="+mj-ea"/>
                <a:ea typeface="+mj-ea"/>
              </a:rPr>
              <a:t>2012</a:t>
            </a: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j-ea"/>
              </a:rPr>
              <a:t>年数据进行分析</a:t>
            </a:r>
            <a:endParaRPr lang="en-US" altLang="zh-CN" sz="24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en-US" altLang="zh-CN" sz="2400" b="1" i="1" dirty="0">
                <a:solidFill>
                  <a:srgbClr val="03AD13"/>
                </a:solidFill>
                <a:latin typeface="+mj-ea"/>
                <a:ea typeface="+mj-ea"/>
              </a:rPr>
              <a:t>2010</a:t>
            </a:r>
            <a:r>
              <a:rPr lang="zh-CN" altLang="en-US" sz="2400" b="1" i="1" dirty="0">
                <a:solidFill>
                  <a:srgbClr val="03AD13"/>
                </a:solidFill>
                <a:latin typeface="+mj-ea"/>
                <a:ea typeface="+mj-ea"/>
              </a:rPr>
              <a:t>年数据（</a:t>
            </a:r>
            <a:r>
              <a:rPr lang="en-US" altLang="zh-CN" sz="2400" b="1" i="1" dirty="0">
                <a:solidFill>
                  <a:srgbClr val="03AD13"/>
                </a:solidFill>
                <a:latin typeface="+mj-ea"/>
                <a:ea typeface="+mj-ea"/>
              </a:rPr>
              <a:t>7TeV, 36/</a:t>
            </a:r>
            <a:r>
              <a:rPr lang="en-US" altLang="zh-CN" sz="2400" b="1" i="1" dirty="0" err="1">
                <a:solidFill>
                  <a:srgbClr val="03AD13"/>
                </a:solidFill>
                <a:latin typeface="+mj-ea"/>
                <a:ea typeface="+mj-ea"/>
              </a:rPr>
              <a:t>pb</a:t>
            </a:r>
            <a:r>
              <a:rPr lang="zh-CN" altLang="en-US" sz="2400" b="1" i="1" dirty="0">
                <a:solidFill>
                  <a:srgbClr val="03AD13"/>
                </a:solidFill>
                <a:latin typeface="+mj-ea"/>
                <a:ea typeface="+mj-ea"/>
              </a:rPr>
              <a:t>）：已发表</a:t>
            </a:r>
            <a:endParaRPr lang="en-US" altLang="zh-CN" sz="2400" b="1" i="1" dirty="0">
              <a:solidFill>
                <a:srgbClr val="03AD13"/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>
                <a:solidFill>
                  <a:srgbClr val="03AD13"/>
                </a:solidFill>
                <a:latin typeface="+mj-ea"/>
                <a:ea typeface="+mj-ea"/>
              </a:rPr>
              <a:t>  2011</a:t>
            </a:r>
            <a:r>
              <a:rPr lang="zh-CN" altLang="en-US" sz="2400" b="1" i="1" dirty="0">
                <a:solidFill>
                  <a:srgbClr val="03AD13"/>
                </a:solidFill>
                <a:latin typeface="+mj-ea"/>
                <a:ea typeface="+mj-ea"/>
              </a:rPr>
              <a:t>年数据</a:t>
            </a:r>
            <a:r>
              <a:rPr lang="en-US" altLang="zh-CN" sz="2400" b="1" i="1" dirty="0">
                <a:solidFill>
                  <a:srgbClr val="03AD13"/>
                </a:solidFill>
                <a:latin typeface="+mj-ea"/>
                <a:ea typeface="+mj-ea"/>
              </a:rPr>
              <a:t>(7TeV, 5.0/fb)</a:t>
            </a:r>
            <a:r>
              <a:rPr lang="zh-CN" altLang="en-US" sz="2400" b="1" i="1" dirty="0" smtClean="0">
                <a:solidFill>
                  <a:srgbClr val="03AD13"/>
                </a:solidFill>
                <a:latin typeface="+mj-ea"/>
                <a:ea typeface="+mj-ea"/>
              </a:rPr>
              <a:t>：</a:t>
            </a:r>
            <a:r>
              <a:rPr lang="en-US" altLang="zh-CN" sz="2400" b="1" i="1" dirty="0" smtClean="0">
                <a:solidFill>
                  <a:srgbClr val="03AD13"/>
                </a:solidFill>
                <a:latin typeface="+mj-ea"/>
                <a:ea typeface="+mj-ea"/>
              </a:rPr>
              <a:t>CMS</a:t>
            </a:r>
            <a:r>
              <a:rPr lang="zh-CN" altLang="en-US" sz="2400" b="1" i="1" dirty="0" smtClean="0">
                <a:solidFill>
                  <a:srgbClr val="03AD13"/>
                </a:solidFill>
                <a:latin typeface="+mj-ea"/>
                <a:ea typeface="+mj-ea"/>
              </a:rPr>
              <a:t>审查通过</a:t>
            </a:r>
            <a:r>
              <a:rPr lang="zh-CN" altLang="en-US" sz="2400" b="1" i="1" dirty="0" smtClean="0">
                <a:solidFill>
                  <a:srgbClr val="03AD13"/>
                </a:solidFill>
                <a:latin typeface="+mj-ea"/>
                <a:ea typeface="+mj-ea"/>
              </a:rPr>
              <a:t>、</a:t>
            </a:r>
            <a:r>
              <a:rPr lang="zh-CN" altLang="en-US" sz="2400" b="1" i="1" dirty="0">
                <a:solidFill>
                  <a:srgbClr val="03AD13"/>
                </a:solidFill>
                <a:latin typeface="+mj-ea"/>
                <a:ea typeface="+mj-ea"/>
              </a:rPr>
              <a:t>准备发表</a:t>
            </a:r>
            <a:endParaRPr lang="en-US" altLang="zh-CN" sz="2400" b="1" i="1" dirty="0">
              <a:solidFill>
                <a:srgbClr val="03AD13"/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i="1" dirty="0">
                <a:latin typeface="+mj-ea"/>
                <a:ea typeface="+mj-ea"/>
              </a:rPr>
              <a:t>  </a:t>
            </a:r>
            <a:r>
              <a:rPr lang="en-US" altLang="zh-CN" sz="2400" b="1" i="1" dirty="0">
                <a:solidFill>
                  <a:srgbClr val="4B6550"/>
                </a:solidFill>
                <a:latin typeface="+mj-ea"/>
                <a:ea typeface="+mj-ea"/>
              </a:rPr>
              <a:t>2012</a:t>
            </a:r>
            <a:r>
              <a:rPr lang="zh-CN" altLang="en-US" sz="2400" b="1" i="1" dirty="0">
                <a:solidFill>
                  <a:srgbClr val="4B6550"/>
                </a:solidFill>
                <a:latin typeface="+mj-ea"/>
                <a:ea typeface="+mj-ea"/>
              </a:rPr>
              <a:t>年数据</a:t>
            </a:r>
            <a:r>
              <a:rPr lang="en-US" altLang="zh-CN" sz="2400" b="1" i="1" dirty="0">
                <a:solidFill>
                  <a:srgbClr val="4B6550"/>
                </a:solidFill>
                <a:latin typeface="+mj-ea"/>
                <a:ea typeface="+mj-ea"/>
              </a:rPr>
              <a:t>(8TeV, 20.0/</a:t>
            </a:r>
            <a:r>
              <a:rPr lang="en-US" altLang="zh-CN" sz="2400" b="1" i="1" dirty="0" err="1">
                <a:solidFill>
                  <a:srgbClr val="4B6550"/>
                </a:solidFill>
                <a:latin typeface="+mj-ea"/>
                <a:ea typeface="+mj-ea"/>
              </a:rPr>
              <a:t>fb</a:t>
            </a:r>
            <a:r>
              <a:rPr lang="en-US" altLang="zh-CN" sz="2400" b="1" i="1" dirty="0">
                <a:solidFill>
                  <a:srgbClr val="4B6550"/>
                </a:solidFill>
                <a:latin typeface="+mj-ea"/>
                <a:ea typeface="+mj-ea"/>
              </a:rPr>
              <a:t>)</a:t>
            </a:r>
            <a:r>
              <a:rPr lang="zh-CN" altLang="en-US" sz="2400" b="1" i="1" dirty="0">
                <a:solidFill>
                  <a:srgbClr val="4B6550"/>
                </a:solidFill>
                <a:latin typeface="+mj-ea"/>
                <a:ea typeface="+mj-ea"/>
              </a:rPr>
              <a:t>：正在分析中</a:t>
            </a:r>
            <a:endParaRPr lang="en-US" altLang="zh-CN" sz="2400" b="1" i="1" dirty="0">
              <a:solidFill>
                <a:srgbClr val="4B6550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188" y="0"/>
            <a:ext cx="612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</a:rPr>
              <a:t>pp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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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+X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：双光子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</a:rPr>
              <a:t>截面测量</a:t>
            </a:r>
            <a:endParaRPr lang="en-US" sz="32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78851" name="TextBox 12"/>
          <p:cNvSpPr txBox="1">
            <a:spLocks noChangeArrowheads="1"/>
          </p:cNvSpPr>
          <p:nvPr/>
        </p:nvSpPr>
        <p:spPr bwMode="auto">
          <a:xfrm>
            <a:off x="-684213" y="4005263"/>
            <a:ext cx="1254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800" b="1">
              <a:solidFill>
                <a:srgbClr val="1A04BC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C1D148E-FC51-42E8-9DD4-51009E129B30}" type="slidenum">
              <a:rPr lang="zh-CN" altLang="en-US"/>
              <a:pPr/>
              <a:t>39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52413" y="0"/>
            <a:ext cx="7912101" cy="6302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58324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CN" sz="1600" b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zh-CN" altLang="en-US" sz="2800" b="1" dirty="0" smtClean="0"/>
              <a:t>研究进展要点</a:t>
            </a:r>
            <a:endParaRPr lang="en-US" altLang="zh-CN" sz="2800" b="1" dirty="0" smtClean="0"/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16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500" b="1" dirty="0" smtClean="0"/>
              <a:t>         </a:t>
            </a:r>
            <a:r>
              <a:rPr lang="zh-CN" altLang="en-US" sz="2400" b="1" dirty="0" smtClean="0"/>
              <a:t>我们侧重于在</a:t>
            </a:r>
            <a:r>
              <a:rPr lang="en-US" altLang="zh-CN" sz="2400" b="1" dirty="0" smtClean="0"/>
              <a:t>Higgs</a:t>
            </a:r>
            <a:r>
              <a:rPr lang="zh-CN" altLang="en-US" sz="2400" b="1" dirty="0" smtClean="0"/>
              <a:t>寻找及其性质研究、新物理寻找和标准模型检验等。</a:t>
            </a:r>
            <a:r>
              <a:rPr lang="en-US" altLang="zh-CN" sz="2400" b="1" dirty="0" smtClean="0"/>
              <a:t>LHC</a:t>
            </a:r>
            <a:r>
              <a:rPr lang="zh-CN" altLang="en-US" sz="2400" b="1" dirty="0" smtClean="0"/>
              <a:t>运行以来，</a:t>
            </a:r>
            <a:r>
              <a:rPr lang="en-US" altLang="zh-CN" sz="2400" b="1" dirty="0" smtClean="0"/>
              <a:t>CMS</a:t>
            </a:r>
            <a:r>
              <a:rPr lang="zh-CN" altLang="zh-CN" sz="2400" b="1" dirty="0"/>
              <a:t>中国组共发表</a:t>
            </a:r>
            <a:r>
              <a:rPr lang="en-US" altLang="zh-CN" sz="2400" b="1" dirty="0"/>
              <a:t>CMS</a:t>
            </a:r>
            <a:r>
              <a:rPr lang="zh-CN" altLang="zh-CN" sz="2400" b="1" dirty="0"/>
              <a:t>内部报告</a:t>
            </a:r>
            <a:r>
              <a:rPr lang="en-US" altLang="zh-CN" sz="2400" b="1" dirty="0">
                <a:solidFill>
                  <a:srgbClr val="FF0000"/>
                </a:solidFill>
              </a:rPr>
              <a:t>86</a:t>
            </a:r>
            <a:r>
              <a:rPr lang="zh-CN" altLang="zh-CN" sz="2400" b="1" dirty="0"/>
              <a:t>篇</a:t>
            </a:r>
            <a:r>
              <a:rPr lang="zh-CN" altLang="zh-CN" sz="2400" b="1" dirty="0" smtClean="0"/>
              <a:t>、</a:t>
            </a:r>
            <a:r>
              <a:rPr lang="zh-CN" altLang="en-US" sz="2400" b="1" dirty="0" smtClean="0"/>
              <a:t>有贡献的</a:t>
            </a:r>
            <a:r>
              <a:rPr lang="en-US" altLang="zh-CN" sz="2400" b="1" dirty="0" smtClean="0"/>
              <a:t>CMS</a:t>
            </a:r>
            <a:r>
              <a:rPr lang="zh-CN" altLang="zh-CN" sz="2400" b="1" dirty="0"/>
              <a:t>论文 </a:t>
            </a:r>
            <a:r>
              <a:rPr lang="en-US" altLang="zh-CN" sz="2400" b="1" dirty="0">
                <a:solidFill>
                  <a:srgbClr val="FF0000"/>
                </a:solidFill>
              </a:rPr>
              <a:t>36</a:t>
            </a:r>
            <a:r>
              <a:rPr lang="zh-CN" altLang="zh-CN" sz="2400" b="1" dirty="0"/>
              <a:t>篇、已提交</a:t>
            </a:r>
            <a:r>
              <a:rPr lang="en-US" altLang="zh-CN" sz="2400" b="1" dirty="0"/>
              <a:t>CMS</a:t>
            </a:r>
            <a:r>
              <a:rPr lang="zh-CN" altLang="zh-CN" sz="2400" b="1" dirty="0"/>
              <a:t>论文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zh-CN" sz="2400" b="1" dirty="0"/>
              <a:t>篇，单独署名文章</a:t>
            </a:r>
            <a:r>
              <a:rPr lang="en-US" altLang="zh-CN" sz="2400" b="1" dirty="0">
                <a:solidFill>
                  <a:srgbClr val="FF0000"/>
                </a:solidFill>
              </a:rPr>
              <a:t>12</a:t>
            </a:r>
            <a:r>
              <a:rPr lang="zh-CN" altLang="zh-CN" sz="2400" b="1" dirty="0"/>
              <a:t>篇。代表</a:t>
            </a:r>
            <a:r>
              <a:rPr lang="en-US" altLang="zh-CN" sz="2400" b="1" dirty="0"/>
              <a:t>CMS</a:t>
            </a:r>
            <a:r>
              <a:rPr lang="zh-CN" altLang="zh-CN" sz="2400" b="1" dirty="0"/>
              <a:t>合作组报告</a:t>
            </a:r>
            <a:r>
              <a:rPr lang="en-US" altLang="zh-CN" sz="2400" b="1" dirty="0">
                <a:solidFill>
                  <a:srgbClr val="FF0000"/>
                </a:solidFill>
              </a:rPr>
              <a:t>31</a:t>
            </a:r>
            <a:r>
              <a:rPr lang="zh-CN" altLang="zh-CN" sz="2400" b="1" dirty="0" smtClean="0"/>
              <a:t>人次</a:t>
            </a:r>
            <a:r>
              <a:rPr lang="zh-CN" altLang="en-US" sz="2400" b="1" dirty="0"/>
              <a:t>。</a:t>
            </a:r>
            <a:r>
              <a:rPr lang="zh-CN" altLang="en-US" sz="2400" b="1" dirty="0" smtClean="0"/>
              <a:t>在</a:t>
            </a:r>
            <a:r>
              <a:rPr lang="en-US" altLang="zh-CN" sz="2400" b="1" dirty="0"/>
              <a:t>CMS</a:t>
            </a:r>
            <a:r>
              <a:rPr lang="zh-CN" altLang="en-US" sz="2400" b="1" dirty="0"/>
              <a:t>组内完成</a:t>
            </a:r>
            <a:r>
              <a:rPr lang="en-US" altLang="zh-CN" sz="2400" b="1" dirty="0"/>
              <a:t>pre-approval</a:t>
            </a:r>
            <a:r>
              <a:rPr lang="zh-CN" altLang="en-US" sz="2400" b="1" dirty="0"/>
              <a:t>报告和</a:t>
            </a:r>
            <a:r>
              <a:rPr lang="en-US" altLang="zh-CN" sz="2400" b="1" dirty="0"/>
              <a:t>approval</a:t>
            </a:r>
            <a:r>
              <a:rPr lang="zh-CN" altLang="en-US" sz="2400" b="1" dirty="0"/>
              <a:t>报告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15</a:t>
            </a:r>
            <a:r>
              <a:rPr lang="zh-CN" altLang="en-US" sz="2400" b="1" dirty="0" smtClean="0"/>
              <a:t>次</a:t>
            </a:r>
            <a:r>
              <a:rPr lang="zh-CN" altLang="en-US" sz="2400" b="1" dirty="0"/>
              <a:t>。</a:t>
            </a:r>
            <a:r>
              <a:rPr lang="zh-CN" altLang="zh-CN" sz="2400" b="1" dirty="0" smtClean="0"/>
              <a:t>在</a:t>
            </a:r>
            <a:r>
              <a:rPr lang="zh-CN" altLang="zh-CN" sz="2400" b="1" dirty="0"/>
              <a:t>物理分析方面我们的贡献远高于</a:t>
            </a:r>
            <a:r>
              <a:rPr lang="en-US" altLang="zh-CN" sz="2400" b="1" dirty="0"/>
              <a:t>1%</a:t>
            </a:r>
            <a:r>
              <a:rPr lang="zh-CN" altLang="zh-CN" sz="2400" b="1" dirty="0"/>
              <a:t>。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CN" sz="1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188" y="0"/>
            <a:ext cx="61928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</a:rPr>
              <a:t>pp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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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+X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</a:rPr>
              <a:t>截面测量：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</a:rPr>
              <a:t>2010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</a:rPr>
              <a:t>年数据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79874" name="矩形 2"/>
          <p:cNvSpPr>
            <a:spLocks noChangeArrowheads="1"/>
          </p:cNvSpPr>
          <p:nvPr/>
        </p:nvSpPr>
        <p:spPr bwMode="auto">
          <a:xfrm>
            <a:off x="468313" y="1687513"/>
            <a:ext cx="321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Theoretical  prediction:   </a:t>
            </a:r>
            <a:r>
              <a:rPr lang="en-US" altLang="zh-CN" sz="2000" b="1">
                <a:solidFill>
                  <a:srgbClr val="AF012A"/>
                </a:solidFill>
              </a:rPr>
              <a:t>NLO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64865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矩形 4"/>
          <p:cNvSpPr>
            <a:spLocks noChangeArrowheads="1"/>
          </p:cNvSpPr>
          <p:nvPr/>
        </p:nvSpPr>
        <p:spPr bwMode="auto">
          <a:xfrm>
            <a:off x="539750" y="908050"/>
            <a:ext cx="2379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/>
              <a:t>7TeV</a:t>
            </a:r>
            <a:r>
              <a:rPr lang="zh-CN" altLang="en-US" sz="2000" b="1"/>
              <a:t>、</a:t>
            </a:r>
            <a:r>
              <a:rPr lang="en-US" altLang="zh-CN" sz="2000" b="1"/>
              <a:t>36/pb  data</a:t>
            </a:r>
            <a:r>
              <a:rPr lang="en-US" altLang="zh-CN" sz="2000"/>
              <a:t>:  </a:t>
            </a:r>
          </a:p>
        </p:txBody>
      </p:sp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33600"/>
            <a:ext cx="5305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7775"/>
            <a:ext cx="38512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275" y="2924175"/>
            <a:ext cx="50419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 结果表明， 理论上</a:t>
            </a:r>
            <a:r>
              <a:rPr lang="en-US" sz="2400" b="1" dirty="0">
                <a:solidFill>
                  <a:srgbClr val="0000FF"/>
                </a:solidFill>
                <a:latin typeface="+mn-lt"/>
                <a:ea typeface="+mn-ea"/>
              </a:rPr>
              <a:t>NLO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的计算不能很好地描述数据的测量结果，需要</a:t>
            </a: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+mn-ea"/>
              </a:rPr>
              <a:t>NNLO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+mn-ea"/>
              </a:rPr>
              <a:t>的计算</a:t>
            </a:r>
            <a:endParaRPr lang="en-US" altLang="zh-CN" sz="2400" b="1" dirty="0">
              <a:solidFill>
                <a:srgbClr val="0000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b="1" dirty="0">
              <a:solidFill>
                <a:srgbClr val="0000FF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j-ea"/>
                <a:ea typeface="+mn-ea"/>
              </a:rPr>
              <a:t> 分析结果</a:t>
            </a:r>
            <a:r>
              <a:rPr lang="zh-CN" altLang="en-US" sz="2400" b="1" dirty="0">
                <a:solidFill>
                  <a:srgbClr val="002060"/>
                </a:solidFill>
                <a:latin typeface="+mj-ea"/>
                <a:ea typeface="+mn-ea"/>
              </a:rPr>
              <a:t>：</a:t>
            </a:r>
            <a:r>
              <a:rPr lang="en-US" altLang="zh-CN" sz="2400" b="1" i="1" dirty="0">
                <a:solidFill>
                  <a:srgbClr val="FF0000"/>
                </a:solidFill>
                <a:ea typeface="+mn-ea"/>
                <a:cs typeface="Arial" pitchFamily="34" charset="0"/>
              </a:rPr>
              <a:t> </a:t>
            </a:r>
            <a:r>
              <a:rPr lang="en-US" altLang="zh-CN" sz="2000" b="1" i="1" dirty="0">
                <a:solidFill>
                  <a:srgbClr val="FF0000"/>
                </a:solidFill>
                <a:ea typeface="+mn-ea"/>
                <a:cs typeface="Arial" pitchFamily="34" charset="0"/>
              </a:rPr>
              <a:t>CMS collaboration </a:t>
            </a:r>
            <a:r>
              <a:rPr lang="zh-CN" altLang="en-US" sz="2000" b="1" i="1" dirty="0">
                <a:solidFill>
                  <a:srgbClr val="FF0000"/>
                </a:solidFill>
                <a:ea typeface="+mn-ea"/>
                <a:cs typeface="Arial" pitchFamily="34" charset="0"/>
              </a:rPr>
              <a:t>，</a:t>
            </a:r>
            <a:r>
              <a:rPr lang="en-US" sz="2000" b="1" i="1" dirty="0">
                <a:solidFill>
                  <a:srgbClr val="FF0000"/>
                </a:solidFill>
                <a:ea typeface="+mn-ea"/>
                <a:cs typeface="Arial" pitchFamily="34" charset="0"/>
              </a:rPr>
              <a:t>Journal of High Energy Physics, Volume 2012, Number 1 (2012), 133</a:t>
            </a:r>
            <a:endParaRPr lang="en-US" sz="20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79880" name="TextBox 10"/>
          <p:cNvSpPr txBox="1">
            <a:spLocks noChangeArrowheads="1"/>
          </p:cNvSpPr>
          <p:nvPr/>
        </p:nvSpPr>
        <p:spPr bwMode="auto">
          <a:xfrm>
            <a:off x="611188" y="3860800"/>
            <a:ext cx="221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u="sng"/>
              <a:t>微分截面：</a:t>
            </a:r>
            <a:endParaRPr lang="en-US" altLang="zh-CN" u="sng"/>
          </a:p>
          <a:p>
            <a:r>
              <a:rPr lang="zh-CN" altLang="en-US" b="1"/>
              <a:t>黑点是数据</a:t>
            </a:r>
            <a:endParaRPr lang="en-US" altLang="zh-CN" b="1"/>
          </a:p>
          <a:p>
            <a:r>
              <a:rPr lang="zh-CN" altLang="en-US" b="1">
                <a:solidFill>
                  <a:srgbClr val="0070C0"/>
                </a:solidFill>
              </a:rPr>
              <a:t>蓝线是</a:t>
            </a:r>
            <a:r>
              <a:rPr lang="en-US" altLang="zh-CN" b="1">
                <a:solidFill>
                  <a:srgbClr val="0070C0"/>
                </a:solidFill>
              </a:rPr>
              <a:t>NLO</a:t>
            </a:r>
            <a:r>
              <a:rPr lang="zh-CN" altLang="en-US" b="1">
                <a:solidFill>
                  <a:srgbClr val="0070C0"/>
                </a:solidFill>
              </a:rPr>
              <a:t>理论计算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15DBB2B-FB8C-406C-8127-3EECF142F6A9}" type="slidenum">
              <a:rPr lang="zh-CN" altLang="en-US"/>
              <a:pPr/>
              <a:t>40</a:t>
            </a:fld>
            <a:endParaRPr lang="en-US" altLang="zh-CN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188" y="0"/>
            <a:ext cx="61928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</a:rPr>
              <a:t>pp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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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  <a:sym typeface="Symbol"/>
              </a:rPr>
              <a:t>+X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</a:rPr>
              <a:t>截面测量：</a:t>
            </a:r>
            <a:r>
              <a:rPr lang="en-US" altLang="zh-CN" sz="3200" b="1" dirty="0">
                <a:solidFill>
                  <a:srgbClr val="0000FF"/>
                </a:solidFill>
                <a:latin typeface="+mj-ea"/>
                <a:ea typeface="+mn-ea"/>
              </a:rPr>
              <a:t>2011</a:t>
            </a:r>
            <a:r>
              <a:rPr lang="zh-CN" altLang="en-US" sz="3200" b="1" dirty="0">
                <a:solidFill>
                  <a:srgbClr val="0000FF"/>
                </a:solidFill>
                <a:latin typeface="+mj-ea"/>
                <a:ea typeface="+mn-ea"/>
              </a:rPr>
              <a:t>年数据</a:t>
            </a:r>
            <a:endParaRPr lang="en-US" sz="320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pic>
        <p:nvPicPr>
          <p:cNvPr id="8089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4211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899" name="组合 6"/>
          <p:cNvGrpSpPr>
            <a:grpSpLocks/>
          </p:cNvGrpSpPr>
          <p:nvPr/>
        </p:nvGrpSpPr>
        <p:grpSpPr bwMode="auto">
          <a:xfrm>
            <a:off x="4895850" y="2060575"/>
            <a:ext cx="4248150" cy="1152525"/>
            <a:chOff x="1475656" y="2564904"/>
            <a:chExt cx="6886575" cy="1787737"/>
          </a:xfrm>
        </p:grpSpPr>
        <p:pic>
          <p:nvPicPr>
            <p:cNvPr id="809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564904"/>
              <a:ext cx="68865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1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828766"/>
              <a:ext cx="37909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588"/>
            <a:ext cx="4500563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矩形 10"/>
          <p:cNvSpPr>
            <a:spLocks noChangeArrowheads="1"/>
          </p:cNvSpPr>
          <p:nvPr/>
        </p:nvSpPr>
        <p:spPr bwMode="auto">
          <a:xfrm>
            <a:off x="4643438" y="3860800"/>
            <a:ext cx="45005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400" b="1">
                <a:solidFill>
                  <a:srgbClr val="FF0000"/>
                </a:solidFill>
              </a:rPr>
              <a:t>CMS</a:t>
            </a:r>
            <a:r>
              <a:rPr lang="zh-CN" altLang="en-US" sz="2400" b="1">
                <a:solidFill>
                  <a:srgbClr val="FF0000"/>
                </a:solidFill>
              </a:rPr>
              <a:t>审查通过</a:t>
            </a:r>
            <a:r>
              <a:rPr lang="en-US" altLang="zh-CN" sz="2400">
                <a:solidFill>
                  <a:srgbClr val="FF0000"/>
                </a:solidFill>
              </a:rPr>
              <a:t>:   </a:t>
            </a:r>
            <a:r>
              <a:rPr lang="en-US" altLang="zh-CN" sz="2400" b="1" i="1">
                <a:solidFill>
                  <a:srgbClr val="0066FF"/>
                </a:solidFill>
              </a:rPr>
              <a:t>CMS AN-2013-034</a:t>
            </a:r>
            <a:r>
              <a:rPr lang="zh-CN" altLang="en-US" sz="2400" b="1" i="1">
                <a:solidFill>
                  <a:srgbClr val="0066FF"/>
                </a:solidFill>
              </a:rPr>
              <a:t>、</a:t>
            </a:r>
            <a:r>
              <a:rPr lang="en-US" altLang="zh-CN" sz="2400" b="1" i="1">
                <a:solidFill>
                  <a:srgbClr val="0066FF"/>
                </a:solidFill>
              </a:rPr>
              <a:t>CMS PAS SMP-13-001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/>
              <a:t> </a:t>
            </a:r>
            <a:r>
              <a:rPr lang="zh-CN" altLang="en-US" sz="2400" b="1">
                <a:solidFill>
                  <a:srgbClr val="FF0000"/>
                </a:solidFill>
              </a:rPr>
              <a:t>文章准备投递 </a:t>
            </a:r>
            <a:r>
              <a:rPr lang="en-US" altLang="zh-CN" sz="2400" b="1">
                <a:solidFill>
                  <a:srgbClr val="FF0000"/>
                </a:solidFill>
              </a:rPr>
              <a:t>EPJC</a:t>
            </a:r>
          </a:p>
        </p:txBody>
      </p:sp>
      <p:sp>
        <p:nvSpPr>
          <p:cNvPr id="80902" name="矩形 11"/>
          <p:cNvSpPr>
            <a:spLocks noChangeArrowheads="1"/>
          </p:cNvSpPr>
          <p:nvPr/>
        </p:nvSpPr>
        <p:spPr bwMode="auto">
          <a:xfrm>
            <a:off x="250825" y="836613"/>
            <a:ext cx="49958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2000" b="1"/>
              <a:t> 2011</a:t>
            </a:r>
            <a:r>
              <a:rPr lang="zh-CN" altLang="en-US" sz="2000" b="1"/>
              <a:t>年数据</a:t>
            </a:r>
            <a:r>
              <a:rPr lang="en-US" altLang="zh-CN" sz="2000" b="1"/>
              <a:t>:  7TeV</a:t>
            </a:r>
            <a:r>
              <a:rPr lang="zh-CN" altLang="en-US" sz="2000" b="1"/>
              <a:t>、</a:t>
            </a:r>
            <a:r>
              <a:rPr lang="en-US" altLang="zh-CN" sz="2000" b="1"/>
              <a:t>5.0/fb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/>
              <a:t> </a:t>
            </a:r>
            <a:r>
              <a:rPr lang="zh-CN" altLang="en-US" sz="2000"/>
              <a:t>与理论比较：</a:t>
            </a:r>
            <a:r>
              <a:rPr lang="en-US" altLang="zh-CN" sz="2000"/>
              <a:t>LO</a:t>
            </a:r>
            <a:r>
              <a:rPr lang="zh-CN" altLang="en-US" sz="2000"/>
              <a:t>、</a:t>
            </a:r>
            <a:r>
              <a:rPr lang="en-US" altLang="zh-CN" sz="2000"/>
              <a:t>NLO</a:t>
            </a:r>
            <a:r>
              <a:rPr lang="zh-CN" altLang="en-US" sz="2000"/>
              <a:t>、</a:t>
            </a:r>
            <a:r>
              <a:rPr lang="en-US" altLang="zh-CN" sz="2000"/>
              <a:t>NNLO calculation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 </a:t>
            </a:r>
            <a:r>
              <a:rPr lang="en-US" altLang="zh-CN" sz="2000" b="1" i="1">
                <a:solidFill>
                  <a:srgbClr val="0106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data/NNLO</a:t>
            </a:r>
            <a:r>
              <a:rPr lang="zh-CN" altLang="en-US" sz="2000" b="1" i="1">
                <a:solidFill>
                  <a:srgbClr val="0106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符合得较好</a:t>
            </a:r>
            <a:endParaRPr lang="en-US" sz="2000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FAF8409-3E47-4D92-BB6B-E90E7E0C7006}" type="slidenum">
              <a:rPr lang="zh-CN" altLang="en-US"/>
              <a:pPr/>
              <a:t>41</a:t>
            </a:fld>
            <a:endParaRPr lang="en-US" altLang="zh-CN"/>
          </a:p>
        </p:txBody>
      </p:sp>
      <p:cxnSp>
        <p:nvCxnSpPr>
          <p:cNvPr id="15" name="直接连接符 14"/>
          <p:cNvCxnSpPr/>
          <p:nvPr/>
        </p:nvCxnSpPr>
        <p:spPr>
          <a:xfrm>
            <a:off x="4932363" y="1484313"/>
            <a:ext cx="40322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795963" y="2276475"/>
            <a:ext cx="2447925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1"/>
          <p:cNvSpPr txBox="1">
            <a:spLocks/>
          </p:cNvSpPr>
          <p:nvPr/>
        </p:nvSpPr>
        <p:spPr bwMode="auto">
          <a:xfrm>
            <a:off x="804863" y="-26988"/>
            <a:ext cx="5927725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 err="1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  <a:cs typeface="+mj-cs"/>
              </a:rPr>
              <a:t>Bc</a:t>
            </a:r>
            <a:r>
              <a:rPr lang="zh-CN" altLang="en-US" sz="36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  <a:cs typeface="+mj-cs"/>
                <a:sym typeface="Symbol"/>
              </a:rPr>
              <a:t>产生截面测量</a:t>
            </a:r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Symbol"/>
              </a:rPr>
              <a:t>                  </a:t>
            </a:r>
            <a:endParaRPr lang="zh-CN" altLang="en-US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526" name="TextBox 26"/>
          <p:cNvSpPr txBox="1">
            <a:spLocks noChangeArrowheads="1"/>
          </p:cNvSpPr>
          <p:nvPr/>
        </p:nvSpPr>
        <p:spPr bwMode="auto">
          <a:xfrm>
            <a:off x="179388" y="5949950"/>
            <a:ext cx="8964612" cy="76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世界首次测量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Bc 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的绝对产生截面</a:t>
            </a:r>
            <a:r>
              <a:rPr lang="en-US" altLang="zh-CN" sz="200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r>
              <a:rPr lang="en-US" altLang="zh-CN" sz="2400"/>
              <a:t>             CMS-PAS-BPH-13-002(</a:t>
            </a:r>
            <a:r>
              <a:rPr lang="zh-CN" altLang="en-US" sz="2400"/>
              <a:t>待最后通过</a:t>
            </a:r>
            <a:r>
              <a:rPr lang="en-US" altLang="zh-CN" sz="2400"/>
              <a:t>);       CMS AN-2012/450</a:t>
            </a:r>
          </a:p>
        </p:txBody>
      </p:sp>
      <p:pic>
        <p:nvPicPr>
          <p:cNvPr id="155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2735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28" name="TextBox 11"/>
          <p:cNvSpPr txBox="1">
            <a:spLocks noChangeArrowheads="1"/>
          </p:cNvSpPr>
          <p:nvPr/>
        </p:nvSpPr>
        <p:spPr bwMode="auto">
          <a:xfrm>
            <a:off x="900113" y="170021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</a:rPr>
              <a:t>Bc</a:t>
            </a:r>
            <a:r>
              <a:rPr lang="en-US" altLang="zh-CN" sz="2400">
                <a:solidFill>
                  <a:srgbClr val="FF0000"/>
                </a:solidFill>
                <a:sym typeface="Symbol" panose="05050102010706020507" pitchFamily="18" charset="2"/>
              </a:rPr>
              <a:t>J/</a:t>
            </a:r>
            <a:endParaRPr lang="zh-CN" altLang="en-US" sz="2400" baseline="30000">
              <a:solidFill>
                <a:srgbClr val="FF0000"/>
              </a:solidFill>
            </a:endParaRPr>
          </a:p>
        </p:txBody>
      </p:sp>
      <p:graphicFrame>
        <p:nvGraphicFramePr>
          <p:cNvPr id="15524" name="Object 164"/>
          <p:cNvGraphicFramePr>
            <a:graphicFrameLocks noChangeAspect="1"/>
          </p:cNvGraphicFramePr>
          <p:nvPr/>
        </p:nvGraphicFramePr>
        <p:xfrm>
          <a:off x="2987675" y="4797425"/>
          <a:ext cx="13128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" name="Equation" r:id="rId4" imgW="1167893" imgH="253890" progId="">
                  <p:embed/>
                </p:oleObj>
              </mc:Choice>
              <mc:Fallback>
                <p:oleObj name="Equation" r:id="rId4" imgW="1167893" imgH="253890" progId="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797425"/>
                        <a:ext cx="13128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52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8" t="10167" r="11198" b="3209"/>
          <a:stretch>
            <a:fillRect/>
          </a:stretch>
        </p:blipFill>
        <p:spPr bwMode="auto">
          <a:xfrm>
            <a:off x="4427538" y="3789363"/>
            <a:ext cx="43211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r="58498" b="1817"/>
          <a:stretch>
            <a:fillRect/>
          </a:stretch>
        </p:blipFill>
        <p:spPr bwMode="auto">
          <a:xfrm>
            <a:off x="4427538" y="1484313"/>
            <a:ext cx="4321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31" name="矩形 22"/>
          <p:cNvSpPr>
            <a:spLocks noChangeArrowheads="1"/>
          </p:cNvSpPr>
          <p:nvPr/>
        </p:nvSpPr>
        <p:spPr bwMode="auto">
          <a:xfrm>
            <a:off x="6516688" y="4292600"/>
            <a:ext cx="1984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/>
              <a:t>CMS-PAS-BPH-13-002</a:t>
            </a:r>
          </a:p>
          <a:p>
            <a:r>
              <a:rPr lang="en-US" altLang="zh-CN" sz="1600"/>
              <a:t>CMS AN-2012/450</a:t>
            </a:r>
          </a:p>
        </p:txBody>
      </p:sp>
    </p:spTree>
  </p:cSld>
  <p:clrMapOvr>
    <a:masterClrMapping/>
  </p:clrMapOvr>
  <p:transition spd="slow" advTm="109907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1"/>
          <p:cNvSpPr txBox="1">
            <a:spLocks/>
          </p:cNvSpPr>
          <p:nvPr/>
        </p:nvSpPr>
        <p:spPr bwMode="auto">
          <a:xfrm>
            <a:off x="949325" y="44450"/>
            <a:ext cx="535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  <a:cs typeface="+mj-cs"/>
              </a:rPr>
              <a:t>B</a:t>
            </a:r>
            <a:r>
              <a:rPr lang="en-US" altLang="zh-CN" sz="3600" baseline="300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  <a:cs typeface="+mj-cs"/>
              </a:rPr>
              <a:t>+</a:t>
            </a:r>
            <a:r>
              <a:rPr lang="zh-CN" altLang="en-US" sz="3600" dirty="0">
                <a:solidFill>
                  <a:schemeClr val="tx2"/>
                </a:solidFill>
                <a:latin typeface="华文细黑" pitchFamily="2" charset="-122"/>
                <a:ea typeface="华文细黑" pitchFamily="2" charset="-122"/>
                <a:cs typeface="+mj-cs"/>
                <a:sym typeface="Symbol"/>
              </a:rPr>
              <a:t>产生截面测量</a:t>
            </a:r>
            <a:endParaRPr lang="zh-CN" altLang="en-US" sz="3600" dirty="0">
              <a:solidFill>
                <a:schemeClr val="tx2"/>
              </a:solidFill>
              <a:latin typeface="华文细黑" pitchFamily="2" charset="-122"/>
              <a:ea typeface="华文细黑" pitchFamily="2" charset="-122"/>
              <a:cs typeface="+mj-cs"/>
            </a:endParaRPr>
          </a:p>
        </p:txBody>
      </p:sp>
      <p:sp>
        <p:nvSpPr>
          <p:cNvPr id="13319" name="标题 1"/>
          <p:cNvSpPr>
            <a:spLocks noGrp="1"/>
          </p:cNvSpPr>
          <p:nvPr>
            <p:ph type="title"/>
          </p:nvPr>
        </p:nvSpPr>
        <p:spPr>
          <a:xfrm>
            <a:off x="179388" y="5876925"/>
            <a:ext cx="8964612" cy="747713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>B</a:t>
            </a:r>
            <a:r>
              <a:rPr lang="en-US" altLang="zh-CN" sz="2000" b="1" baseline="30000" dirty="0" smtClean="0">
                <a:latin typeface="华文细黑" pitchFamily="2" charset="-122"/>
                <a:ea typeface="华文细黑" pitchFamily="2" charset="-122"/>
              </a:rPr>
              <a:t>+</a:t>
            </a:r>
            <a:r>
              <a:rPr lang="zh-CN" altLang="en-US" sz="2000" b="1" dirty="0" smtClean="0">
                <a:latin typeface="华文细黑" pitchFamily="2" charset="-122"/>
                <a:ea typeface="华文细黑" pitchFamily="2" charset="-122"/>
              </a:rPr>
              <a:t>产生截面大，信号显著性强，少量数据即可检验标准模型计算，理解探测器行为。</a:t>
            </a:r>
            <a: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  <a:t/>
            </a:r>
            <a:br>
              <a:rPr lang="en-US" altLang="zh-CN" sz="2000" b="1" dirty="0" smtClean="0">
                <a:latin typeface="华文细黑" pitchFamily="2" charset="-122"/>
                <a:ea typeface="华文细黑" pitchFamily="2" charset="-122"/>
              </a:rPr>
            </a:br>
            <a:r>
              <a:rPr lang="en-US" altLang="zh-CN" sz="2200" dirty="0"/>
              <a:t>CMS-PAS-BPH-13-002(</a:t>
            </a:r>
            <a:r>
              <a:rPr lang="zh-CN" altLang="en-US" sz="2200" dirty="0"/>
              <a:t>待最后通过</a:t>
            </a:r>
            <a:r>
              <a:rPr lang="en-US" altLang="zh-CN" sz="2200" dirty="0"/>
              <a:t>);       CMS AN-2012/450</a:t>
            </a:r>
            <a:endParaRPr lang="en-US" sz="2200" b="1" dirty="0" smtClean="0"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84995" name="Picture 4" descr="C:\Users\Administrator\AppData\Roaming\Tencent\Users\1209650468\QQ\WinTemp\RichOle\8LBG1Y{R4N}Z(W6TS}LOO$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388"/>
            <a:ext cx="4284663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10"/>
          <p:cNvSpPr txBox="1">
            <a:spLocks noChangeArrowheads="1"/>
          </p:cNvSpPr>
          <p:nvPr/>
        </p:nvSpPr>
        <p:spPr bwMode="auto">
          <a:xfrm>
            <a:off x="755650" y="191611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  <a:r>
              <a:rPr lang="en-US" altLang="zh-CN" sz="2400" baseline="30000">
                <a:solidFill>
                  <a:srgbClr val="FF0000"/>
                </a:solidFill>
              </a:rPr>
              <a:t>+</a:t>
            </a:r>
            <a:r>
              <a:rPr lang="en-US" altLang="zh-CN" sz="2400">
                <a:solidFill>
                  <a:srgbClr val="FF0000"/>
                </a:solidFill>
                <a:sym typeface="Symbol" panose="05050102010706020507" pitchFamily="18" charset="2"/>
              </a:rPr>
              <a:t>J/K</a:t>
            </a:r>
            <a:r>
              <a:rPr lang="en-US" altLang="zh-CN" sz="2400" baseline="3000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endParaRPr lang="zh-CN" altLang="en-US" sz="2400" baseline="30000">
              <a:solidFill>
                <a:srgbClr val="FF0000"/>
              </a:solidFill>
            </a:endParaRPr>
          </a:p>
        </p:txBody>
      </p:sp>
      <p:sp>
        <p:nvSpPr>
          <p:cNvPr id="84997" name="TextBox 13"/>
          <p:cNvSpPr txBox="1">
            <a:spLocks noChangeArrowheads="1"/>
          </p:cNvSpPr>
          <p:nvPr/>
        </p:nvSpPr>
        <p:spPr bwMode="auto">
          <a:xfrm>
            <a:off x="2700338" y="2420938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118764</a:t>
            </a:r>
            <a:r>
              <a:rPr lang="en-US" altLang="zh-CN">
                <a:sym typeface="Symbol" panose="05050102010706020507" pitchFamily="18" charset="2"/>
              </a:rPr>
              <a:t>366</a:t>
            </a:r>
            <a:endParaRPr lang="zh-CN" altLang="en-US"/>
          </a:p>
        </p:txBody>
      </p:sp>
      <p:pic>
        <p:nvPicPr>
          <p:cNvPr id="84998" name="Picture 1" descr="C:\Users\Administrator\AppData\Roaming\Tencent\Users\1209650468\QQ\WinTemp\RichOle\0YE8MAWSEDRI(DX1`ULXI1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88"/>
          <a:stretch>
            <a:fillRect/>
          </a:stretch>
        </p:blipFill>
        <p:spPr bwMode="auto">
          <a:xfrm>
            <a:off x="4284663" y="1093788"/>
            <a:ext cx="42481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2" descr="C:\Users\Administrator\AppData\Roaming\Tencent\Users\1209650468\QQ\WinTemp\RichOle\0YE8MAWSEDRI(DX1`ULXI1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9"/>
          <a:stretch>
            <a:fillRect/>
          </a:stretch>
        </p:blipFill>
        <p:spPr bwMode="auto">
          <a:xfrm>
            <a:off x="4184650" y="3500438"/>
            <a:ext cx="44656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9907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1F91FDD-70BD-4A97-AB8C-205F8DBAC873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86022" name="内容占位符 1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2303463"/>
          </a:xfrm>
        </p:spPr>
        <p:txBody>
          <a:bodyPr/>
          <a:lstStyle/>
          <a:p>
            <a:r>
              <a:rPr lang="en-US" altLang="zh-CN" smtClean="0"/>
              <a:t>CMS measures X(3872)-&gt; J/ψ </a:t>
            </a:r>
            <a:r>
              <a:rPr lang="el-GR" altLang="zh-CN" smtClean="0"/>
              <a:t>π π</a:t>
            </a:r>
            <a:r>
              <a:rPr lang="en-US" altLang="zh-CN" smtClean="0"/>
              <a:t> decays with |y| &lt; 1.2, 10 &lt; pT &lt; 50 GeV</a:t>
            </a:r>
          </a:p>
          <a:p>
            <a:r>
              <a:rPr lang="en-US" altLang="zh-CN" smtClean="0"/>
              <a:t>L</a:t>
            </a:r>
            <a:r>
              <a:rPr lang="en-US" altLang="zh-CN" baseline="-25000" smtClean="0"/>
              <a:t>int</a:t>
            </a:r>
            <a:r>
              <a:rPr lang="en-US" altLang="zh-CN" smtClean="0"/>
              <a:t> = 4.8 fb</a:t>
            </a:r>
            <a:r>
              <a:rPr lang="en-US" altLang="zh-CN" baseline="30000" smtClean="0"/>
              <a:t>-1</a:t>
            </a:r>
            <a:r>
              <a:rPr lang="en-US" altLang="zh-CN" smtClean="0"/>
              <a:t>: ~ 12,000 X(3872) candidates with pT(</a:t>
            </a:r>
            <a:r>
              <a:rPr lang="el-GR" altLang="zh-CN" smtClean="0"/>
              <a:t>μ</a:t>
            </a:r>
            <a:r>
              <a:rPr lang="en-US" altLang="zh-CN" smtClean="0"/>
              <a:t>) &gt; 4 GeV, pT(</a:t>
            </a:r>
            <a:r>
              <a:rPr lang="el-GR" altLang="zh-CN" smtClean="0"/>
              <a:t>π</a:t>
            </a:r>
            <a:r>
              <a:rPr lang="en-US" altLang="zh-CN" smtClean="0"/>
              <a:t>) &gt;</a:t>
            </a:r>
            <a:r>
              <a:rPr lang="zh-CN" altLang="en-US" smtClean="0"/>
              <a:t> </a:t>
            </a:r>
            <a:r>
              <a:rPr lang="en-US" altLang="zh-CN" smtClean="0"/>
              <a:t>0.6 GeV</a:t>
            </a:r>
            <a:endParaRPr lang="zh-CN" altLang="en-US" smtClean="0"/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84313"/>
            <a:ext cx="29876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350947" y="4802817"/>
            <a:ext cx="262127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/>
              <a:t>CMS [JHEP 04(2013) 154]</a:t>
            </a:r>
            <a:endParaRPr lang="zh-CN" altLang="en-US" b="1" dirty="0"/>
          </a:p>
        </p:txBody>
      </p:sp>
      <p:sp>
        <p:nvSpPr>
          <p:cNvPr id="86027" name="矩形 10"/>
          <p:cNvSpPr>
            <a:spLocks noChangeArrowheads="1"/>
          </p:cNvSpPr>
          <p:nvPr/>
        </p:nvSpPr>
        <p:spPr bwMode="auto">
          <a:xfrm>
            <a:off x="511175" y="4864100"/>
            <a:ext cx="5645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/>
              <a:t>Ratios of the X(3872) and ψ(2S) cross sections times branching fractions, without (left) and with (right) acceptance corrections for the muon and pion pairs</a:t>
            </a:r>
            <a:endParaRPr lang="zh-CN" altLang="en-US" sz="2000"/>
          </a:p>
        </p:txBody>
      </p:sp>
      <p:pic>
        <p:nvPicPr>
          <p:cNvPr id="86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93913"/>
            <a:ext cx="59055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标题 3"/>
          <p:cNvSpPr>
            <a:spLocks noGrp="1"/>
          </p:cNvSpPr>
          <p:nvPr>
            <p:ph type="title"/>
          </p:nvPr>
        </p:nvSpPr>
        <p:spPr>
          <a:xfrm>
            <a:off x="620713" y="-9525"/>
            <a:ext cx="6038850" cy="63023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X(3872) production</a:t>
            </a:r>
            <a:endParaRPr lang="zh-CN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265C9CA-88B5-4C6A-9E2D-213F8501A40F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16711" name="标题 3"/>
          <p:cNvSpPr>
            <a:spLocks noGrp="1"/>
          </p:cNvSpPr>
          <p:nvPr>
            <p:ph type="title"/>
          </p:nvPr>
        </p:nvSpPr>
        <p:spPr>
          <a:xfrm>
            <a:off x="1187450" y="-26988"/>
            <a:ext cx="5165725" cy="630238"/>
          </a:xfrm>
        </p:spPr>
        <p:txBody>
          <a:bodyPr/>
          <a:lstStyle/>
          <a:p>
            <a:pPr algn="l"/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双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J/</a:t>
            </a:r>
            <a:r>
              <a:rPr lang="en-US" altLang="zh-CN" sz="3200" b="1" smtClean="0">
                <a:latin typeface="Symbol" panose="05050102010706020507" pitchFamily="18" charset="2"/>
                <a:cs typeface="Times New Roman" panose="02020603050405020304" pitchFamily="18" charset="0"/>
              </a:rPr>
              <a:t>y</a:t>
            </a:r>
            <a:r>
              <a:rPr lang="zh-CN" altLang="en-US" sz="3200" b="1" smtClean="0">
                <a:latin typeface="Symbol" panose="05050102010706020507" pitchFamily="18" charset="2"/>
                <a:cs typeface="Times New Roman" panose="02020603050405020304" pitchFamily="18" charset="0"/>
              </a:rPr>
              <a:t> 产生截面的测量    </a:t>
            </a:r>
          </a:p>
        </p:txBody>
      </p:sp>
      <p:graphicFrame>
        <p:nvGraphicFramePr>
          <p:cNvPr id="16706" name="Object 32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210300" y="2946400"/>
          <a:ext cx="114300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1" r:id="rId3" imgW="918014" imgH="216492" progId="Equation.3">
                  <p:embed/>
                </p:oleObj>
              </mc:Choice>
              <mc:Fallback>
                <p:oleObj r:id="rId3" imgW="918014" imgH="216492" progId="Equation.3">
                  <p:embed/>
                  <p:pic>
                    <p:nvPicPr>
                      <p:cNvPr id="0" name="Object 3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946400"/>
                        <a:ext cx="114300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07" name="Object 3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210300" y="528478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2" r:id="rId5" imgW="918014" imgH="216492" progId="Equation.3">
                  <p:embed/>
                </p:oleObj>
              </mc:Choice>
              <mc:Fallback>
                <p:oleObj r:id="rId5" imgW="918014" imgH="216492" progId="Equation.3">
                  <p:embed/>
                  <p:pic>
                    <p:nvPicPr>
                      <p:cNvPr id="0" name="Object 3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528478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12" name="Rectangle 5"/>
          <p:cNvSpPr txBox="1">
            <a:spLocks noChangeArrowheads="1"/>
          </p:cNvSpPr>
          <p:nvPr/>
        </p:nvSpPr>
        <p:spPr bwMode="auto">
          <a:xfrm>
            <a:off x="323850" y="1412875"/>
            <a:ext cx="85074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500"/>
              <a:t>利用</a:t>
            </a:r>
            <a:r>
              <a:rPr lang="en-US" altLang="zh-CN" sz="2500"/>
              <a:t>CMS</a:t>
            </a:r>
            <a:r>
              <a:rPr lang="zh-CN" altLang="en-US" sz="2500"/>
              <a:t>于</a:t>
            </a:r>
            <a:r>
              <a:rPr lang="en-US" altLang="zh-CN" sz="2500"/>
              <a:t>2011</a:t>
            </a:r>
            <a:r>
              <a:rPr lang="zh-CN" altLang="en-US" sz="2500"/>
              <a:t>年收集的</a:t>
            </a:r>
            <a:r>
              <a:rPr lang="en-US" altLang="zh-CN" sz="2500"/>
              <a:t>5fb-1</a:t>
            </a:r>
            <a:r>
              <a:rPr lang="zh-CN" altLang="en-US" sz="2500"/>
              <a:t>的</a:t>
            </a:r>
            <a:r>
              <a:rPr lang="en-US" altLang="zh-CN" sz="2500"/>
              <a:t>pp</a:t>
            </a:r>
            <a:r>
              <a:rPr lang="zh-CN" altLang="en-US" sz="2500"/>
              <a:t>在</a:t>
            </a:r>
            <a:r>
              <a:rPr lang="en-US" altLang="zh-CN" sz="2500"/>
              <a:t>7TeV</a:t>
            </a:r>
            <a:r>
              <a:rPr lang="zh-CN" altLang="en-US" sz="2500"/>
              <a:t>对撞产生的数据，测量了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双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J/ψ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产生截面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,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其中直接产生双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J/ψ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截面是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σ=1.49±0.09±0.14nb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。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</a:pP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    右图是双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J/ψ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的信号。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合作单位有美国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Princeton University,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     Florida State University,  Tennesse </a:t>
            </a: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     University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和</a:t>
            </a:r>
            <a:r>
              <a:rPr lang="en-US" altLang="zh-CN" sz="2500">
                <a:latin typeface="Times New Roman" panose="02020603050405020304" pitchFamily="18" charset="0"/>
                <a:sym typeface="Arial" panose="020B0604020202020204" pitchFamily="34" charset="0"/>
              </a:rPr>
              <a:t>ihep</a:t>
            </a:r>
            <a:r>
              <a:rPr lang="zh-CN" altLang="en-US" sz="2500">
                <a:latin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000"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000FF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400">
                <a:latin typeface="Times New Roman" panose="02020603050405020304" pitchFamily="18" charset="0"/>
                <a:sym typeface="Arial" panose="020B0604020202020204" pitchFamily="34" charset="0"/>
              </a:rPr>
              <a:t>BPH-2011-021-PAS </a:t>
            </a:r>
            <a:r>
              <a:rPr lang="zh-CN" altLang="en-US" sz="2400">
                <a:latin typeface="Times New Roman" panose="02020603050405020304" pitchFamily="18" charset="0"/>
                <a:sym typeface="Arial" panose="020B0604020202020204" pitchFamily="34" charset="0"/>
              </a:rPr>
              <a:t>已获预批准。正准备投稿。</a:t>
            </a:r>
          </a:p>
        </p:txBody>
      </p:sp>
      <p:pic>
        <p:nvPicPr>
          <p:cNvPr id="167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51"/>
          <a:stretch>
            <a:fillRect/>
          </a:stretch>
        </p:blipFill>
        <p:spPr bwMode="auto">
          <a:xfrm>
            <a:off x="6011863" y="2493963"/>
            <a:ext cx="251936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19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35F6D92-D228-4A4E-A509-D31A8588CDC9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90118" name="内容占位符 1"/>
          <p:cNvSpPr>
            <a:spLocks noGrp="1"/>
          </p:cNvSpPr>
          <p:nvPr>
            <p:ph idx="1"/>
          </p:nvPr>
        </p:nvSpPr>
        <p:spPr>
          <a:xfrm>
            <a:off x="250825" y="5468938"/>
            <a:ext cx="8229600" cy="431800"/>
          </a:xfrm>
        </p:spPr>
        <p:txBody>
          <a:bodyPr/>
          <a:lstStyle/>
          <a:p>
            <a:r>
              <a:rPr lang="en-US" altLang="zh-CN" smtClean="0"/>
              <a:t>Excellent agreement with NLO NRQCD predictions</a:t>
            </a:r>
            <a:endParaRPr lang="zh-CN" altLang="en-US" smtClean="0"/>
          </a:p>
        </p:txBody>
      </p:sp>
      <p:pic>
        <p:nvPicPr>
          <p:cNvPr id="901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4276725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765175"/>
            <a:ext cx="4284663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328084" y="4957357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/>
              <a:t>CMS, JHEP 02 (2012) 011</a:t>
            </a:r>
            <a:endParaRPr lang="zh-CN" altLang="en-US" b="1" dirty="0"/>
          </a:p>
        </p:txBody>
      </p:sp>
      <p:sp>
        <p:nvSpPr>
          <p:cNvPr id="90124" name="标题 3"/>
          <p:cNvSpPr>
            <a:spLocks noGrp="1"/>
          </p:cNvSpPr>
          <p:nvPr>
            <p:ph type="title"/>
          </p:nvPr>
        </p:nvSpPr>
        <p:spPr>
          <a:xfrm>
            <a:off x="692150" y="-9525"/>
            <a:ext cx="5967413" cy="630238"/>
          </a:xfrm>
        </p:spPr>
        <p:txBody>
          <a:bodyPr/>
          <a:lstStyle/>
          <a:p>
            <a:pPr algn="l"/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J/ψ and ψ’ </a:t>
            </a:r>
            <a:r>
              <a:rPr lang="zh-CN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截面测量</a:t>
            </a:r>
          </a:p>
        </p:txBody>
      </p:sp>
      <p:sp>
        <p:nvSpPr>
          <p:cNvPr id="90125" name="矩形 1"/>
          <p:cNvSpPr>
            <a:spLocks noChangeArrowheads="1"/>
          </p:cNvSpPr>
          <p:nvPr/>
        </p:nvSpPr>
        <p:spPr bwMode="auto">
          <a:xfrm>
            <a:off x="593725" y="5900738"/>
            <a:ext cx="3590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赵光达等理论家重点研究方向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3B731AE-D828-419F-8198-FCE6433E74EF}" type="slidenum">
              <a:rPr lang="zh-CN" altLang="en-US"/>
              <a:pPr/>
              <a:t>47</a:t>
            </a:fld>
            <a:endParaRPr lang="en-US" altLang="zh-CN"/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22338"/>
            <a:ext cx="37449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"/>
          <a:stretch>
            <a:fillRect/>
          </a:stretch>
        </p:blipFill>
        <p:spPr bwMode="auto">
          <a:xfrm>
            <a:off x="3708400" y="836613"/>
            <a:ext cx="32321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1"/>
          <p:cNvSpPr>
            <a:spLocks noGrp="1"/>
          </p:cNvSpPr>
          <p:nvPr>
            <p:ph idx="1"/>
          </p:nvPr>
        </p:nvSpPr>
        <p:spPr>
          <a:xfrm>
            <a:off x="611560" y="856311"/>
            <a:ext cx="2082270" cy="3381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b="1" dirty="0" smtClean="0">
                <a:hlinkClick r:id="rId4"/>
              </a:rPr>
              <a:t>CMS-BPH-12-006</a:t>
            </a:r>
            <a:endParaRPr lang="zh-CN" altLang="en-US" b="1" dirty="0"/>
          </a:p>
        </p:txBody>
      </p:sp>
      <p:pic>
        <p:nvPicPr>
          <p:cNvPr id="911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33845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683000"/>
            <a:ext cx="299561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内容占位符 1"/>
          <p:cNvSpPr txBox="1">
            <a:spLocks/>
          </p:cNvSpPr>
          <p:nvPr/>
        </p:nvSpPr>
        <p:spPr>
          <a:xfrm>
            <a:off x="6444208" y="4528719"/>
            <a:ext cx="26997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l"/>
              <a:defRPr sz="20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50000"/>
              <a:buFont typeface="Wingdings" pitchFamily="2" charset="2"/>
              <a:buChar char="p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1800" b="1" dirty="0" smtClean="0"/>
              <a:t>2010 data: 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1800" b="1" dirty="0"/>
              <a:t>Phys. </a:t>
            </a:r>
            <a:r>
              <a:rPr lang="en-US" altLang="zh-CN" sz="1800" b="1" dirty="0" err="1"/>
              <a:t>Lett</a:t>
            </a:r>
            <a:r>
              <a:rPr lang="en-US" altLang="zh-CN" sz="1800" b="1" dirty="0"/>
              <a:t>. B 727 (2013) </a:t>
            </a:r>
            <a:r>
              <a:rPr lang="en-US" altLang="zh-CN" sz="1800" b="1" dirty="0" smtClean="0"/>
              <a:t>101</a:t>
            </a:r>
            <a:endParaRPr lang="zh-CN" altLang="en-US" sz="1800" b="1" dirty="0"/>
          </a:p>
        </p:txBody>
      </p:sp>
      <p:sp>
        <p:nvSpPr>
          <p:cNvPr id="14" name="内容占位符 1"/>
          <p:cNvSpPr txBox="1">
            <a:spLocks/>
          </p:cNvSpPr>
          <p:nvPr/>
        </p:nvSpPr>
        <p:spPr>
          <a:xfrm>
            <a:off x="6948488" y="922338"/>
            <a:ext cx="2195512" cy="28241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l"/>
              <a:defRPr sz="20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50000"/>
              <a:buFont typeface="Wingdings" pitchFamily="2" charset="2"/>
              <a:buChar char="p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Acceptance from measured Y(</a:t>
            </a:r>
            <a:r>
              <a:rPr lang="en-US" altLang="zh-CN" dirty="0" err="1" smtClean="0"/>
              <a:t>nS</a:t>
            </a:r>
            <a:r>
              <a:rPr lang="en-US" altLang="zh-CN" dirty="0" smtClean="0"/>
              <a:t>) polarization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Cross sections measured up to very large </a:t>
            </a:r>
            <a:r>
              <a:rPr lang="en-US" altLang="zh-CN" dirty="0" err="1" smtClean="0"/>
              <a:t>pT</a:t>
            </a:r>
            <a:r>
              <a:rPr lang="zh-CN" altLang="en-US" dirty="0"/>
              <a:t>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pT</a:t>
            </a:r>
            <a:r>
              <a:rPr lang="en-US" altLang="zh-CN" dirty="0" smtClean="0"/>
              <a:t> &gt;&gt; m 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zh-CN" b="1" dirty="0" smtClean="0"/>
              <a:t>Stringent QCD test</a:t>
            </a:r>
          </a:p>
          <a:p>
            <a:pPr fontAlgn="auto">
              <a:spcAft>
                <a:spcPts val="0"/>
              </a:spcAft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内容占位符 1"/>
          <p:cNvSpPr txBox="1">
            <a:spLocks/>
          </p:cNvSpPr>
          <p:nvPr/>
        </p:nvSpPr>
        <p:spPr>
          <a:xfrm>
            <a:off x="6443663" y="5049838"/>
            <a:ext cx="2700337" cy="10445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60000"/>
              <a:buFont typeface="Wingdings" pitchFamily="2" charset="2"/>
              <a:buChar char="l"/>
              <a:defRPr sz="20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50000"/>
              <a:buFont typeface="Wingdings" pitchFamily="2" charset="2"/>
              <a:buChar char="p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00FF"/>
              </a:buClr>
              <a:buSzPct val="100000"/>
              <a:buFontTx/>
              <a:buBlip>
                <a:blip r:embed="rId7"/>
              </a:buBlip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dirty="0" smtClean="0"/>
              <a:t>Y(</a:t>
            </a:r>
            <a:r>
              <a:rPr lang="en-US" altLang="zh-CN" dirty="0" err="1" smtClean="0"/>
              <a:t>nS</a:t>
            </a:r>
            <a:r>
              <a:rPr lang="en-US" altLang="zh-CN" dirty="0" smtClean="0"/>
              <a:t>) </a:t>
            </a:r>
            <a:r>
              <a:rPr lang="en-US" altLang="zh-CN" dirty="0" err="1" smtClean="0"/>
              <a:t>corss</a:t>
            </a:r>
            <a:r>
              <a:rPr lang="en-US" altLang="zh-CN" dirty="0" smtClean="0"/>
              <a:t> section is flat until |y| ~ 2</a:t>
            </a:r>
            <a:endParaRPr lang="zh-CN" altLang="en-US" dirty="0"/>
          </a:p>
        </p:txBody>
      </p:sp>
      <p:sp>
        <p:nvSpPr>
          <p:cNvPr id="16" name="标题 3"/>
          <p:cNvSpPr>
            <a:spLocks noGrp="1"/>
          </p:cNvSpPr>
          <p:nvPr>
            <p:ph type="title"/>
          </p:nvPr>
        </p:nvSpPr>
        <p:spPr>
          <a:xfrm>
            <a:off x="765175" y="-9525"/>
            <a:ext cx="6038850" cy="630238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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截面测量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7F10F2B-09A7-41F7-9AAB-94123E0C48E1}" type="slidenum">
              <a:rPr lang="zh-CN" altLang="en-US"/>
              <a:pPr/>
              <a:t>48</a:t>
            </a:fld>
            <a:endParaRPr lang="en-US" altLang="zh-CN"/>
          </a:p>
        </p:txBody>
      </p:sp>
      <p:sp>
        <p:nvSpPr>
          <p:cNvPr id="92166" name="内容占位符 1"/>
          <p:cNvSpPr>
            <a:spLocks noGrp="1"/>
          </p:cNvSpPr>
          <p:nvPr>
            <p:ph idx="1"/>
          </p:nvPr>
        </p:nvSpPr>
        <p:spPr>
          <a:xfrm>
            <a:off x="395288" y="692150"/>
            <a:ext cx="8229600" cy="1008063"/>
          </a:xfrm>
        </p:spPr>
        <p:txBody>
          <a:bodyPr/>
          <a:lstStyle/>
          <a:p>
            <a:r>
              <a:rPr lang="en-US" altLang="zh-CN" smtClean="0"/>
              <a:t>CMS measured the Y(nS) polarizations vs. pT in two |y| bins and three polarization frames: helicity (HX), Collins-Soper (CS) and perpendicular helicity (PX)</a:t>
            </a:r>
            <a:endParaRPr lang="zh-CN" altLang="en-US" smtClean="0"/>
          </a:p>
        </p:txBody>
      </p:sp>
      <p:pic>
        <p:nvPicPr>
          <p:cNvPr id="921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57959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483768" y="1412776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/>
              <a:t>CMS, PRL 110 (2013) 081802</a:t>
            </a:r>
            <a:endParaRPr lang="zh-CN" altLang="en-US" b="1" dirty="0"/>
          </a:p>
        </p:txBody>
      </p:sp>
      <p:sp>
        <p:nvSpPr>
          <p:cNvPr id="92171" name="标题 3"/>
          <p:cNvSpPr>
            <a:spLocks noGrp="1"/>
          </p:cNvSpPr>
          <p:nvPr>
            <p:ph type="title"/>
          </p:nvPr>
        </p:nvSpPr>
        <p:spPr>
          <a:xfrm>
            <a:off x="620713" y="-9525"/>
            <a:ext cx="4814887" cy="630238"/>
          </a:xfrm>
        </p:spPr>
        <p:txBody>
          <a:bodyPr>
            <a:normAutofit fontScale="90000"/>
          </a:bodyPr>
          <a:lstStyle/>
          <a:p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Upsilon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极化测量</a:t>
            </a:r>
          </a:p>
        </p:txBody>
      </p:sp>
      <p:pic>
        <p:nvPicPr>
          <p:cNvPr id="92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03375"/>
            <a:ext cx="297021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3363"/>
            <a:ext cx="295275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24" name="Object 220"/>
          <p:cNvGraphicFramePr>
            <a:graphicFrameLocks noChangeAspect="1"/>
          </p:cNvGraphicFramePr>
          <p:nvPr/>
        </p:nvGraphicFramePr>
        <p:xfrm>
          <a:off x="406400" y="14288"/>
          <a:ext cx="1016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8" name="Equation" r:id="rId5" imgW="101512" imgH="152268" progId="">
                  <p:embed/>
                </p:oleObj>
              </mc:Choice>
              <mc:Fallback>
                <p:oleObj name="Equation" r:id="rId5" imgW="101512" imgH="152268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4288"/>
                        <a:ext cx="101600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25" name="Object 221"/>
          <p:cNvGraphicFramePr>
            <a:graphicFrameLocks noChangeAspect="1"/>
          </p:cNvGraphicFramePr>
          <p:nvPr/>
        </p:nvGraphicFramePr>
        <p:xfrm>
          <a:off x="342900" y="765175"/>
          <a:ext cx="81168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9" name="Bitmap Image" r:id="rId7" imgW="8116433" imgH="257007" progId="PBrush">
                  <p:embed/>
                </p:oleObj>
              </mc:Choice>
              <mc:Fallback>
                <p:oleObj name="Bitmap Image" r:id="rId7" imgW="8116433" imgH="257007" progId="PBrush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765175"/>
                        <a:ext cx="8116888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606425" y="44450"/>
            <a:ext cx="626903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b="1" dirty="0" smtClean="0">
                <a:latin typeface="+mn-ea"/>
                <a:ea typeface="+mn-ea"/>
              </a:rPr>
              <a:t>单举</a:t>
            </a:r>
            <a:r>
              <a:rPr lang="en-US" altLang="zh-CN" b="1" dirty="0" smtClean="0">
                <a:latin typeface="+mn-ea"/>
                <a:ea typeface="+mn-ea"/>
              </a:rPr>
              <a:t>/</a:t>
            </a:r>
            <a:r>
              <a:rPr lang="zh-CN" altLang="en-US" b="1" dirty="0" smtClean="0">
                <a:latin typeface="+mn-ea"/>
                <a:ea typeface="+mn-ea"/>
              </a:rPr>
              <a:t>半单举双光子和双电子测量</a:t>
            </a:r>
          </a:p>
        </p:txBody>
      </p:sp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5935663" y="5586413"/>
            <a:ext cx="30480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latin typeface="+mn-lt"/>
              </a:rPr>
              <a:t>CMS PAS-FWD-11-004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latin typeface="+mn-lt"/>
              </a:rPr>
              <a:t>JHEP </a:t>
            </a:r>
            <a:r>
              <a:rPr lang="en-US" altLang="zh-CN" sz="1800" b="1" dirty="0">
                <a:solidFill>
                  <a:srgbClr val="FF0000"/>
                </a:solidFill>
                <a:latin typeface="+mn-lt"/>
              </a:rPr>
              <a:t>11 (2012) 080</a:t>
            </a:r>
            <a:endParaRPr lang="en-US" altLang="zh-CN" sz="1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270" name="矩形 11"/>
          <p:cNvSpPr>
            <a:spLocks noChangeArrowheads="1"/>
          </p:cNvSpPr>
          <p:nvPr/>
        </p:nvSpPr>
        <p:spPr bwMode="auto">
          <a:xfrm>
            <a:off x="355600" y="5583238"/>
            <a:ext cx="4876800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+mn-lt"/>
              </a:rPr>
              <a:t>李文博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</a:rPr>
              <a:t>做</a:t>
            </a:r>
            <a:r>
              <a:rPr lang="en-US" altLang="zh-CN" sz="2000" b="1" dirty="0" smtClean="0">
                <a:solidFill>
                  <a:srgbClr val="000099"/>
                </a:solidFill>
                <a:latin typeface="+mn-lt"/>
              </a:rPr>
              <a:t>pre-approval</a:t>
            </a:r>
            <a:r>
              <a:rPr lang="zh-CN" altLang="en-US" sz="2000" b="1" dirty="0" smtClean="0">
                <a:solidFill>
                  <a:srgbClr val="000099"/>
                </a:solidFill>
                <a:latin typeface="+mn-lt"/>
              </a:rPr>
              <a:t>和</a:t>
            </a:r>
            <a:r>
              <a:rPr lang="en-US" altLang="zh-CN" sz="2000" b="1" dirty="0" smtClean="0">
                <a:solidFill>
                  <a:srgbClr val="000099"/>
                </a:solidFill>
                <a:latin typeface="+mn-lt"/>
              </a:rPr>
              <a:t>approval</a:t>
            </a:r>
            <a:r>
              <a:rPr lang="zh-CN" altLang="en-US" sz="2000" b="1" dirty="0" smtClean="0">
                <a:solidFill>
                  <a:srgbClr val="000099"/>
                </a:solidFill>
                <a:latin typeface="+mn-lt"/>
              </a:rPr>
              <a:t>报告</a:t>
            </a:r>
            <a:r>
              <a:rPr lang="en-US" altLang="zh-CN" sz="2000" b="1" dirty="0" smtClean="0">
                <a:solidFill>
                  <a:srgbClr val="000099"/>
                </a:solidFill>
                <a:latin typeface="+mn-lt"/>
              </a:rPr>
              <a:t>,  </a:t>
            </a:r>
          </a:p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zh-CN" altLang="en-US" sz="2000" b="1" dirty="0" smtClean="0">
                <a:solidFill>
                  <a:srgbClr val="000099"/>
                </a:solidFill>
                <a:latin typeface="+mn-lt"/>
              </a:rPr>
              <a:t>代表</a:t>
            </a:r>
            <a:r>
              <a:rPr lang="en-US" altLang="zh-CN" sz="2000" b="1" dirty="0" smtClean="0">
                <a:solidFill>
                  <a:srgbClr val="000099"/>
                </a:solidFill>
                <a:latin typeface="+mn-lt"/>
              </a:rPr>
              <a:t>CMS</a:t>
            </a:r>
            <a:r>
              <a:rPr lang="zh-CN" altLang="en-US" sz="2000" b="1" dirty="0" smtClean="0">
                <a:solidFill>
                  <a:srgbClr val="000099"/>
                </a:solidFill>
                <a:latin typeface="+mn-lt"/>
              </a:rPr>
              <a:t>在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DIS2012</a:t>
            </a:r>
            <a:r>
              <a:rPr lang="zh-CN" altLang="en-US" sz="2000" b="1" dirty="0" smtClean="0">
                <a:solidFill>
                  <a:schemeClr val="tx2"/>
                </a:solidFill>
                <a:latin typeface="+mn-lt"/>
              </a:rPr>
              <a:t>报告</a:t>
            </a:r>
            <a:endParaRPr lang="zh-CN" altLang="en-US" sz="1800" b="1" dirty="0" smtClean="0">
              <a:solidFill>
                <a:schemeClr val="tx2"/>
              </a:solidFill>
              <a:latin typeface="+mn-lt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2000" b="1" dirty="0" smtClean="0">
              <a:latin typeface="Comic Sans MS" pitchFamily="66" charset="0"/>
            </a:endParaRPr>
          </a:p>
        </p:txBody>
      </p:sp>
      <p:pic>
        <p:nvPicPr>
          <p:cNvPr id="2172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217863"/>
            <a:ext cx="8004175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30" name="内容占位符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556250" y="1214438"/>
            <a:ext cx="3048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不被破坏。中心区域产生双电子或双光子</a:t>
            </a:r>
            <a:endParaRPr lang="en-US" altLang="zh-CN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endParaRPr lang="en-US" altLang="zh-CN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验证前向及小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区域</a:t>
            </a:r>
            <a:r>
              <a:rPr lang="en-US" altLang="zh-C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</a:t>
            </a:r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预言</a:t>
            </a:r>
            <a:endParaRPr lang="en-US" altLang="zh-CN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731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87463"/>
            <a:ext cx="216058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1052513"/>
            <a:ext cx="2462213" cy="2022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F3916FF-0862-48AB-9F1E-7C66C58D157C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50825" y="1268413"/>
            <a:ext cx="7912100" cy="630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zh-CN" sz="4000" b="1" kern="100" dirty="0" smtClean="0">
                <a:cs typeface="Courier New" panose="02070309020205020404" pitchFamily="49" charset="0"/>
              </a:rPr>
              <a:t>重要</a:t>
            </a:r>
            <a:r>
              <a:rPr lang="zh-CN" altLang="zh-CN" sz="4000" b="1" kern="100" dirty="0">
                <a:cs typeface="Courier New" panose="02070309020205020404" pitchFamily="49" charset="0"/>
              </a:rPr>
              <a:t>研究进展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79613" y="2349500"/>
            <a:ext cx="489585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100" dirty="0">
                <a:latin typeface="Calibri" panose="020F0502020204030204" pitchFamily="34" charset="0"/>
                <a:cs typeface="Courier New" panose="02070309020205020404" pitchFamily="49" charset="0"/>
              </a:rPr>
              <a:t>Higgs</a:t>
            </a:r>
            <a:r>
              <a:rPr lang="zh-CN" altLang="en-US" sz="3600" b="1" kern="100" dirty="0">
                <a:latin typeface="Calibri" panose="020F0502020204030204" pitchFamily="34" charset="0"/>
                <a:cs typeface="Courier New" panose="02070309020205020404" pitchFamily="49" charset="0"/>
              </a:rPr>
              <a:t>寻找及其</a:t>
            </a:r>
            <a:r>
              <a:rPr lang="zh-CN" altLang="en-US" sz="3600" b="1" kern="1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性质研究</a:t>
            </a:r>
            <a:endParaRPr lang="zh-CN" altLang="zh-CN" sz="3600" b="1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100" dirty="0">
                <a:latin typeface="Calibri" panose="020F0502020204030204" pitchFamily="34" charset="0"/>
                <a:cs typeface="Courier New" panose="02070309020205020404" pitchFamily="49" charset="0"/>
              </a:rPr>
              <a:t>新物理寻找</a:t>
            </a:r>
            <a:endParaRPr lang="zh-CN" altLang="zh-CN" sz="3600" b="1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100" dirty="0">
                <a:latin typeface="Calibri" panose="020F0502020204030204" pitchFamily="34" charset="0"/>
                <a:cs typeface="Courier New" panose="02070309020205020404" pitchFamily="49" charset="0"/>
              </a:rPr>
              <a:t>标准模型检验</a:t>
            </a:r>
            <a:endParaRPr lang="zh-CN" altLang="zh-CN" sz="3600" b="1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3277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749550"/>
            <a:ext cx="225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613150"/>
            <a:ext cx="22542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405313"/>
            <a:ext cx="2254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1906F35-CBAD-4BE5-B800-B218B111F8E6}" type="slidenum">
              <a:rPr lang="zh-CN" altLang="en-US"/>
              <a:pPr/>
              <a:t>50</a:t>
            </a:fld>
            <a:endParaRPr lang="en-US" altLang="zh-CN"/>
          </a:p>
        </p:txBody>
      </p:sp>
      <p:sp>
        <p:nvSpPr>
          <p:cNvPr id="96262" name="标题 4"/>
          <p:cNvSpPr>
            <a:spLocks noGrp="1"/>
          </p:cNvSpPr>
          <p:nvPr>
            <p:ph type="title"/>
          </p:nvPr>
        </p:nvSpPr>
        <p:spPr>
          <a:xfrm>
            <a:off x="1268413" y="-26988"/>
            <a:ext cx="6111875" cy="630238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电弱</a:t>
            </a: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W+2Jets</a:t>
            </a:r>
            <a:r>
              <a:rPr lang="zh-CN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</a:t>
            </a:r>
          </a:p>
        </p:txBody>
      </p:sp>
      <p:sp>
        <p:nvSpPr>
          <p:cNvPr id="96263" name="矩形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84888" y="741363"/>
            <a:ext cx="48593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</a:rPr>
              <a:t>CMS PAS SMP-13-012</a:t>
            </a:r>
            <a:r>
              <a:rPr lang="en-US" altLang="zh-CN"/>
              <a:t> </a:t>
            </a:r>
          </a:p>
          <a:p>
            <a:r>
              <a:rPr lang="en-US" altLang="zh-CN"/>
              <a:t>(</a:t>
            </a:r>
            <a:r>
              <a:rPr lang="zh-CN" altLang="en-US"/>
              <a:t>待最后通过</a:t>
            </a:r>
            <a:r>
              <a:rPr lang="en-US" altLang="zh-CN"/>
              <a:t>); </a:t>
            </a:r>
            <a:endParaRPr lang="en-US" altLang="zh-CN" sz="2000" b="1">
              <a:solidFill>
                <a:srgbClr val="FF0000"/>
              </a:solidFill>
            </a:endParaRPr>
          </a:p>
          <a:p>
            <a:r>
              <a:rPr lang="en-US" altLang="zh-CN" sz="2000" b="1">
                <a:solidFill>
                  <a:srgbClr val="FF0000"/>
                </a:solidFill>
              </a:rPr>
              <a:t>CMS AN-2013/123</a:t>
            </a:r>
            <a:endParaRPr lang="zh-CN" altLang="zh-CN" sz="2000" b="1">
              <a:solidFill>
                <a:srgbClr val="FF0000"/>
              </a:solidFill>
            </a:endParaRPr>
          </a:p>
        </p:txBody>
      </p:sp>
      <p:sp>
        <p:nvSpPr>
          <p:cNvPr id="20" name="内容占位符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166642" y="3750698"/>
            <a:ext cx="4995862" cy="173238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CN" altLang="en-US" sz="1600" b="1" dirty="0" smtClean="0">
                <a:latin typeface="Arial" pitchFamily="34" charset="0"/>
              </a:rPr>
              <a:t>利用</a:t>
            </a:r>
            <a:r>
              <a:rPr lang="en-US" altLang="zh-CN" sz="1600" b="1" dirty="0" smtClean="0">
                <a:latin typeface="Arial" pitchFamily="34" charset="0"/>
              </a:rPr>
              <a:t>2012</a:t>
            </a:r>
            <a:r>
              <a:rPr lang="zh-CN" altLang="en-US" sz="1600" b="1" dirty="0" smtClean="0">
                <a:latin typeface="Arial" pitchFamily="34" charset="0"/>
              </a:rPr>
              <a:t>年</a:t>
            </a:r>
            <a:r>
              <a:rPr lang="en-US" altLang="zh-CN" sz="1600" b="1" dirty="0" smtClean="0">
                <a:latin typeface="Arial" pitchFamily="34" charset="0"/>
              </a:rPr>
              <a:t>20fb-1</a:t>
            </a:r>
            <a:r>
              <a:rPr lang="zh-CN" altLang="en-US" sz="1600" b="1" dirty="0" smtClean="0">
                <a:latin typeface="Arial" pitchFamily="34" charset="0"/>
              </a:rPr>
              <a:t>数据，我们以</a:t>
            </a:r>
            <a:r>
              <a:rPr lang="en-US" altLang="zh-CN" sz="1600" b="1" dirty="0" smtClean="0">
                <a:latin typeface="Arial" pitchFamily="34" charset="0"/>
              </a:rPr>
              <a:t> </a:t>
            </a:r>
            <a:r>
              <a:rPr lang="en-US" altLang="zh-CN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10 </a:t>
            </a:r>
            <a:r>
              <a:rPr lang="en-US" altLang="zh-CN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sigma</a:t>
            </a:r>
            <a:r>
              <a:rPr lang="zh-CN" altLang="en-US" sz="1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置信</a:t>
            </a:r>
            <a:r>
              <a:rPr lang="zh-CN" altLang="en-US" sz="1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度第一次观测到了这个过程。</a:t>
            </a:r>
            <a:endParaRPr lang="zh-CN" altLang="en-US" sz="1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Arial" pitchFamily="34" charset="0"/>
              </a:rPr>
              <a:t>我们测量了其截面与标准模型预言在误差范围内一致。</a:t>
            </a:r>
            <a:endParaRPr lang="en-US" altLang="zh-CN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zh-CN" altLang="en-US" sz="1800" b="1" dirty="0" smtClean="0">
                <a:solidFill>
                  <a:srgbClr val="C00000"/>
                </a:solidFill>
                <a:latin typeface="+mn-lt"/>
              </a:rPr>
              <a:t>邹伟</a:t>
            </a:r>
            <a:r>
              <a:rPr lang="en-US" altLang="zh-CN" sz="1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zh-CN" altLang="en-US" sz="1800" b="1" dirty="0" smtClean="0">
                <a:solidFill>
                  <a:srgbClr val="C00000"/>
                </a:solidFill>
                <a:latin typeface="+mn-lt"/>
              </a:rPr>
              <a:t>于</a:t>
            </a:r>
            <a:r>
              <a:rPr lang="en-US" altLang="zh-CN" sz="1800" b="1" dirty="0" smtClean="0">
                <a:solidFill>
                  <a:srgbClr val="C00000"/>
                </a:solidFill>
                <a:latin typeface="+mn-lt"/>
              </a:rPr>
              <a:t> Oct/18/2013</a:t>
            </a:r>
            <a:r>
              <a:rPr lang="zh-CN" altLang="en-US" sz="1800" b="1" dirty="0" smtClean="0">
                <a:solidFill>
                  <a:srgbClr val="C00000"/>
                </a:solidFill>
                <a:latin typeface="+mn-lt"/>
              </a:rPr>
              <a:t>做了</a:t>
            </a:r>
            <a:r>
              <a:rPr lang="en-US" altLang="zh-CN" sz="1800" b="1" dirty="0" smtClean="0">
                <a:solidFill>
                  <a:srgbClr val="C00000"/>
                </a:solidFill>
                <a:latin typeface="+mn-lt"/>
              </a:rPr>
              <a:t>Pre-approval</a:t>
            </a:r>
            <a:r>
              <a:rPr lang="zh-CN" altLang="en-US" sz="1800" b="1" dirty="0" smtClean="0">
                <a:solidFill>
                  <a:srgbClr val="C00000"/>
                </a:solidFill>
                <a:latin typeface="+mn-lt"/>
              </a:rPr>
              <a:t>报告。</a:t>
            </a:r>
            <a:endParaRPr lang="en-US" altLang="zh-CN" sz="1600" b="1" dirty="0" smtClean="0">
              <a:latin typeface="+mn-lt"/>
            </a:endParaRPr>
          </a:p>
        </p:txBody>
      </p:sp>
      <p:sp>
        <p:nvSpPr>
          <p:cNvPr id="96265" name="内容占位符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79388" y="846138"/>
            <a:ext cx="861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 b="1">
                <a:solidFill>
                  <a:srgbClr val="0D0D0D"/>
                </a:solidFill>
                <a:cs typeface="Times New Roman" panose="02020603050405020304" pitchFamily="18" charset="0"/>
              </a:rPr>
              <a:t>重要的</a:t>
            </a:r>
            <a:r>
              <a:rPr lang="en-US" altLang="zh-CN" b="1">
                <a:solidFill>
                  <a:srgbClr val="0D0D0D"/>
                </a:solidFill>
                <a:cs typeface="Times New Roman" panose="02020603050405020304" pitchFamily="18" charset="0"/>
              </a:rPr>
              <a:t>VBF</a:t>
            </a:r>
            <a:r>
              <a:rPr lang="zh-CN" altLang="en-US" b="1">
                <a:solidFill>
                  <a:srgbClr val="0D0D0D"/>
                </a:solidFill>
                <a:cs typeface="Times New Roman" panose="02020603050405020304" pitchFamily="18" charset="0"/>
              </a:rPr>
              <a:t>类型的</a:t>
            </a:r>
            <a:r>
              <a:rPr lang="en-US" altLang="zh-CN" b="1">
                <a:solidFill>
                  <a:srgbClr val="0D0D0D"/>
                </a:solidFill>
                <a:cs typeface="Times New Roman" panose="02020603050405020304" pitchFamily="18" charset="0"/>
              </a:rPr>
              <a:t>SM</a:t>
            </a:r>
            <a:r>
              <a:rPr lang="zh-CN" altLang="en-US" b="1">
                <a:solidFill>
                  <a:srgbClr val="0D0D0D"/>
                </a:solidFill>
                <a:cs typeface="Times New Roman" panose="02020603050405020304" pitchFamily="18" charset="0"/>
              </a:rPr>
              <a:t>过程 </a:t>
            </a:r>
            <a:endParaRPr lang="en-US" altLang="zh-CN" b="1">
              <a:solidFill>
                <a:srgbClr val="0D0D0D"/>
              </a:solidFill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zh-CN" altLang="en-US" b="1">
                <a:solidFill>
                  <a:srgbClr val="0D0D0D"/>
                </a:solidFill>
                <a:cs typeface="Times New Roman" panose="02020603050405020304" pitchFamily="18" charset="0"/>
              </a:rPr>
              <a:t>对</a:t>
            </a:r>
            <a:r>
              <a:rPr lang="en-US" altLang="zh-CN" b="1">
                <a:solidFill>
                  <a:srgbClr val="0D0D0D"/>
                </a:solidFill>
                <a:cs typeface="Times New Roman" panose="02020603050405020304" pitchFamily="18" charset="0"/>
              </a:rPr>
              <a:t>SM</a:t>
            </a:r>
            <a:r>
              <a:rPr lang="zh-CN" altLang="en-US" b="1">
                <a:solidFill>
                  <a:srgbClr val="0D0D0D"/>
                </a:solidFill>
                <a:cs typeface="Times New Roman" panose="02020603050405020304" pitchFamily="18" charset="0"/>
              </a:rPr>
              <a:t>提供重要的验证；对反常三规范玻色子耦合敏感</a:t>
            </a:r>
            <a:endParaRPr lang="en-US" altLang="zh-CN" b="1">
              <a:solidFill>
                <a:srgbClr val="0D0D0D"/>
              </a:solidFill>
              <a:cs typeface="Times New Roman" panose="02020603050405020304" pitchFamily="18" charset="0"/>
            </a:endParaRPr>
          </a:p>
        </p:txBody>
      </p:sp>
      <p:pic>
        <p:nvPicPr>
          <p:cNvPr id="96266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8037512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7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3284538"/>
            <a:ext cx="357346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8" name="图片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6056313"/>
            <a:ext cx="690562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1364E0E-5538-4638-9485-1CBE873C90BF}" type="slidenum">
              <a:rPr lang="zh-CN" altLang="en-US"/>
              <a:pPr/>
              <a:t>51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2014TeV</a:t>
            </a:r>
            <a:r>
              <a:rPr lang="zh-CN" altLang="en-US" dirty="0" smtClean="0"/>
              <a:t>广州工作组会议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5/16/2014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95536" y="299720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请各位专家批评指导</a:t>
            </a:r>
            <a:r>
              <a:rPr lang="zh-CN" altLang="en-US" sz="5400" b="1" kern="1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！</a:t>
            </a:r>
            <a:endParaRPr lang="en-US" altLang="zh-CN" sz="5400" b="1" kern="1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5400" b="1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谢  谢！</a:t>
            </a:r>
            <a:endParaRPr lang="zh-CN" altLang="zh-CN" sz="5400" b="1" kern="1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b="1" dirty="0" smtClean="0"/>
              <a:t>CMS</a:t>
            </a:r>
            <a:r>
              <a:rPr lang="zh-CN" altLang="en-US" b="1" dirty="0" smtClean="0"/>
              <a:t>中国组对</a:t>
            </a:r>
            <a:r>
              <a:rPr lang="zh-CN" altLang="en-US" b="1" dirty="0"/>
              <a:t>发现</a:t>
            </a:r>
            <a:r>
              <a:rPr lang="en-US" altLang="zh-CN" b="1" dirty="0" smtClean="0"/>
              <a:t>Higgs</a:t>
            </a:r>
            <a:r>
              <a:rPr lang="zh-CN" altLang="en-US" b="1" dirty="0" smtClean="0"/>
              <a:t>的贡献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 rtlCol="0">
            <a:normAutofit fontScale="92500"/>
          </a:bodyPr>
          <a:lstStyle/>
          <a:p>
            <a:pPr marL="0" lvl="1" algn="l" fontAlgn="auto">
              <a:lnSpc>
                <a:spcPct val="160000"/>
              </a:lnSpc>
              <a:spcAft>
                <a:spcPts val="0"/>
              </a:spcAft>
              <a:buClr>
                <a:srgbClr val="0000FF"/>
              </a:buClr>
              <a:buSzPct val="60000"/>
              <a:defRPr/>
            </a:pPr>
            <a:r>
              <a:rPr lang="zh-CN" altLang="en-US" sz="2800" b="1" dirty="0" smtClean="0">
                <a:solidFill>
                  <a:srgbClr val="0000FF"/>
                </a:solidFill>
              </a:rPr>
              <a:t>    在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H→</a:t>
            </a:r>
            <a:r>
              <a:rPr lang="el-GR" altLang="zh-CN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γγ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发现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Higgs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</a:t>
            </a:r>
            <a:r>
              <a:rPr lang="zh-CN" altLang="en-US" sz="28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在</a:t>
            </a:r>
            <a:r>
              <a:rPr lang="zh-CN" altLang="en-US" sz="2800" b="1" dirty="0">
                <a:solidFill>
                  <a:srgbClr val="0000FF"/>
                </a:solidFill>
              </a:rPr>
              <a:t>光子鉴别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、</a:t>
            </a:r>
            <a:r>
              <a:rPr lang="zh-CN" altLang="en-US" sz="2800" b="1" dirty="0">
                <a:solidFill>
                  <a:srgbClr val="0000FF"/>
                </a:solidFill>
              </a:rPr>
              <a:t>计算干涉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效应、利用</a:t>
            </a:r>
            <a:r>
              <a:rPr lang="en-US" altLang="zh-CN" sz="2800" b="1" dirty="0" err="1">
                <a:solidFill>
                  <a:srgbClr val="0000FF"/>
                </a:solidFill>
              </a:rPr>
              <a:t>Z</a:t>
            </a:r>
            <a:r>
              <a:rPr lang="en-US" altLang="zh-CN" sz="2800" b="1" dirty="0" err="1">
                <a:solidFill>
                  <a:srgbClr val="0000FF"/>
                </a:solidFill>
                <a:sym typeface="Wingdings"/>
              </a:rPr>
              <a:t></a:t>
            </a:r>
            <a:r>
              <a:rPr lang="en-US" altLang="zh-CN" sz="28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mmg</a:t>
            </a:r>
            <a:r>
              <a:rPr lang="zh-CN" altLang="en-US" sz="2800" b="1" dirty="0">
                <a:solidFill>
                  <a:srgbClr val="0000FF"/>
                </a:solidFill>
              </a:rPr>
              <a:t>刻度光子能量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、估计</a:t>
            </a:r>
            <a:r>
              <a:rPr lang="zh-CN" altLang="en-US" sz="2800" b="1" dirty="0" smtClean="0">
                <a:solidFill>
                  <a:srgbClr val="0000FF"/>
                </a:solidFill>
                <a:sym typeface="Wingdings"/>
              </a:rPr>
              <a:t>本底方面，</a:t>
            </a:r>
            <a:r>
              <a:rPr lang="en-US" altLang="zh-CN" sz="2800" b="1" dirty="0" smtClean="0">
                <a:solidFill>
                  <a:srgbClr val="0000FF"/>
                </a:solidFill>
                <a:sym typeface="Wingdings"/>
              </a:rPr>
              <a:t>CMS</a:t>
            </a:r>
            <a:r>
              <a:rPr lang="zh-CN" altLang="en-US" sz="2800" b="1" dirty="0" smtClean="0">
                <a:solidFill>
                  <a:srgbClr val="0000FF"/>
                </a:solidFill>
                <a:sym typeface="Wingdings"/>
              </a:rPr>
              <a:t>采用高能所的结果。</a:t>
            </a:r>
            <a:endParaRPr lang="en-US" altLang="zh-CN" sz="2800" b="1" dirty="0"/>
          </a:p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-9525"/>
            <a:ext cx="7912100" cy="6302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/>
              <a:t>H</a:t>
            </a:r>
            <a:r>
              <a:rPr lang="en-US" sz="4000" dirty="0" err="1" smtClean="0">
                <a:sym typeface="Wingdings"/>
              </a:rPr>
              <a:t></a:t>
            </a:r>
            <a:r>
              <a:rPr lang="en-US" sz="4000" dirty="0" err="1" smtClean="0">
                <a:latin typeface="Symbol" charset="2"/>
                <a:cs typeface="Symbol" charset="2"/>
              </a:rPr>
              <a:t>gg</a:t>
            </a:r>
            <a:endParaRPr lang="en-US" sz="4000" dirty="0">
              <a:latin typeface="+mn-lt"/>
              <a:cs typeface="Symbol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734FD83-DEB4-4D4D-B08F-CE9071D35CD0}" type="slidenum">
              <a:rPr lang="en-US" altLang="zh-CN"/>
              <a:pPr/>
              <a:t>7</a:t>
            </a:fld>
            <a:endParaRPr lang="en-US" altLang="zh-CN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6484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</a:rPr>
              <a:t>高能所在该分析中占有重要的一席之地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pic>
        <p:nvPicPr>
          <p:cNvPr id="3584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51326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" y="692150"/>
            <a:ext cx="4427984" cy="410500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50000"/>
              <a:defRPr/>
            </a:pPr>
            <a:endParaRPr lang="en-US" altLang="zh-CN" sz="2800" b="1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Pct val="60000"/>
              <a:buFont typeface="Wingdings" pitchFamily="2" charset="2"/>
              <a:buChar char="l"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LHC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+mn-ea"/>
              </a:rPr>
              <a:t>上竞争最为激烈的物理分析之一</a:t>
            </a:r>
            <a:endParaRPr lang="en-US" altLang="zh-CN" sz="2800" b="1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50000"/>
              <a:buFont typeface="Wingdings" pitchFamily="2" charset="2"/>
              <a:buChar char="p"/>
              <a:defRPr/>
            </a:pPr>
            <a:r>
              <a:rPr lang="en-US" altLang="zh-CN" sz="2800" b="1" dirty="0">
                <a:latin typeface="+mn-lt"/>
                <a:ea typeface="+mn-ea"/>
              </a:rPr>
              <a:t>CMS</a:t>
            </a:r>
            <a:r>
              <a:rPr lang="zh-CN" altLang="en-US" sz="2800" b="1" dirty="0">
                <a:latin typeface="+mn-lt"/>
                <a:ea typeface="+mn-ea"/>
              </a:rPr>
              <a:t>上该分析有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+mn-ea"/>
              </a:rPr>
              <a:t>20</a:t>
            </a:r>
            <a:r>
              <a:rPr lang="zh-CN" altLang="en-US" sz="2800" b="1" dirty="0">
                <a:latin typeface="+mn-lt"/>
                <a:ea typeface="+mn-ea"/>
              </a:rPr>
              <a:t>个单位参与</a:t>
            </a:r>
            <a:endParaRPr lang="en-US" altLang="zh-CN" sz="2800" b="1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975" y="0"/>
            <a:ext cx="19431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  <a:sym typeface="Symbol"/>
              </a:rPr>
              <a:t>/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sym typeface="Symbol" pitchFamily="18" charset="2"/>
              </a:rPr>
              <a:t></a:t>
            </a:r>
            <a:r>
              <a:rPr lang="en-US" altLang="zh-CN" sz="3600" b="1" baseline="30000" dirty="0">
                <a:solidFill>
                  <a:srgbClr val="FF0000"/>
                </a:solidFill>
                <a:latin typeface="+mn-ea"/>
                <a:sym typeface="Symbol" pitchFamily="18" charset="2"/>
              </a:rPr>
              <a:t>0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sym typeface="Symbol"/>
              </a:rPr>
              <a:t>区分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438" y="692150"/>
            <a:ext cx="90725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lt"/>
                <a:ea typeface="+mn-ea"/>
                <a:sym typeface="Wingdings" pitchFamily="2" charset="2"/>
              </a:rPr>
              <a:t>重要意义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Wingdings" pitchFamily="2" charset="2"/>
              </a:rPr>
              <a:t>：</a:t>
            </a:r>
            <a:endParaRPr lang="zh-CN" altLang="en-US" sz="2800" b="1" dirty="0">
              <a:latin typeface="+mn-lt"/>
              <a:ea typeface="+mn-ea"/>
              <a:sym typeface="Wingdings" pitchFamily="2" charset="2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endParaRPr lang="zh-CN" altLang="en-US" b="1" i="1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zh-CN" altLang="en-US" b="1" i="1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388" y="1125538"/>
            <a:ext cx="4897437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n-US" altLang="zh-CN" sz="2400" b="1" dirty="0">
                <a:latin typeface="+mn-ea"/>
                <a:ea typeface="+mn-ea"/>
                <a:sym typeface="Wingdings" pitchFamily="2" charset="2"/>
              </a:rPr>
              <a:t>LHC pp</a:t>
            </a:r>
            <a:r>
              <a:rPr lang="zh-CN" altLang="en-US" sz="2400" b="1" dirty="0">
                <a:latin typeface="+mn-ea"/>
                <a:ea typeface="+mn-ea"/>
                <a:sym typeface="Wingdings" pitchFamily="2" charset="2"/>
              </a:rPr>
              <a:t>对撞产生的</a:t>
            </a:r>
            <a:r>
              <a:rPr lang="zh-CN" altLang="en-US" sz="2400" b="1" dirty="0">
                <a:latin typeface="+mn-ea"/>
                <a:ea typeface="+mn-ea"/>
                <a:sym typeface="Symbol"/>
              </a:rPr>
              <a:t>大量的中性强子</a:t>
            </a:r>
            <a:r>
              <a:rPr lang="en-US" altLang="zh-CN" sz="2400" b="1" dirty="0">
                <a:latin typeface="+mn-ea"/>
                <a:ea typeface="+mn-ea"/>
                <a:sym typeface="Symbol"/>
              </a:rPr>
              <a:t>(</a:t>
            </a:r>
            <a:r>
              <a:rPr lang="zh-CN" altLang="en-US" sz="2400" b="1" dirty="0">
                <a:latin typeface="+mn-ea"/>
                <a:ea typeface="+mn-ea"/>
                <a:sym typeface="Symbol" pitchFamily="18" charset="2"/>
              </a:rPr>
              <a:t>主要</a:t>
            </a:r>
            <a:r>
              <a:rPr lang="en-US" altLang="zh-CN" sz="2400" b="1" baseline="30000" dirty="0">
                <a:latin typeface="+mn-ea"/>
                <a:ea typeface="+mn-ea"/>
                <a:sym typeface="Symbol" pitchFamily="18" charset="2"/>
              </a:rPr>
              <a:t>0</a:t>
            </a:r>
            <a:r>
              <a:rPr lang="zh-CN" altLang="en-US" sz="2400" b="1" dirty="0">
                <a:latin typeface="+mn-ea"/>
                <a:ea typeface="+mn-ea"/>
                <a:sym typeface="Symbol" pitchFamily="18" charset="2"/>
              </a:rPr>
              <a:t> </a:t>
            </a:r>
            <a:r>
              <a:rPr lang="en-US" altLang="zh-CN" sz="2400" b="1" dirty="0">
                <a:latin typeface="+mn-ea"/>
                <a:ea typeface="+mn-ea"/>
                <a:sym typeface="Symbol"/>
              </a:rPr>
              <a:t>)</a:t>
            </a:r>
            <a:r>
              <a:rPr lang="zh-CN" altLang="en-US" sz="2400" b="1" dirty="0">
                <a:latin typeface="+mn-ea"/>
                <a:ea typeface="+mn-ea"/>
                <a:sym typeface="Symbol"/>
              </a:rPr>
              <a:t>被重建成假光子</a:t>
            </a:r>
            <a:endParaRPr lang="en-US" altLang="zh-CN" sz="2400" b="1" dirty="0">
              <a:latin typeface="+mn-ea"/>
              <a:ea typeface="+mn-ea"/>
              <a:sym typeface="Wingdings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zh-CN" altLang="en-US" sz="2400" b="1" dirty="0">
                <a:latin typeface="+mn-ea"/>
                <a:ea typeface="+mn-ea"/>
                <a:sym typeface="Wingdings" pitchFamily="2" charset="2"/>
              </a:rPr>
              <a:t>强子事例要比</a:t>
            </a:r>
            <a:r>
              <a:rPr lang="en-US" altLang="zh-CN" sz="2400" b="1" dirty="0">
                <a:latin typeface="+mn-ea"/>
                <a:ea typeface="+mn-ea"/>
                <a:sym typeface="Wingdings" pitchFamily="2" charset="2"/>
              </a:rPr>
              <a:t>Higgs</a:t>
            </a:r>
            <a:r>
              <a:rPr lang="zh-CN" altLang="en-US" sz="2400" b="1" dirty="0">
                <a:latin typeface="+mn-ea"/>
                <a:ea typeface="+mn-ea"/>
                <a:sym typeface="Wingdings" pitchFamily="2" charset="2"/>
              </a:rPr>
              <a:t>高</a:t>
            </a:r>
            <a:r>
              <a:rPr lang="en-US" altLang="zh-CN" sz="2400" b="1" dirty="0">
                <a:latin typeface="+mn-ea"/>
                <a:ea typeface="+mn-ea"/>
                <a:sym typeface="Wingdings" pitchFamily="2" charset="2"/>
              </a:rPr>
              <a:t>1</a:t>
            </a:r>
            <a:r>
              <a:rPr lang="en-US" sz="2400" b="1" dirty="0">
                <a:latin typeface="+mn-ea"/>
                <a:ea typeface="+mn-ea"/>
              </a:rPr>
              <a:t>0</a:t>
            </a:r>
            <a:r>
              <a:rPr lang="en-US" sz="2400" b="1" baseline="30000" dirty="0">
                <a:latin typeface="+mn-ea"/>
                <a:ea typeface="+mn-ea"/>
              </a:rPr>
              <a:t>12</a:t>
            </a:r>
            <a:r>
              <a:rPr lang="zh-CN" altLang="en-US" sz="2400" b="1" dirty="0" smtClean="0">
                <a:latin typeface="+mn-ea"/>
                <a:ea typeface="+mn-ea"/>
                <a:sym typeface="Symbol"/>
              </a:rPr>
              <a:t>，如果不能有效压低假光子，希格斯的峰是看不到的。</a:t>
            </a:r>
            <a:endParaRPr lang="en-US" altLang="zh-CN" sz="2400" b="1" dirty="0">
              <a:latin typeface="+mn-ea"/>
              <a:ea typeface="+mn-ea"/>
              <a:sym typeface="Symbo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sym typeface="Symbol"/>
              </a:rPr>
              <a:t>因此，</a:t>
            </a: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  <a:sym typeface="Symbol"/>
              </a:rPr>
              <a:t>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  <a:sym typeface="Symbol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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n-ea"/>
                <a:ea typeface="+mn-ea"/>
                <a:sym typeface="Symbol" pitchFamily="18" charset="2"/>
              </a:rPr>
              <a:t>0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sym typeface="Symbol"/>
              </a:rPr>
              <a:t>区分对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</a:rPr>
              <a:t>H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  <a:sym typeface="Symbol"/>
              </a:rPr>
              <a:t>→ 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  <a:sym typeface="Symbol"/>
              </a:rPr>
              <a:t>分析特别重要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  <a:sym typeface="Symbol"/>
            </a:endParaRPr>
          </a:p>
        </p:txBody>
      </p:sp>
      <p:grpSp>
        <p:nvGrpSpPr>
          <p:cNvPr id="36868" name="Group 12"/>
          <p:cNvGrpSpPr>
            <a:grpSpLocks/>
          </p:cNvGrpSpPr>
          <p:nvPr/>
        </p:nvGrpSpPr>
        <p:grpSpPr bwMode="auto">
          <a:xfrm>
            <a:off x="1535113" y="4076700"/>
            <a:ext cx="2339975" cy="2232025"/>
            <a:chOff x="3600" y="384"/>
            <a:chExt cx="1814" cy="1220"/>
          </a:xfrm>
        </p:grpSpPr>
        <p:grpSp>
          <p:nvGrpSpPr>
            <p:cNvPr id="36874" name="Group 13"/>
            <p:cNvGrpSpPr>
              <a:grpSpLocks/>
            </p:cNvGrpSpPr>
            <p:nvPr/>
          </p:nvGrpSpPr>
          <p:grpSpPr bwMode="auto">
            <a:xfrm>
              <a:off x="3600" y="384"/>
              <a:ext cx="1814" cy="1009"/>
              <a:chOff x="3600" y="384"/>
              <a:chExt cx="1814" cy="1009"/>
            </a:xfrm>
          </p:grpSpPr>
          <p:grpSp>
            <p:nvGrpSpPr>
              <p:cNvPr id="36876" name="Group 14"/>
              <p:cNvGrpSpPr>
                <a:grpSpLocks/>
              </p:cNvGrpSpPr>
              <p:nvPr/>
            </p:nvGrpSpPr>
            <p:grpSpPr bwMode="auto">
              <a:xfrm>
                <a:off x="3600" y="384"/>
                <a:ext cx="1814" cy="730"/>
                <a:chOff x="1039" y="1020"/>
                <a:chExt cx="1114" cy="1122"/>
              </a:xfrm>
            </p:grpSpPr>
            <p:sp>
              <p:nvSpPr>
                <p:cNvPr id="36881" name="Freeform 15"/>
                <p:cNvSpPr>
                  <a:spLocks noChangeArrowheads="1"/>
                </p:cNvSpPr>
                <p:nvPr/>
              </p:nvSpPr>
              <p:spPr bwMode="auto">
                <a:xfrm>
                  <a:off x="1039" y="1021"/>
                  <a:ext cx="183" cy="1121"/>
                </a:xfrm>
                <a:custGeom>
                  <a:avLst/>
                  <a:gdLst>
                    <a:gd name="T0" fmla="*/ 216 w 808"/>
                    <a:gd name="T1" fmla="*/ 0 h 4944"/>
                    <a:gd name="T2" fmla="*/ 807 w 808"/>
                    <a:gd name="T3" fmla="*/ 36 h 4944"/>
                    <a:gd name="T4" fmla="*/ 392 w 808"/>
                    <a:gd name="T5" fmla="*/ 4943 h 4944"/>
                    <a:gd name="T6" fmla="*/ 0 w 808"/>
                    <a:gd name="T7" fmla="*/ 4917 h 4944"/>
                    <a:gd name="T8" fmla="*/ 216 w 808"/>
                    <a:gd name="T9" fmla="*/ 0 h 4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8"/>
                    <a:gd name="T16" fmla="*/ 0 h 4944"/>
                    <a:gd name="T17" fmla="*/ 808 w 808"/>
                    <a:gd name="T18" fmla="*/ 4944 h 49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8" h="4944">
                      <a:moveTo>
                        <a:pt x="216" y="0"/>
                      </a:moveTo>
                      <a:lnTo>
                        <a:pt x="807" y="36"/>
                      </a:lnTo>
                      <a:lnTo>
                        <a:pt x="392" y="4943"/>
                      </a:lnTo>
                      <a:lnTo>
                        <a:pt x="0" y="4917"/>
                      </a:lnTo>
                      <a:lnTo>
                        <a:pt x="216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2" name="Freeform 16"/>
                <p:cNvSpPr>
                  <a:spLocks noChangeArrowheads="1"/>
                </p:cNvSpPr>
                <p:nvPr/>
              </p:nvSpPr>
              <p:spPr bwMode="auto">
                <a:xfrm>
                  <a:off x="1129" y="1021"/>
                  <a:ext cx="225" cy="1122"/>
                </a:xfrm>
                <a:custGeom>
                  <a:avLst/>
                  <a:gdLst>
                    <a:gd name="T0" fmla="*/ 404 w 993"/>
                    <a:gd name="T1" fmla="*/ 0 h 4948"/>
                    <a:gd name="T2" fmla="*/ 992 w 993"/>
                    <a:gd name="T3" fmla="*/ 63 h 4948"/>
                    <a:gd name="T4" fmla="*/ 389 w 993"/>
                    <a:gd name="T5" fmla="*/ 4947 h 4948"/>
                    <a:gd name="T6" fmla="*/ 0 w 993"/>
                    <a:gd name="T7" fmla="*/ 4908 h 4948"/>
                    <a:gd name="T8" fmla="*/ 404 w 993"/>
                    <a:gd name="T9" fmla="*/ 0 h 49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3"/>
                    <a:gd name="T16" fmla="*/ 0 h 4948"/>
                    <a:gd name="T17" fmla="*/ 993 w 993"/>
                    <a:gd name="T18" fmla="*/ 4948 h 49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3" h="4948">
                      <a:moveTo>
                        <a:pt x="404" y="0"/>
                      </a:moveTo>
                      <a:lnTo>
                        <a:pt x="992" y="63"/>
                      </a:lnTo>
                      <a:lnTo>
                        <a:pt x="389" y="4947"/>
                      </a:lnTo>
                      <a:lnTo>
                        <a:pt x="0" y="4908"/>
                      </a:lnTo>
                      <a:lnTo>
                        <a:pt x="404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3" name="Freeform 17"/>
                <p:cNvSpPr>
                  <a:spLocks noChangeArrowheads="1"/>
                </p:cNvSpPr>
                <p:nvPr/>
              </p:nvSpPr>
              <p:spPr bwMode="auto">
                <a:xfrm>
                  <a:off x="1218" y="1020"/>
                  <a:ext cx="266" cy="1121"/>
                </a:xfrm>
                <a:custGeom>
                  <a:avLst/>
                  <a:gdLst>
                    <a:gd name="T0" fmla="*/ 588 w 1175"/>
                    <a:gd name="T1" fmla="*/ 0 h 4944"/>
                    <a:gd name="T2" fmla="*/ 1174 w 1175"/>
                    <a:gd name="T3" fmla="*/ 85 h 4944"/>
                    <a:gd name="T4" fmla="*/ 392 w 1175"/>
                    <a:gd name="T5" fmla="*/ 4943 h 4944"/>
                    <a:gd name="T6" fmla="*/ 0 w 1175"/>
                    <a:gd name="T7" fmla="*/ 4888 h 4944"/>
                    <a:gd name="T8" fmla="*/ 588 w 1175"/>
                    <a:gd name="T9" fmla="*/ 0 h 49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5"/>
                    <a:gd name="T16" fmla="*/ 0 h 4944"/>
                    <a:gd name="T17" fmla="*/ 1175 w 1175"/>
                    <a:gd name="T18" fmla="*/ 4944 h 49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5" h="4944">
                      <a:moveTo>
                        <a:pt x="588" y="0"/>
                      </a:moveTo>
                      <a:lnTo>
                        <a:pt x="1174" y="85"/>
                      </a:lnTo>
                      <a:lnTo>
                        <a:pt x="392" y="4943"/>
                      </a:lnTo>
                      <a:lnTo>
                        <a:pt x="0" y="4888"/>
                      </a:lnTo>
                      <a:lnTo>
                        <a:pt x="588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4" name="Freeform 18"/>
                <p:cNvSpPr>
                  <a:spLocks noChangeArrowheads="1"/>
                </p:cNvSpPr>
                <p:nvPr/>
              </p:nvSpPr>
              <p:spPr bwMode="auto">
                <a:xfrm>
                  <a:off x="1311" y="1021"/>
                  <a:ext cx="305" cy="1119"/>
                </a:xfrm>
                <a:custGeom>
                  <a:avLst/>
                  <a:gdLst>
                    <a:gd name="T0" fmla="*/ 760 w 1345"/>
                    <a:gd name="T1" fmla="*/ 0 h 4933"/>
                    <a:gd name="T2" fmla="*/ 1344 w 1345"/>
                    <a:gd name="T3" fmla="*/ 104 h 4933"/>
                    <a:gd name="T4" fmla="*/ 389 w 1345"/>
                    <a:gd name="T5" fmla="*/ 4932 h 4933"/>
                    <a:gd name="T6" fmla="*/ 0 w 1345"/>
                    <a:gd name="T7" fmla="*/ 4862 h 4933"/>
                    <a:gd name="T8" fmla="*/ 760 w 1345"/>
                    <a:gd name="T9" fmla="*/ 0 h 49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45"/>
                    <a:gd name="T16" fmla="*/ 0 h 4933"/>
                    <a:gd name="T17" fmla="*/ 1345 w 1345"/>
                    <a:gd name="T18" fmla="*/ 4933 h 49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45" h="4933">
                      <a:moveTo>
                        <a:pt x="760" y="0"/>
                      </a:moveTo>
                      <a:lnTo>
                        <a:pt x="1344" y="104"/>
                      </a:lnTo>
                      <a:lnTo>
                        <a:pt x="389" y="4932"/>
                      </a:lnTo>
                      <a:lnTo>
                        <a:pt x="0" y="4862"/>
                      </a:lnTo>
                      <a:lnTo>
                        <a:pt x="760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5" name="Freeform 19"/>
                <p:cNvSpPr>
                  <a:spLocks noChangeArrowheads="1"/>
                </p:cNvSpPr>
                <p:nvPr/>
              </p:nvSpPr>
              <p:spPr bwMode="auto">
                <a:xfrm>
                  <a:off x="1402" y="1028"/>
                  <a:ext cx="350" cy="1114"/>
                </a:xfrm>
                <a:custGeom>
                  <a:avLst/>
                  <a:gdLst>
                    <a:gd name="T0" fmla="*/ 962 w 1542"/>
                    <a:gd name="T1" fmla="*/ 0 h 4913"/>
                    <a:gd name="T2" fmla="*/ 1541 w 1542"/>
                    <a:gd name="T3" fmla="*/ 130 h 4913"/>
                    <a:gd name="T4" fmla="*/ 385 w 1542"/>
                    <a:gd name="T5" fmla="*/ 4912 h 4913"/>
                    <a:gd name="T6" fmla="*/ 0 w 1542"/>
                    <a:gd name="T7" fmla="*/ 4826 h 4913"/>
                    <a:gd name="T8" fmla="*/ 962 w 1542"/>
                    <a:gd name="T9" fmla="*/ 0 h 4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2"/>
                    <a:gd name="T16" fmla="*/ 0 h 4913"/>
                    <a:gd name="T17" fmla="*/ 1542 w 1542"/>
                    <a:gd name="T18" fmla="*/ 4913 h 49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2" h="4913">
                      <a:moveTo>
                        <a:pt x="962" y="0"/>
                      </a:moveTo>
                      <a:lnTo>
                        <a:pt x="1541" y="130"/>
                      </a:lnTo>
                      <a:lnTo>
                        <a:pt x="385" y="4912"/>
                      </a:lnTo>
                      <a:lnTo>
                        <a:pt x="0" y="4826"/>
                      </a:lnTo>
                      <a:lnTo>
                        <a:pt x="962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6" name="Freeform 20"/>
                <p:cNvSpPr>
                  <a:spLocks noChangeArrowheads="1"/>
                </p:cNvSpPr>
                <p:nvPr/>
              </p:nvSpPr>
              <p:spPr bwMode="auto">
                <a:xfrm>
                  <a:off x="1494" y="1033"/>
                  <a:ext cx="390" cy="1108"/>
                </a:xfrm>
                <a:custGeom>
                  <a:avLst/>
                  <a:gdLst>
                    <a:gd name="T0" fmla="*/ 1148 w 1718"/>
                    <a:gd name="T1" fmla="*/ 0 h 4887"/>
                    <a:gd name="T2" fmla="*/ 1717 w 1718"/>
                    <a:gd name="T3" fmla="*/ 150 h 4887"/>
                    <a:gd name="T4" fmla="*/ 380 w 1718"/>
                    <a:gd name="T5" fmla="*/ 4886 h 4887"/>
                    <a:gd name="T6" fmla="*/ 0 w 1718"/>
                    <a:gd name="T7" fmla="*/ 4784 h 4887"/>
                    <a:gd name="T8" fmla="*/ 1148 w 1718"/>
                    <a:gd name="T9" fmla="*/ 0 h 488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18"/>
                    <a:gd name="T16" fmla="*/ 0 h 4887"/>
                    <a:gd name="T17" fmla="*/ 1718 w 1718"/>
                    <a:gd name="T18" fmla="*/ 4887 h 488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18" h="4887">
                      <a:moveTo>
                        <a:pt x="1148" y="0"/>
                      </a:moveTo>
                      <a:lnTo>
                        <a:pt x="1717" y="150"/>
                      </a:lnTo>
                      <a:lnTo>
                        <a:pt x="380" y="4886"/>
                      </a:lnTo>
                      <a:lnTo>
                        <a:pt x="0" y="4784"/>
                      </a:lnTo>
                      <a:lnTo>
                        <a:pt x="1148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7" name="Freeform 21"/>
                <p:cNvSpPr>
                  <a:spLocks noChangeArrowheads="1"/>
                </p:cNvSpPr>
                <p:nvPr/>
              </p:nvSpPr>
              <p:spPr bwMode="auto">
                <a:xfrm>
                  <a:off x="1586" y="1042"/>
                  <a:ext cx="432" cy="1100"/>
                </a:xfrm>
                <a:custGeom>
                  <a:avLst/>
                  <a:gdLst>
                    <a:gd name="T0" fmla="*/ 1340 w 1907"/>
                    <a:gd name="T1" fmla="*/ 0 h 4851"/>
                    <a:gd name="T2" fmla="*/ 1906 w 1907"/>
                    <a:gd name="T3" fmla="*/ 172 h 4851"/>
                    <a:gd name="T4" fmla="*/ 377 w 1907"/>
                    <a:gd name="T5" fmla="*/ 4850 h 4851"/>
                    <a:gd name="T6" fmla="*/ 0 w 1907"/>
                    <a:gd name="T7" fmla="*/ 4734 h 4851"/>
                    <a:gd name="T8" fmla="*/ 1340 w 1907"/>
                    <a:gd name="T9" fmla="*/ 0 h 48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7"/>
                    <a:gd name="T16" fmla="*/ 0 h 4851"/>
                    <a:gd name="T17" fmla="*/ 1907 w 1907"/>
                    <a:gd name="T18" fmla="*/ 4851 h 48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7" h="4851">
                      <a:moveTo>
                        <a:pt x="1340" y="0"/>
                      </a:moveTo>
                      <a:lnTo>
                        <a:pt x="1906" y="172"/>
                      </a:lnTo>
                      <a:lnTo>
                        <a:pt x="377" y="4850"/>
                      </a:lnTo>
                      <a:lnTo>
                        <a:pt x="0" y="4734"/>
                      </a:lnTo>
                      <a:lnTo>
                        <a:pt x="1340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6888" name="Freeform 22"/>
                <p:cNvSpPr>
                  <a:spLocks noChangeArrowheads="1"/>
                </p:cNvSpPr>
                <p:nvPr/>
              </p:nvSpPr>
              <p:spPr bwMode="auto">
                <a:xfrm>
                  <a:off x="1680" y="1052"/>
                  <a:ext cx="474" cy="1091"/>
                </a:xfrm>
                <a:custGeom>
                  <a:avLst/>
                  <a:gdLst>
                    <a:gd name="T0" fmla="*/ 1533 w 2092"/>
                    <a:gd name="T1" fmla="*/ 0 h 4809"/>
                    <a:gd name="T2" fmla="*/ 2091 w 2092"/>
                    <a:gd name="T3" fmla="*/ 194 h 4809"/>
                    <a:gd name="T4" fmla="*/ 375 w 2092"/>
                    <a:gd name="T5" fmla="*/ 4808 h 4809"/>
                    <a:gd name="T6" fmla="*/ 0 w 2092"/>
                    <a:gd name="T7" fmla="*/ 4677 h 4809"/>
                    <a:gd name="T8" fmla="*/ 1533 w 2092"/>
                    <a:gd name="T9" fmla="*/ 0 h 480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92"/>
                    <a:gd name="T16" fmla="*/ 0 h 4809"/>
                    <a:gd name="T17" fmla="*/ 2092 w 2092"/>
                    <a:gd name="T18" fmla="*/ 4809 h 480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92" h="4809">
                      <a:moveTo>
                        <a:pt x="1533" y="0"/>
                      </a:moveTo>
                      <a:lnTo>
                        <a:pt x="2091" y="194"/>
                      </a:lnTo>
                      <a:lnTo>
                        <a:pt x="375" y="4808"/>
                      </a:lnTo>
                      <a:lnTo>
                        <a:pt x="0" y="4677"/>
                      </a:lnTo>
                      <a:lnTo>
                        <a:pt x="1533" y="0"/>
                      </a:lnTo>
                    </a:path>
                  </a:pathLst>
                </a:custGeom>
                <a:solidFill>
                  <a:srgbClr val="E6E6E6"/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6877" name="Freeform 23"/>
              <p:cNvSpPr>
                <a:spLocks noChangeArrowheads="1"/>
              </p:cNvSpPr>
              <p:nvPr/>
            </p:nvSpPr>
            <p:spPr bwMode="auto">
              <a:xfrm rot="871489">
                <a:off x="4188" y="455"/>
                <a:ext cx="518" cy="660"/>
              </a:xfrm>
              <a:custGeom>
                <a:avLst/>
                <a:gdLst>
                  <a:gd name="T0" fmla="*/ 69 w 144"/>
                  <a:gd name="T1" fmla="*/ 1013 h 1015"/>
                  <a:gd name="T2" fmla="*/ 3 w 144"/>
                  <a:gd name="T3" fmla="*/ 284 h 1015"/>
                  <a:gd name="T4" fmla="*/ 77 w 144"/>
                  <a:gd name="T5" fmla="*/ 0 h 1015"/>
                  <a:gd name="T6" fmla="*/ 141 w 144"/>
                  <a:gd name="T7" fmla="*/ 283 h 1015"/>
                  <a:gd name="T8" fmla="*/ 69 w 144"/>
                  <a:gd name="T9" fmla="*/ 1013 h 1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015"/>
                  <a:gd name="T17" fmla="*/ 144 w 144"/>
                  <a:gd name="T18" fmla="*/ 1015 h 1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015">
                    <a:moveTo>
                      <a:pt x="69" y="1013"/>
                    </a:moveTo>
                    <a:cubicBezTo>
                      <a:pt x="32" y="1015"/>
                      <a:pt x="0" y="563"/>
                      <a:pt x="3" y="284"/>
                    </a:cubicBezTo>
                    <a:cubicBezTo>
                      <a:pt x="5" y="4"/>
                      <a:pt x="40" y="0"/>
                      <a:pt x="77" y="0"/>
                    </a:cubicBezTo>
                    <a:cubicBezTo>
                      <a:pt x="114" y="0"/>
                      <a:pt x="144" y="3"/>
                      <a:pt x="141" y="283"/>
                    </a:cubicBezTo>
                    <a:cubicBezTo>
                      <a:pt x="141" y="562"/>
                      <a:pt x="106" y="1015"/>
                      <a:pt x="69" y="1013"/>
                    </a:cubicBezTo>
                  </a:path>
                </a:pathLst>
              </a:cu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8" name="Line 24"/>
              <p:cNvSpPr>
                <a:spLocks noChangeShapeType="1"/>
              </p:cNvSpPr>
              <p:nvPr/>
            </p:nvSpPr>
            <p:spPr bwMode="auto">
              <a:xfrm flipV="1">
                <a:off x="4023" y="414"/>
                <a:ext cx="678" cy="9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79" name="Line 25"/>
              <p:cNvSpPr>
                <a:spLocks noChangeShapeType="1"/>
              </p:cNvSpPr>
              <p:nvPr/>
            </p:nvSpPr>
            <p:spPr bwMode="auto">
              <a:xfrm flipV="1">
                <a:off x="4102" y="417"/>
                <a:ext cx="696" cy="9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80" name="Freeform 26"/>
              <p:cNvSpPr>
                <a:spLocks noChangeArrowheads="1"/>
              </p:cNvSpPr>
              <p:nvPr/>
            </p:nvSpPr>
            <p:spPr bwMode="auto">
              <a:xfrm rot="922533">
                <a:off x="4289" y="459"/>
                <a:ext cx="518" cy="663"/>
              </a:xfrm>
              <a:custGeom>
                <a:avLst/>
                <a:gdLst>
                  <a:gd name="T0" fmla="*/ 63 w 145"/>
                  <a:gd name="T1" fmla="*/ 1018 h 1019"/>
                  <a:gd name="T2" fmla="*/ 2 w 145"/>
                  <a:gd name="T3" fmla="*/ 285 h 1019"/>
                  <a:gd name="T4" fmla="*/ 70 w 145"/>
                  <a:gd name="T5" fmla="*/ 2 h 1019"/>
                  <a:gd name="T6" fmla="*/ 141 w 145"/>
                  <a:gd name="T7" fmla="*/ 284 h 1019"/>
                  <a:gd name="T8" fmla="*/ 63 w 145"/>
                  <a:gd name="T9" fmla="*/ 1018 h 10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019"/>
                  <a:gd name="T17" fmla="*/ 145 w 145"/>
                  <a:gd name="T18" fmla="*/ 1019 h 10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019">
                    <a:moveTo>
                      <a:pt x="63" y="1018"/>
                    </a:moveTo>
                    <a:cubicBezTo>
                      <a:pt x="25" y="1019"/>
                      <a:pt x="0" y="564"/>
                      <a:pt x="2" y="285"/>
                    </a:cubicBezTo>
                    <a:cubicBezTo>
                      <a:pt x="5" y="4"/>
                      <a:pt x="33" y="1"/>
                      <a:pt x="70" y="2"/>
                    </a:cubicBezTo>
                    <a:cubicBezTo>
                      <a:pt x="109" y="0"/>
                      <a:pt x="145" y="4"/>
                      <a:pt x="141" y="284"/>
                    </a:cubicBezTo>
                    <a:cubicBezTo>
                      <a:pt x="138" y="564"/>
                      <a:pt x="102" y="1018"/>
                      <a:pt x="63" y="1018"/>
                    </a:cubicBezTo>
                  </a:path>
                </a:pathLst>
              </a:custGeom>
              <a:solidFill>
                <a:srgbClr val="FF66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6875" name="Text Box 27"/>
            <p:cNvSpPr txBox="1">
              <a:spLocks noChangeArrowheads="1"/>
            </p:cNvSpPr>
            <p:nvPr/>
          </p:nvSpPr>
          <p:spPr bwMode="auto">
            <a:xfrm>
              <a:off x="3600" y="1388"/>
              <a:ext cx="123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>
              <a:spAutoFit/>
            </a:bodyPr>
            <a:lstStyle>
              <a:lvl1pPr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449263"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</a:tabLs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OpenSymbol"/>
                <a:buNone/>
              </a:pPr>
              <a:r>
                <a:rPr lang="zh-CN" altLang="en-US" sz="1200" b="1">
                  <a:latin typeface="Symbol" panose="05050102010706020507" pitchFamily="18" charset="2"/>
                </a:rPr>
                <a:t>假光子：</a:t>
              </a:r>
              <a:r>
                <a:rPr lang="en-US" altLang="zh-CN" sz="1200" b="1">
                  <a:latin typeface="Symbol" panose="05050102010706020507" pitchFamily="18" charset="2"/>
                </a:rPr>
                <a:t>p</a:t>
              </a:r>
              <a:r>
                <a:rPr lang="en-GB" altLang="zh-CN" sz="1200" b="1" baseline="3300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</a:t>
              </a:r>
              <a:r>
                <a:rPr lang="en-US" altLang="zh-CN" sz="1200"/>
                <a:t>→</a:t>
              </a:r>
              <a:r>
                <a:rPr lang="el-GR" altLang="zh-CN" sz="1200"/>
                <a:t>γγ</a:t>
              </a:r>
              <a:r>
                <a:rPr lang="en-US" altLang="zh-CN"/>
                <a:t>  </a:t>
              </a:r>
              <a:endParaRPr lang="en-GB" altLang="zh-CN"/>
            </a:p>
          </p:txBody>
        </p:sp>
      </p:grpSp>
      <p:pic>
        <p:nvPicPr>
          <p:cNvPr id="36869" name="Picture 3" descr="pic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7750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385A951-5ECB-47E2-AB27-F77A512F2130}" type="slidenum">
              <a:rPr lang="zh-CN" altLang="en-US"/>
              <a:pPr/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9388" y="765175"/>
            <a:ext cx="896461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400" b="1" dirty="0">
                <a:latin typeface="+mn-lt"/>
                <a:ea typeface="+mn-ea"/>
                <a:sym typeface="Wingdings" pitchFamily="2" charset="2"/>
              </a:rPr>
              <a:t>创新方法：</a:t>
            </a:r>
            <a:r>
              <a:rPr lang="zh-CN" altLang="en-US" sz="2400" dirty="0">
                <a:latin typeface="+mn-lt"/>
                <a:ea typeface="+mn-ea"/>
                <a:sym typeface="Wingdings" pitchFamily="2" charset="2"/>
              </a:rPr>
              <a:t>采取电磁簇射形状</a:t>
            </a:r>
            <a:r>
              <a:rPr lang="en-US" altLang="zh-CN" sz="2400" dirty="0">
                <a:latin typeface="+mn-lt"/>
                <a:ea typeface="+mn-ea"/>
                <a:sym typeface="Wingdings" pitchFamily="2" charset="2"/>
              </a:rPr>
              <a:t>3</a:t>
            </a:r>
            <a:r>
              <a:rPr lang="zh-CN" altLang="en-US" sz="2400" dirty="0">
                <a:latin typeface="+mn-lt"/>
                <a:ea typeface="+mn-ea"/>
                <a:sym typeface="Wingdings" pitchFamily="2" charset="2"/>
              </a:rPr>
              <a:t>维参数化的经验公式</a:t>
            </a:r>
            <a:r>
              <a:rPr lang="en-US" altLang="zh-CN" sz="2400" dirty="0">
                <a:latin typeface="+mn-lt"/>
                <a:ea typeface="+mn-ea"/>
                <a:sym typeface="Wingdings" pitchFamily="2" charset="2"/>
              </a:rPr>
              <a:t>(Tao Jun-Quan, Chinese Physics C, </a:t>
            </a:r>
            <a:r>
              <a:rPr lang="en-US" altLang="zh-CN" sz="2400" dirty="0">
                <a:latin typeface="+mn-lt"/>
                <a:ea typeface="+mn-ea"/>
                <a:sym typeface="Symbol"/>
              </a:rPr>
              <a:t>Vol. 32, No. 3, 2008</a:t>
            </a:r>
            <a:r>
              <a:rPr lang="en-US" altLang="zh-CN" sz="2400" dirty="0">
                <a:latin typeface="+mn-lt"/>
                <a:ea typeface="+mn-ea"/>
                <a:sym typeface="Wingdings" pitchFamily="2" charset="2"/>
              </a:rPr>
              <a:t>),  </a:t>
            </a:r>
            <a:r>
              <a:rPr lang="zh-CN" altLang="en-US" sz="2400" dirty="0" smtClean="0">
                <a:latin typeface="+mn-lt"/>
                <a:ea typeface="+mn-ea"/>
                <a:sym typeface="Wingdings" pitchFamily="2" charset="2"/>
              </a:rPr>
              <a:t>拆分簇射重叠，并构造多个能够区分假光子的特征变量，利用多变量分析技术</a:t>
            </a:r>
            <a:r>
              <a:rPr lang="zh-CN" altLang="en-US" sz="2400" dirty="0">
                <a:latin typeface="+mn-lt"/>
                <a:ea typeface="+mn-ea"/>
                <a:sym typeface="Wingdings" pitchFamily="2" charset="2"/>
              </a:rPr>
              <a:t>得到很好的区分</a:t>
            </a:r>
            <a:r>
              <a:rPr lang="zh-CN" altLang="en-US" sz="2400" dirty="0" smtClean="0">
                <a:latin typeface="+mn-lt"/>
                <a:ea typeface="+mn-ea"/>
                <a:sym typeface="Wingdings" pitchFamily="2" charset="2"/>
              </a:rPr>
              <a:t>结果。</a:t>
            </a:r>
            <a:endParaRPr lang="en-US" altLang="zh-CN" sz="2400" dirty="0">
              <a:latin typeface="+mn-lt"/>
              <a:ea typeface="+mn-ea"/>
              <a:sym typeface="Wingdings" pitchFamily="2" charset="2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en-US" altLang="zh-CN" b="1" dirty="0">
              <a:latin typeface="+mn-lt"/>
              <a:ea typeface="+mn-ea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CN" altLang="en-US" b="1" dirty="0">
                <a:solidFill>
                  <a:srgbClr val="FF0000"/>
                </a:solidFill>
                <a:ea typeface="+mn-ea"/>
                <a:cs typeface="Arial" pitchFamily="34" charset="0"/>
                <a:sym typeface="Symbol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ea typeface="+mn-ea"/>
                <a:cs typeface="Arial" pitchFamily="34" charset="0"/>
                <a:sym typeface="Symbol"/>
              </a:rPr>
              <a:t>发表</a:t>
            </a:r>
            <a:r>
              <a:rPr lang="en-US" altLang="zh-CN" sz="2400" b="1" dirty="0">
                <a:solidFill>
                  <a:srgbClr val="FF0000"/>
                </a:solidFill>
                <a:ea typeface="+mn-ea"/>
                <a:cs typeface="Arial" pitchFamily="34" charset="0"/>
                <a:sym typeface="Symbol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ea typeface="+mn-ea"/>
                <a:cs typeface="Arial" pitchFamily="34" charset="0"/>
                <a:sym typeface="Symbol"/>
              </a:rPr>
              <a:t>篇技术性文章：</a:t>
            </a:r>
            <a:endParaRPr lang="en-US" altLang="zh-CN" sz="2400" b="1" dirty="0">
              <a:solidFill>
                <a:srgbClr val="FF0000"/>
              </a:solidFill>
              <a:ea typeface="+mn-ea"/>
              <a:cs typeface="Arial" pitchFamily="34" charset="0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1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）</a:t>
            </a:r>
            <a:r>
              <a:rPr lang="en-US" b="1" dirty="0">
                <a:latin typeface="+mn-lt"/>
                <a:ea typeface="+mn-ea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+mn-lt"/>
                <a:ea typeface="+mn-ea"/>
              </a:rPr>
              <a:t>TAO Jun-Quan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 et al., “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</a:rPr>
              <a:t>Application of the parametric formulae for electromagnetic shower in unconverted 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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</a:rPr>
              <a:t>/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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</a:rPr>
              <a:t>0 discrimination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”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，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Chinese Physics C, Vol. 35, No. 3, 2011</a:t>
            </a:r>
            <a:endParaRPr lang="en-US" altLang="zh-CN" dirty="0">
              <a:solidFill>
                <a:srgbClr val="00B050"/>
              </a:solidFill>
              <a:latin typeface="+mn-lt"/>
              <a:ea typeface="+mn-ea"/>
              <a:sym typeface="Symbo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2</a:t>
            </a:r>
            <a:r>
              <a:rPr lang="zh-CN" altLang="en-US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）</a:t>
            </a:r>
            <a:r>
              <a:rPr lang="en-US" b="1" dirty="0">
                <a:solidFill>
                  <a:srgbClr val="00B050"/>
                </a:solidFill>
                <a:latin typeface="+mn-lt"/>
                <a:ea typeface="+mn-ea"/>
              </a:rPr>
              <a:t> TAO Jun-Quan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 et al., “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</a:rPr>
              <a:t>Discrimination of converted photon and neural </a:t>
            </a:r>
            <a:r>
              <a:rPr lang="en-US" dirty="0" err="1">
                <a:solidFill>
                  <a:srgbClr val="00B050"/>
                </a:solidFill>
                <a:latin typeface="+mn-lt"/>
                <a:ea typeface="+mn-ea"/>
              </a:rPr>
              <a:t>pion</a:t>
            </a:r>
            <a:r>
              <a:rPr lang="en-US" dirty="0">
                <a:solidFill>
                  <a:srgbClr val="00B050"/>
                </a:solidFill>
                <a:latin typeface="+mn-lt"/>
                <a:ea typeface="+mn-ea"/>
              </a:rPr>
              <a:t> at high energy</a:t>
            </a:r>
            <a:r>
              <a:rPr lang="en-US" altLang="zh-CN" b="1" dirty="0">
                <a:solidFill>
                  <a:srgbClr val="00B050"/>
                </a:solidFill>
                <a:latin typeface="+mn-lt"/>
                <a:ea typeface="+mn-ea"/>
                <a:sym typeface="Symbol"/>
              </a:rPr>
              <a:t>”, Chinese Physics C, Vol. 36, No. 10,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latin typeface="+mn-lt"/>
              <a:ea typeface="+mn-ea"/>
              <a:sym typeface="Symbol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zh-CN" sz="2400" b="1" dirty="0" smtClean="0">
                <a:latin typeface="+mn-lt"/>
                <a:ea typeface="+mn-ea"/>
              </a:rPr>
              <a:t>区分效果优于</a:t>
            </a:r>
            <a:r>
              <a:rPr lang="zh-CN" altLang="en-US" sz="2400" b="1" dirty="0">
                <a:latin typeface="+mn-lt"/>
                <a:ea typeface="+mn-ea"/>
              </a:rPr>
              <a:t>国外</a:t>
            </a:r>
            <a:r>
              <a:rPr lang="zh-CN" altLang="zh-CN" sz="2400" b="1" dirty="0">
                <a:latin typeface="+mn-lt"/>
                <a:ea typeface="+mn-ea"/>
              </a:rPr>
              <a:t>其他</a:t>
            </a:r>
            <a:r>
              <a:rPr lang="zh-CN" altLang="en-US" sz="2400" b="1" dirty="0">
                <a:latin typeface="+mn-lt"/>
                <a:ea typeface="+mn-ea"/>
              </a:rPr>
              <a:t>研究</a:t>
            </a:r>
            <a:r>
              <a:rPr lang="zh-CN" altLang="zh-CN" sz="2400" b="1" dirty="0">
                <a:latin typeface="+mn-lt"/>
                <a:ea typeface="+mn-ea"/>
              </a:rPr>
              <a:t>小组</a:t>
            </a:r>
            <a:endParaRPr lang="en-US" altLang="zh-CN" sz="2400" b="1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被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</a:rPr>
              <a:t>CMS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采用在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</a:rPr>
              <a:t>125GeV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+mn-lt"/>
                <a:ea typeface="+mn-ea"/>
              </a:rPr>
              <a:t>Higgs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粒子的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+mn-lt"/>
                <a:ea typeface="+mn-ea"/>
              </a:rPr>
              <a:t>发现，和</a:t>
            </a:r>
            <a:r>
              <a:rPr lang="zh-CN" altLang="en-US" sz="2400" b="1" i="1" dirty="0">
                <a:solidFill>
                  <a:srgbClr val="FF0000"/>
                </a:solidFill>
                <a:latin typeface="+mn-lt"/>
                <a:ea typeface="+mn-ea"/>
              </a:rPr>
              <a:t>目前的数据分析中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en-US" altLang="zh-CN" sz="2400" b="1" dirty="0">
              <a:latin typeface="+mn-lt"/>
              <a:ea typeface="+mn-ea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en-US" altLang="zh-CN" b="1" dirty="0">
              <a:latin typeface="+mn-lt"/>
              <a:ea typeface="+mn-ea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defRPr/>
            </a:pPr>
            <a:endParaRPr lang="zh-CN" altLang="en-US" b="1" i="1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/>
            </a:pPr>
            <a:endParaRPr lang="zh-CN" altLang="en-US" b="1" i="1" dirty="0">
              <a:solidFill>
                <a:srgbClr val="FF0000"/>
              </a:solidFill>
              <a:latin typeface="+mn-lt"/>
              <a:ea typeface="+mn-ea"/>
              <a:sym typeface="Wingdings" pitchFamily="2" charset="2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8446739" y="6525344"/>
            <a:ext cx="576064" cy="26814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2C8D2FF-1B16-46E0-93C0-542EBB5015BF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37894" name="TextBox 4"/>
          <p:cNvSpPr txBox="1">
            <a:spLocks noChangeArrowheads="1"/>
          </p:cNvSpPr>
          <p:nvPr/>
        </p:nvSpPr>
        <p:spPr bwMode="auto">
          <a:xfrm>
            <a:off x="1403350" y="0"/>
            <a:ext cx="5110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/>
              <a:t>利用创新的方法鉴别假光子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574JDE26V7fPqcHuOz7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UQxVtPZyqhdc4meKqMJ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YN4JG714PFvYFXSuZY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kKpUHjp9gDhrVL5D7WW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9j2O5o9J8zVZSigXIUe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7YDLIEmDQACeLPgsOwjR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RrR4GhgnVHimNHw9buZV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31UcjBODlVOFcSwcxXB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YN4JG714PFvYFXSuZY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637Eidphs3SyBKyP7Qa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WSboC8X6rK5AceBBwE9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637Eidphs3SyBKyP7QaK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YN4JG714PFvYFXSuZY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SWSboC8X6rK5AceBBwE9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wYN4JG714PFvYFXSuZY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lPIBXo2XPr81IiDkzzd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74FX6HVTXbkmvCp9FeoW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3LtDmFgGZaWAwWhDi3lV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oFEeoksC9OuidPCqxu4C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zRaA2PpMcdw3wH8iW3fS"/>
</p:tagLst>
</file>

<file path=ppt/theme/theme1.xml><?xml version="1.0" encoding="utf-8"?>
<a:theme xmlns:a="http://schemas.openxmlformats.org/drawingml/2006/main" name="my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nt2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myPPTtemplate</Template>
  <TotalTime>5349</TotalTime>
  <Words>3265</Words>
  <Application>Microsoft Office PowerPoint</Application>
  <PresentationFormat>全屏显示(4:3)</PresentationFormat>
  <Paragraphs>478</Paragraphs>
  <Slides>51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51</vt:i4>
      </vt:variant>
    </vt:vector>
  </HeadingPairs>
  <TitlesOfParts>
    <vt:vector size="55" baseType="lpstr">
      <vt:lpstr>myPPTtemplate</vt:lpstr>
      <vt:lpstr>Equation</vt:lpstr>
      <vt:lpstr>Bitmap Image</vt:lpstr>
      <vt:lpstr>Microsoft 公式 3.0</vt:lpstr>
      <vt:lpstr>CMS 中国组进展 </vt:lpstr>
      <vt:lpstr>PowerPoint 演示文稿</vt:lpstr>
      <vt:lpstr>CMS物理成果形成过程</vt:lpstr>
      <vt:lpstr>PowerPoint 演示文稿</vt:lpstr>
      <vt:lpstr>重要研究进展</vt:lpstr>
      <vt:lpstr>CMS中国组对发现Higgs的贡献</vt:lpstr>
      <vt:lpstr>Hgg</vt:lpstr>
      <vt:lpstr>PowerPoint 演示文稿</vt:lpstr>
      <vt:lpstr>PowerPoint 演示文稿</vt:lpstr>
      <vt:lpstr>检验多变量分析的可靠性</vt:lpstr>
      <vt:lpstr>PowerPoint 演示文稿</vt:lpstr>
      <vt:lpstr>PowerPoint 演示文稿</vt:lpstr>
      <vt:lpstr>Higgs性质测量</vt:lpstr>
      <vt:lpstr>通过 Higgs ZZ 测量Higgs性质</vt:lpstr>
      <vt:lpstr>HZZ4l (1)</vt:lpstr>
      <vt:lpstr>HZZ4l (2)</vt:lpstr>
      <vt:lpstr>HZZ4l (3)</vt:lpstr>
      <vt:lpstr> 通过Higgs γγ测量Higgs 性质</vt:lpstr>
      <vt:lpstr>PowerPoint 演示文稿</vt:lpstr>
      <vt:lpstr>Hgg宽度和双Higgs寻找</vt:lpstr>
      <vt:lpstr>Higgs Combination </vt:lpstr>
      <vt:lpstr>HWW 研究</vt:lpstr>
      <vt:lpstr>H WW  lnjj </vt:lpstr>
      <vt:lpstr>H  WW lv+jj</vt:lpstr>
      <vt:lpstr>H WW  lnj </vt:lpstr>
      <vt:lpstr>VBF Higgs 相关工作  </vt:lpstr>
      <vt:lpstr>PowerPoint 演示文稿</vt:lpstr>
      <vt:lpstr>新物理寻找与研究</vt:lpstr>
      <vt:lpstr>观测到新的共振态</vt:lpstr>
      <vt:lpstr>反常4规范玻色子耦合(1)</vt:lpstr>
      <vt:lpstr>反常4规范玻色子耦合(2)</vt:lpstr>
      <vt:lpstr>PowerPoint 演示文稿</vt:lpstr>
      <vt:lpstr>PowerPoint 演示文稿</vt:lpstr>
      <vt:lpstr>寻找 W’  tb</vt:lpstr>
      <vt:lpstr>PowerPoint 演示文稿</vt:lpstr>
      <vt:lpstr>PowerPoint 演示文稿</vt:lpstr>
      <vt:lpstr>PowerPoint 演示文稿</vt:lpstr>
      <vt:lpstr>标准模型检验</vt:lpstr>
      <vt:lpstr>PowerPoint 演示文稿</vt:lpstr>
      <vt:lpstr>PowerPoint 演示文稿</vt:lpstr>
      <vt:lpstr>PowerPoint 演示文稿</vt:lpstr>
      <vt:lpstr>PowerPoint 演示文稿</vt:lpstr>
      <vt:lpstr>B+产生截面大，信号显著性强，少量数据即可检验标准模型计算，理解探测器行为。 CMS-PAS-BPH-13-002(待最后通过);       CMS AN-2012/450</vt:lpstr>
      <vt:lpstr>X(3872) production</vt:lpstr>
      <vt:lpstr>双 J/y 产生截面的测量    </vt:lpstr>
      <vt:lpstr>J/ψ and ψ’ 截面测量</vt:lpstr>
      <vt:lpstr>(nS) 截面测量</vt:lpstr>
      <vt:lpstr>Upsilon 极化测量</vt:lpstr>
      <vt:lpstr>PowerPoint 演示文稿</vt:lpstr>
      <vt:lpstr>电弱 W+2Jets研究</vt:lpstr>
      <vt:lpstr>PowerPoint 演示文稿</vt:lpstr>
    </vt:vector>
  </TitlesOfParts>
  <Company>PKU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Findlin</dc:creator>
  <cp:lastModifiedBy>chengm</cp:lastModifiedBy>
  <cp:revision>1339</cp:revision>
  <dcterms:created xsi:type="dcterms:W3CDTF">2011-10-10T12:36:39Z</dcterms:created>
  <dcterms:modified xsi:type="dcterms:W3CDTF">2014-05-14T07:19:11Z</dcterms:modified>
</cp:coreProperties>
</file>