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78" r:id="rId6"/>
    <p:sldId id="279" r:id="rId7"/>
    <p:sldId id="285" r:id="rId8"/>
    <p:sldId id="286" r:id="rId9"/>
    <p:sldId id="280" r:id="rId10"/>
    <p:sldId id="281" r:id="rId11"/>
    <p:sldId id="288" r:id="rId12"/>
    <p:sldId id="287" r:id="rId13"/>
    <p:sldId id="290" r:id="rId14"/>
    <p:sldId id="283" r:id="rId15"/>
    <p:sldId id="291" r:id="rId16"/>
    <p:sldId id="282" r:id="rId17"/>
    <p:sldId id="292" r:id="rId18"/>
    <p:sldId id="293" r:id="rId19"/>
    <p:sldId id="275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图像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图像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图像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在此键入引文。”"/>
          <p:cNvSpPr>
            <a:spLocks noGrp="1"/>
          </p:cNvSpPr>
          <p:nvPr>
            <p:ph type="body" sz="quarter" idx="14"/>
          </p:nvPr>
        </p:nvSpPr>
        <p:spPr>
          <a:xfrm>
            <a:off x="1270000" y="4235857"/>
            <a:ext cx="10464800" cy="7484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在此键入引文。”"/>
          <p:cNvSpPr>
            <a:spLocks noGrp="1"/>
          </p:cNvSpPr>
          <p:nvPr>
            <p:ph type="body" sz="quarter" idx="14"/>
          </p:nvPr>
        </p:nvSpPr>
        <p:spPr>
          <a:xfrm>
            <a:off x="1270000" y="1333907"/>
            <a:ext cx="10464800" cy="7484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14" name="图像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像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标题文本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3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文本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图像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标题文本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图像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文级别 1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6321BF9-05A2-4C9B-AB29-D87C0148C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0"/>
          <a:stretch/>
        </p:blipFill>
        <p:spPr>
          <a:xfrm>
            <a:off x="0" y="961464"/>
            <a:ext cx="5730030" cy="7830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7204CE-837A-4FA5-BB65-7D96C541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258" y="73857"/>
            <a:ext cx="5490542" cy="9296400"/>
          </a:xfrm>
          <a:prstGeom prst="rect">
            <a:avLst/>
          </a:prstGeom>
        </p:spPr>
      </p:pic>
      <p:sp>
        <p:nvSpPr>
          <p:cNvPr id="140" name="zhaofeng kang, Huazhong Science and Technology (HUST), 26/04/2015"/>
          <p:cNvSpPr txBox="1">
            <a:spLocks noGrp="1"/>
          </p:cNvSpPr>
          <p:nvPr>
            <p:ph type="subTitle" sz="quarter" idx="1"/>
          </p:nvPr>
        </p:nvSpPr>
        <p:spPr>
          <a:xfrm>
            <a:off x="1722064" y="7728614"/>
            <a:ext cx="10988096" cy="889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560831">
              <a:defRPr sz="2304" spc="368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Z</a:t>
            </a:r>
            <a:r>
              <a:rPr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haofeng </a:t>
            </a:r>
            <a:r>
              <a:rPr lang="en-US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K</a:t>
            </a:r>
            <a:r>
              <a:rPr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ang</a:t>
            </a:r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 (</a:t>
            </a:r>
            <a:r>
              <a:rPr lang="zh-CN" altLang="en-US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康昭峰</a:t>
            </a:r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)</a:t>
            </a:r>
            <a:r>
              <a:rPr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, Huazhong Science and Technology (HUST), </a:t>
            </a:r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25</a:t>
            </a:r>
            <a:r>
              <a:rPr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/</a:t>
            </a:r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01</a:t>
            </a:r>
            <a:r>
              <a:rPr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/201</a:t>
            </a:r>
            <a:r>
              <a:rPr lang="en-US" altLang="zh-CN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9</a:t>
            </a:r>
            <a:r>
              <a:rPr lang="zh-CN" altLang="en-US" sz="3000" cap="none" spc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cs typeface="Times"/>
                <a:sym typeface="Times"/>
              </a:rPr>
              <a:t>，中山大学</a:t>
            </a:r>
            <a:endParaRPr sz="3000" cap="none" spc="0" dirty="0">
              <a:solidFill>
                <a:schemeClr val="accent4">
                  <a:lumMod val="60000"/>
                  <a:lumOff val="40000"/>
                </a:schemeClr>
              </a:solidFill>
              <a:latin typeface="Times"/>
              <a:cs typeface="Times"/>
              <a:sym typeface="Times"/>
            </a:endParaRPr>
          </a:p>
        </p:txBody>
      </p:sp>
      <p:sp>
        <p:nvSpPr>
          <p:cNvPr id="142" name="Based on ZK, NPB, PLB, 2015 &amp; Shao-long Chen, ZK, 1711.02556"/>
          <p:cNvSpPr txBox="1"/>
          <p:nvPr/>
        </p:nvSpPr>
        <p:spPr>
          <a:xfrm>
            <a:off x="3564000" y="6727918"/>
            <a:ext cx="634273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560831">
              <a:defRPr sz="300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ea typeface="Avenir Heavy"/>
                <a:cs typeface="Times"/>
                <a:sym typeface="Avenir Book"/>
              </a:defRPr>
            </a:lvl1pPr>
            <a:lvl2pPr algn="l"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algn="l"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algn="l"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algn="l"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  <a:lvl6pPr marL="2819400" indent="-46990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lvl6pPr>
            <a:lvl7pPr marL="3289300" indent="-46990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lvl7pPr>
            <a:lvl8pPr marL="3759200" indent="-46990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lvl8pPr>
            <a:lvl9pPr marL="4229100" indent="-46990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lvl9pPr>
          </a:lstStyle>
          <a:p>
            <a:r>
              <a:rPr dirty="0"/>
              <a:t>Based on </a:t>
            </a:r>
            <a:r>
              <a:rPr lang="en-US" dirty="0" err="1"/>
              <a:t>arxiv</a:t>
            </a:r>
            <a:r>
              <a:rPr lang="en-US" dirty="0"/>
              <a:t>: days later</a:t>
            </a:r>
            <a:r>
              <a:rPr dirty="0"/>
              <a:t>,</a:t>
            </a:r>
            <a:r>
              <a:rPr lang="en-US" altLang="zh-CN" dirty="0"/>
              <a:t> by</a:t>
            </a:r>
            <a:r>
              <a:rPr dirty="0"/>
              <a:t> ZK</a:t>
            </a:r>
          </a:p>
        </p:txBody>
      </p:sp>
      <p:sp>
        <p:nvSpPr>
          <p:cNvPr id="139" name="FIMP Dark Matter:…"/>
          <p:cNvSpPr txBox="1">
            <a:spLocks noGrp="1"/>
          </p:cNvSpPr>
          <p:nvPr>
            <p:ph type="ctrTitle"/>
          </p:nvPr>
        </p:nvSpPr>
        <p:spPr>
          <a:xfrm>
            <a:off x="635000" y="3780591"/>
            <a:ext cx="12200732" cy="22225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78358">
              <a:defRPr sz="6138" spc="982"/>
            </a:pPr>
            <a:r>
              <a:rPr lang="en-US" altLang="zh-CN" dirty="0"/>
              <a:t>Slightly reheat </a:t>
            </a:r>
            <a:br>
              <a:rPr lang="en-US" altLang="zh-CN" dirty="0"/>
            </a:br>
            <a:r>
              <a:rPr lang="en-US" altLang="zh-CN" dirty="0"/>
              <a:t>a hidden gluonic sector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Dark glue energy density via UV freeze-in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7" y="2864114"/>
                <a:ext cx="11731236" cy="45121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A brief history of time </a:t>
                </a:r>
              </a:p>
              <a:p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Inflation ends &amp; an absolutely quite universe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Oscillation &amp; matter dominance</a:t>
                </a:r>
              </a:p>
              <a:p>
                <a:pPr marL="457200" indent="-457200">
                  <a:lnSpc>
                    <a:spcPct val="200000"/>
                  </a:lnSpc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Decay &amp; prethermalization:</a:t>
                </a:r>
              </a:p>
              <a:p>
                <a:pPr>
                  <a:lnSpc>
                    <a:spcPct val="200000"/>
                  </a:lnSpc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Radiation thermalization, building a SM bath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~?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Decays away &amp; radiation dominance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31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zh-CN" altLang="en-US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1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100" b="0" i="0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Pl</m:t>
                            </m:r>
                          </m:sub>
                        </m:sSub>
                      </m:e>
                    </m:rad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2864114"/>
                <a:ext cx="11731236" cy="4512133"/>
              </a:xfrm>
              <a:prstGeom prst="rect">
                <a:avLst/>
              </a:prstGeom>
              <a:blipFill>
                <a:blip r:embed="rId3"/>
                <a:stretch>
                  <a:fillRect l="-1715" t="-1622" b="-21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53809B3-1A00-43FF-8A69-35C173765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9" r="1167"/>
          <a:stretch/>
        </p:blipFill>
        <p:spPr>
          <a:xfrm>
            <a:off x="1779562" y="7376247"/>
            <a:ext cx="10733649" cy="2274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矩形 6">
                <a:extLst>
                  <a:ext uri="{FF2B5EF4-FFF2-40B4-BE49-F238E27FC236}">
                    <a16:creationId xmlns:a16="http://schemas.microsoft.com/office/drawing/2014/main" id="{20E31D15-974E-46FD-8AC1-F7F48404313A}"/>
                  </a:ext>
                </a:extLst>
              </p:cNvPr>
              <p:cNvSpPr/>
              <p:nvPr/>
            </p:nvSpPr>
            <p:spPr>
              <a:xfrm>
                <a:off x="7257075" y="3987890"/>
                <a:ext cx="5410882" cy="832728"/>
              </a:xfrm>
              <a:prstGeom prst="wedgeRectCallout">
                <a:avLst>
                  <a:gd name="adj1" fmla="val -60045"/>
                  <a:gd name="adj2" fmla="val -26968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inflation</m:t>
                      </m:r>
                      <m:r>
                        <m:rPr>
                          <m:nor/>
                        </m:rPr>
                        <a:rPr lang="en-US" altLang="zh-CN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field</m:t>
                      </m:r>
                      <m:r>
                        <a:rPr lang="en-US" altLang="zh-CN" sz="2400" b="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oscillat</m:t>
                      </m:r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es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around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bottom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behaving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as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nonrelativistic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m:t>matter</m:t>
                      </m:r>
                    </m:oMath>
                  </m:oMathPara>
                </a14:m>
                <a:endParaRPr lang="zh-CN" altLang="en-US" sz="2400" dirty="0">
                  <a:solidFill>
                    <a:schemeClr val="tx1">
                      <a:lumMod val="75000"/>
                    </a:schemeClr>
                  </a:solidFill>
                  <a:sym typeface="Avenir Medium"/>
                </a:endParaRPr>
              </a:p>
            </p:txBody>
          </p:sp>
        </mc:Choice>
        <mc:Fallback xmlns="">
          <p:sp>
            <p:nvSpPr>
              <p:cNvPr id="7" name="对话气泡: 矩形 6">
                <a:extLst>
                  <a:ext uri="{FF2B5EF4-FFF2-40B4-BE49-F238E27FC236}">
                    <a16:creationId xmlns:a16="http://schemas.microsoft.com/office/drawing/2014/main" id="{20E31D15-974E-46FD-8AC1-F7F484043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75" y="3987890"/>
                <a:ext cx="5410882" cy="832728"/>
              </a:xfrm>
              <a:prstGeom prst="wedgeRectCallout">
                <a:avLst>
                  <a:gd name="adj1" fmla="val -60045"/>
                  <a:gd name="adj2" fmla="val -26968"/>
                </a:avLst>
              </a:prstGeom>
              <a:blipFill>
                <a:blip r:embed="rId5"/>
                <a:stretch>
                  <a:fillRect r="-102" b="-65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14074167-7DC8-4F85-9745-D47A2BCAA89A}"/>
                  </a:ext>
                </a:extLst>
              </p:cNvPr>
              <p:cNvSpPr/>
              <p:nvPr/>
            </p:nvSpPr>
            <p:spPr>
              <a:xfrm>
                <a:off x="4322781" y="5280553"/>
                <a:ext cx="7177290" cy="874150"/>
              </a:xfrm>
              <a:prstGeom prst="wedgeRectCallout">
                <a:avLst>
                  <a:gd name="adj1" fmla="val -49280"/>
                  <a:gd name="adj2" fmla="val -68917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Inflaton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perturbatively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decays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into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SM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particles</m:t>
                    </m:r>
                    <m:r>
                      <a:rPr lang="en-US" altLang="zh-CN" sz="24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altLang="zh-CN" sz="2400" b="0" i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0" i="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they</m:t>
                    </m:r>
                  </m:oMath>
                </a14:m>
                <a:r>
                  <a:rPr lang="zh-CN" altLang="en-US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have not reached thermal equilibrium yet</a:t>
                </a:r>
                <a:endParaRPr lang="zh-CN" altLang="en-US" sz="2400" dirty="0">
                  <a:solidFill>
                    <a:schemeClr val="tx1">
                      <a:lumMod val="75000"/>
                    </a:schemeClr>
                  </a:solidFill>
                  <a:sym typeface="Avenir Medium"/>
                </a:endParaRPr>
              </a:p>
            </p:txBody>
          </p:sp>
        </mc:Choice>
        <mc:Fallback xmlns=""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14074167-7DC8-4F85-9745-D47A2BCA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81" y="5280553"/>
                <a:ext cx="7177290" cy="874150"/>
              </a:xfrm>
              <a:prstGeom prst="wedgeRectCallout">
                <a:avLst>
                  <a:gd name="adj1" fmla="val -49280"/>
                  <a:gd name="adj2" fmla="val -68917"/>
                </a:avLst>
              </a:prstGeom>
              <a:blipFill>
                <a:blip r:embed="rId6"/>
                <a:stretch>
                  <a:fillRect l="-1699" b="-122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9271447-1018-4E08-A58A-4411A4435670}"/>
              </a:ext>
            </a:extLst>
          </p:cNvPr>
          <p:cNvSpPr txBox="1"/>
          <p:nvPr/>
        </p:nvSpPr>
        <p:spPr>
          <a:xfrm>
            <a:off x="7985443" y="8361829"/>
            <a:ext cx="43589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WIMP land: extensively plowed 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EDFD8C-5988-42CA-A07C-0B4351F53E11}"/>
              </a:ext>
            </a:extLst>
          </p:cNvPr>
          <p:cNvSpPr txBox="1"/>
          <p:nvPr/>
        </p:nvSpPr>
        <p:spPr>
          <a:xfrm>
            <a:off x="4816601" y="8361829"/>
            <a:ext cx="27447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(nearly) virgin </a:t>
            </a:r>
            <a:r>
              <a:rPr lang="en-US" altLang="zh-CN" sz="2400" b="1" dirty="0">
                <a:solidFill>
                  <a:srgbClr val="FF0000"/>
                </a:solidFill>
              </a:rPr>
              <a:t>land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44787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Dark glue energy density via UV freeze-in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7" y="2864114"/>
                <a:ext cx="11731236" cy="54949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A closer but look at thermalization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Slow 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inflaton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decay setup: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10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Pl</m:t>
                        </m:r>
                      </m:sub>
                    </m:sSub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Very hard primary radiation  @</a:t>
                </a:r>
              </a:p>
              <a:p>
                <a:pPr algn="just"/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    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inflaton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mass</a:t>
                </a:r>
                <a14:m>
                  <m:oMath xmlns:m="http://schemas.openxmlformats.org/officeDocument/2006/math"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from 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inflaton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decay</a:t>
                </a: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Colinear soft gluons emission plays a very important to soften the hard modes </a:t>
                </a:r>
              </a:p>
              <a:p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Thermalization time scale</a:t>
                </a: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2864114"/>
                <a:ext cx="11731236" cy="5494966"/>
              </a:xfrm>
              <a:prstGeom prst="rect">
                <a:avLst/>
              </a:prstGeom>
              <a:blipFill>
                <a:blip r:embed="rId3"/>
                <a:stretch>
                  <a:fillRect l="-1715" t="-1332" b="-25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14074167-7DC8-4F85-9745-D47A2BCAA89A}"/>
                  </a:ext>
                </a:extLst>
              </p:cNvPr>
              <p:cNvSpPr/>
              <p:nvPr/>
            </p:nvSpPr>
            <p:spPr>
              <a:xfrm>
                <a:off x="8889025" y="4058921"/>
                <a:ext cx="3680458" cy="874150"/>
              </a:xfrm>
              <a:prstGeom prst="wedgeRectCallout">
                <a:avLst>
                  <a:gd name="adj1" fmla="val -45392"/>
                  <a:gd name="adj2" fmla="val -73270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complicated </a:t>
                </a:r>
                <a:r>
                  <a:rPr lang="en-US" altLang="zh-CN" sz="2400" b="0" i="0" dirty="0">
                    <a:solidFill>
                      <a:schemeClr val="tx1">
                        <a:lumMod val="75000"/>
                      </a:schemeClr>
                    </a:solidFill>
                  </a:rPr>
                  <a:t>thermal effects</a:t>
                </a:r>
              </a:p>
            </p:txBody>
          </p:sp>
        </mc:Choice>
        <mc:Fallback xmlns=""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14074167-7DC8-4F85-9745-D47A2BCA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25" y="4058921"/>
                <a:ext cx="3680458" cy="874150"/>
              </a:xfrm>
              <a:prstGeom prst="wedgeRectCallout">
                <a:avLst>
                  <a:gd name="adj1" fmla="val -45392"/>
                  <a:gd name="adj2" fmla="val -73270"/>
                </a:avLst>
              </a:prstGeom>
              <a:blipFill>
                <a:blip r:embed="rId4"/>
                <a:stretch>
                  <a:fillRect l="-1821" r="-2815" b="-118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A9E5EDA9-AC08-4E12-A61E-F7CDB9184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625" y="8388689"/>
            <a:ext cx="4471206" cy="9192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CAE97A-DED0-4A55-B398-FA92FCA53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847" y="5790529"/>
            <a:ext cx="6092215" cy="186131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D0D797C-A215-4CE9-82A8-AAE783539A6F}"/>
              </a:ext>
            </a:extLst>
          </p:cNvPr>
          <p:cNvSpPr/>
          <p:nvPr/>
        </p:nvSpPr>
        <p:spPr>
          <a:xfrm>
            <a:off x="8338235" y="2856242"/>
            <a:ext cx="444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K. </a:t>
            </a:r>
            <a:r>
              <a:rPr lang="en-US" altLang="zh-CN" sz="2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Harigaya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and K. </a:t>
            </a:r>
            <a:r>
              <a:rPr lang="en-US" altLang="zh-CN" sz="2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Mukaida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JHEP (2014).</a:t>
            </a:r>
            <a:endParaRPr lang="zh-CN" alt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672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Dark glue energy density via UV freeze-in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p:sp>
        <p:nvSpPr>
          <p:cNvPr id="14" name="WIMP miracle: weak scale particle (~100 GeV) with weak scale interaction strength (~0.1) typically leads to good annihilation rate σv~1pb">
            <a:extLst>
              <a:ext uri="{FF2B5EF4-FFF2-40B4-BE49-F238E27FC236}">
                <a16:creationId xmlns:a16="http://schemas.microsoft.com/office/drawing/2014/main" id="{533E360B-25A3-4980-9419-5D5E429E8209}"/>
              </a:ext>
            </a:extLst>
          </p:cNvPr>
          <p:cNvSpPr txBox="1"/>
          <p:nvPr/>
        </p:nvSpPr>
        <p:spPr>
          <a:xfrm>
            <a:off x="1204007" y="2864114"/>
            <a:ext cx="11738269" cy="624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lang="en-US" altLang="zh-CN" dirty="0"/>
              <a:t>energy transfers in the </a:t>
            </a:r>
            <a:r>
              <a:rPr lang="en-US" altLang="zh-CN" dirty="0" err="1"/>
              <a:t>inflaton</a:t>
            </a:r>
            <a:r>
              <a:rPr lang="en-US" altLang="zh-CN" dirty="0"/>
              <a:t>-SM radiation-dark gluon system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BEs for energy densities &amp; no-backreaction approximations                  </a:t>
            </a: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Analytical solutions to </a:t>
            </a:r>
            <a:r>
              <a:rPr lang="en-US" altLang="zh-CN" sz="3100" dirty="0" err="1">
                <a:solidFill>
                  <a:schemeClr val="tx1">
                    <a:lumMod val="75000"/>
                  </a:schemeClr>
                </a:solidFill>
              </a:rPr>
              <a:t>inflaton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 matter</a:t>
            </a:r>
          </a:p>
          <a:p>
            <a:pPr algn="just"/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     in the decoupling limits</a:t>
            </a: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 Analytical solutions to radiation</a:t>
            </a:r>
          </a:p>
          <a:p>
            <a:pPr algn="just">
              <a:lnSpc>
                <a:spcPct val="150000"/>
              </a:lnSpc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D2F275-618E-471F-8152-CFE40C9A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91" y="4015488"/>
            <a:ext cx="2895742" cy="18757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437754-A414-49C0-B9E4-69612B8E6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330" y="4015488"/>
            <a:ext cx="2895743" cy="1105029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82009F89-2AD9-4428-B576-853C6380E4B6}"/>
              </a:ext>
            </a:extLst>
          </p:cNvPr>
          <p:cNvSpPr/>
          <p:nvPr/>
        </p:nvSpPr>
        <p:spPr>
          <a:xfrm rot="1346134">
            <a:off x="5627077" y="4811151"/>
            <a:ext cx="735328" cy="618978"/>
          </a:xfrm>
          <a:prstGeom prst="rightArrow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BFAB63-5A19-47B5-A863-88A7EBED4366}"/>
              </a:ext>
            </a:extLst>
          </p:cNvPr>
          <p:cNvGrpSpPr/>
          <p:nvPr/>
        </p:nvGrpSpPr>
        <p:grpSpPr>
          <a:xfrm>
            <a:off x="1790598" y="3988853"/>
            <a:ext cx="4493047" cy="2433792"/>
            <a:chOff x="1790598" y="3988853"/>
            <a:chExt cx="4493047" cy="243379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BAAFE49-54EE-4BEB-96EC-75D74766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0598" y="3988853"/>
              <a:ext cx="3815378" cy="1928986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3B3FC5E-E0B7-478C-A71B-528E6D7D97E8}"/>
                </a:ext>
              </a:extLst>
            </p:cNvPr>
            <p:cNvGrpSpPr/>
            <p:nvPr/>
          </p:nvGrpSpPr>
          <p:grpSpPr>
            <a:xfrm>
              <a:off x="1790598" y="6068759"/>
              <a:ext cx="4493047" cy="353886"/>
              <a:chOff x="1790598" y="6068759"/>
              <a:chExt cx="4493047" cy="353886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DF598A1F-A4EC-40FD-87D8-178084BB8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7664" y="6071836"/>
                <a:ext cx="635981" cy="349503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EC0B54CD-668B-4C3A-8BFD-3DFDDAF8A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0598" y="6068759"/>
                <a:ext cx="3892750" cy="353886"/>
              </a:xfrm>
              <a:prstGeom prst="rect">
                <a:avLst/>
              </a:prstGeom>
            </p:spPr>
          </p:pic>
        </p:grpSp>
      </p:grpSp>
      <p:sp>
        <p:nvSpPr>
          <p:cNvPr id="15" name="对话气泡: 矩形 14">
            <a:extLst>
              <a:ext uri="{FF2B5EF4-FFF2-40B4-BE49-F238E27FC236}">
                <a16:creationId xmlns:a16="http://schemas.microsoft.com/office/drawing/2014/main" id="{B955E5FF-F81E-4BFE-8A18-8BD76F6E829C}"/>
              </a:ext>
            </a:extLst>
          </p:cNvPr>
          <p:cNvSpPr/>
          <p:nvPr/>
        </p:nvSpPr>
        <p:spPr>
          <a:xfrm>
            <a:off x="6782412" y="6119782"/>
            <a:ext cx="2895742" cy="471924"/>
          </a:xfrm>
          <a:prstGeom prst="wedgeRectCallout">
            <a:avLst>
              <a:gd name="adj1" fmla="val -11386"/>
              <a:gd name="adj2" fmla="val -115003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2400" b="0" i="0" dirty="0">
                <a:solidFill>
                  <a:schemeClr val="tx1">
                    <a:lumMod val="75000"/>
                  </a:schemeClr>
                </a:solidFill>
              </a:rPr>
              <a:t>BEs during reheating </a:t>
            </a:r>
          </a:p>
        </p:txBody>
      </p: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5086EA57-0D59-4BEB-8351-ABD3F8D9FDAA}"/>
              </a:ext>
            </a:extLst>
          </p:cNvPr>
          <p:cNvSpPr/>
          <p:nvPr/>
        </p:nvSpPr>
        <p:spPr>
          <a:xfrm>
            <a:off x="10176921" y="5427636"/>
            <a:ext cx="2720320" cy="841256"/>
          </a:xfrm>
          <a:prstGeom prst="wedgeRectCallout">
            <a:avLst>
              <a:gd name="adj1" fmla="val -28710"/>
              <a:gd name="adj2" fmla="val -93264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2400" b="0" i="0" dirty="0">
                <a:solidFill>
                  <a:schemeClr val="tx1">
                    <a:lumMod val="75000"/>
                  </a:schemeClr>
                </a:solidFill>
              </a:rPr>
              <a:t>BEs in radiation dominance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AFEC2C5-515E-4068-A983-4E5B91D8F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300" y="6861940"/>
            <a:ext cx="2821707" cy="8994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63B7AD7-CB34-4CF8-A0E1-75F3F4E13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541" y="8587658"/>
            <a:ext cx="3728207" cy="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17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Dark glue energy density via UV freeze-in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p:sp>
        <p:nvSpPr>
          <p:cNvPr id="14" name="WIMP miracle: weak scale particle (~100 GeV) with weak scale interaction strength (~0.1) typically leads to good annihilation rate σv~1pb">
            <a:extLst>
              <a:ext uri="{FF2B5EF4-FFF2-40B4-BE49-F238E27FC236}">
                <a16:creationId xmlns:a16="http://schemas.microsoft.com/office/drawing/2014/main" id="{533E360B-25A3-4980-9419-5D5E429E8209}"/>
              </a:ext>
            </a:extLst>
          </p:cNvPr>
          <p:cNvSpPr txBox="1"/>
          <p:nvPr/>
        </p:nvSpPr>
        <p:spPr>
          <a:xfrm>
            <a:off x="1204007" y="2864114"/>
            <a:ext cx="11738269" cy="512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lang="en-US" altLang="zh-CN" dirty="0"/>
              <a:t>energy transfers in the </a:t>
            </a:r>
            <a:r>
              <a:rPr lang="en-US" altLang="zh-CN" dirty="0" err="1"/>
              <a:t>inflaton</a:t>
            </a:r>
            <a:r>
              <a:rPr lang="en-US" altLang="zh-CN" dirty="0"/>
              <a:t>-SM radiation-dark gluon system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Collision terms in phases I, II &amp; III</a:t>
            </a: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4946ED-3973-495C-A94A-E94FCD04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83" y="4071633"/>
            <a:ext cx="9108833" cy="161033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E3A0CE3-2EBD-4029-A152-83C74795DD0A}"/>
              </a:ext>
            </a:extLst>
          </p:cNvPr>
          <p:cNvGrpSpPr/>
          <p:nvPr/>
        </p:nvGrpSpPr>
        <p:grpSpPr>
          <a:xfrm>
            <a:off x="1947983" y="6509515"/>
            <a:ext cx="8152621" cy="1647551"/>
            <a:chOff x="1947983" y="5982945"/>
            <a:chExt cx="8152621" cy="164755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22F589B-55A8-4D4E-9F95-959270276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984" y="5982945"/>
              <a:ext cx="8152620" cy="84400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DE1A29D-18F6-4521-BCE7-4990DC305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7983" y="6826952"/>
              <a:ext cx="7238220" cy="803544"/>
            </a:xfrm>
            <a:prstGeom prst="rect">
              <a:avLst/>
            </a:prstGeom>
          </p:spPr>
        </p:pic>
      </p:grp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7F2EDA94-3D3C-4CAF-A729-A00D06E62E54}"/>
              </a:ext>
            </a:extLst>
          </p:cNvPr>
          <p:cNvSpPr/>
          <p:nvPr/>
        </p:nvSpPr>
        <p:spPr>
          <a:xfrm>
            <a:off x="8911883" y="5843534"/>
            <a:ext cx="3606704" cy="471924"/>
          </a:xfrm>
          <a:prstGeom prst="wedgeRectCallout">
            <a:avLst>
              <a:gd name="adj1" fmla="val -38690"/>
              <a:gd name="adj2" fmla="val -92501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2400" b="0" i="0" dirty="0">
                <a:solidFill>
                  <a:schemeClr val="tx1">
                    <a:lumMod val="75000"/>
                  </a:schemeClr>
                </a:solidFill>
              </a:rPr>
              <a:t>Phase I: prethermal phase</a:t>
            </a:r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5524C900-1FBD-47E1-B764-CF3243D13A92}"/>
              </a:ext>
            </a:extLst>
          </p:cNvPr>
          <p:cNvSpPr/>
          <p:nvPr/>
        </p:nvSpPr>
        <p:spPr>
          <a:xfrm>
            <a:off x="6944581" y="8453622"/>
            <a:ext cx="4893382" cy="841256"/>
          </a:xfrm>
          <a:prstGeom prst="wedgeRectCallout">
            <a:avLst>
              <a:gd name="adj1" fmla="val -37646"/>
              <a:gd name="adj2" fmla="val -99091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chemeClr val="tx1">
                    <a:lumMod val="75000"/>
                  </a:schemeClr>
                </a:solidFill>
              </a:rPr>
              <a:t>Phase II: thermal during reheating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Similar in phase III</a:t>
            </a:r>
            <a:endParaRPr lang="en-US" altLang="zh-CN" sz="2400" b="0" i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936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Temperature of dark gluons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7" y="2864114"/>
                <a:ext cx="11731235" cy="20569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Dark gluon energy density</a:t>
                </a: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Obtained by direct integrating over </a:t>
                </a:r>
                <a14:m>
                  <m:oMath xmlns:m="http://schemas.openxmlformats.org/officeDocument/2006/math"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2864114"/>
                <a:ext cx="11731235" cy="2056973"/>
              </a:xfrm>
              <a:prstGeom prst="rect">
                <a:avLst/>
              </a:prstGeom>
              <a:blipFill>
                <a:blip r:embed="rId3"/>
                <a:stretch>
                  <a:fillRect l="-1715" t="-35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usk Of WIMP DM">
            <a:extLst>
              <a:ext uri="{FF2B5EF4-FFF2-40B4-BE49-F238E27FC236}">
                <a16:creationId xmlns:a16="http://schemas.microsoft.com/office/drawing/2014/main" id="{6CB8B88E-DECB-4CE5-8B0E-4AB22451D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4FEFEB-9146-40B6-A688-D4A29322D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964" y="7926473"/>
            <a:ext cx="4787482" cy="973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49A124F1-D372-4B16-8631-2616A8831F7B}"/>
                  </a:ext>
                </a:extLst>
              </p:cNvPr>
              <p:cNvSpPr txBox="1"/>
              <p:nvPr/>
            </p:nvSpPr>
            <p:spPr>
              <a:xfrm>
                <a:off x="1204007" y="4921087"/>
                <a:ext cx="11731235" cy="28110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Estimate dark gluon temperature: some working assumptions</a:t>
                </a: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dirty="0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Energy transfer between dark and visible sectors effectively shuts down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Blip>
                    <a:blip r:embed="rId2"/>
                  </a:buBlip>
                </a:pPr>
                <a:r>
                  <a:rPr lang="en-US" altLang="zh-CN" dirty="0">
                    <a:solidFill>
                      <a:schemeClr val="tx1">
                        <a:lumMod val="75000"/>
                      </a:schemeClr>
                    </a:solidFill>
                  </a:rPr>
                  <a:t>Dark gluons thermalizes b</a:t>
                </a:r>
                <a:r>
                  <a:rPr lang="en-US" altLang="zh-CN" dirty="0">
                    <a:solidFill>
                      <a:schemeClr val="tx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efore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dirty="0">
                    <a:solidFill>
                      <a:schemeClr val="tx1">
                        <a:lumMod val="75000"/>
                      </a:schemeClr>
                    </a:solidFill>
                  </a:rPr>
                  <a:t>Dark gluon temperature</a:t>
                </a:r>
              </a:p>
            </p:txBody>
          </p:sp>
        </mc:Choice>
        <mc:Fallback xmlns="">
          <p:sp>
            <p:nvSpPr>
              <p:cNvPr id="10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49A124F1-D372-4B16-8631-2616A8831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4921087"/>
                <a:ext cx="11731235" cy="2811026"/>
              </a:xfrm>
              <a:prstGeom prst="rect">
                <a:avLst/>
              </a:prstGeom>
              <a:blipFill>
                <a:blip r:embed="rId5"/>
                <a:stretch>
                  <a:fillRect l="-1715" t="-2603" b="-60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86F7F812-6939-47A1-BB38-1BAA99330D9B}"/>
              </a:ext>
            </a:extLst>
          </p:cNvPr>
          <p:cNvGrpSpPr/>
          <p:nvPr/>
        </p:nvGrpSpPr>
        <p:grpSpPr>
          <a:xfrm>
            <a:off x="2819390" y="3983170"/>
            <a:ext cx="6669124" cy="758751"/>
            <a:chOff x="2692495" y="3990205"/>
            <a:chExt cx="6669124" cy="75875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007707F-CA6E-4D10-97AB-7C8AD8953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2495" y="4000509"/>
              <a:ext cx="3187369" cy="71972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89C25EF-B6ED-4061-ABFC-4E16DF6B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0845" y="3990205"/>
              <a:ext cx="2860774" cy="758751"/>
            </a:xfrm>
            <a:prstGeom prst="rect">
              <a:avLst/>
            </a:prstGeom>
          </p:spPr>
        </p:pic>
      </p:grp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6C5629FF-6A12-4478-9FFA-3F816EA250EE}"/>
              </a:ext>
            </a:extLst>
          </p:cNvPr>
          <p:cNvSpPr/>
          <p:nvPr/>
        </p:nvSpPr>
        <p:spPr>
          <a:xfrm>
            <a:off x="7762115" y="6978060"/>
            <a:ext cx="3674919" cy="471924"/>
          </a:xfrm>
          <a:prstGeom prst="wedgeRectCallout">
            <a:avLst>
              <a:gd name="adj1" fmla="val -63824"/>
              <a:gd name="adj2" fmla="val -99745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Needs further specific study</a:t>
            </a:r>
            <a:endParaRPr lang="en-US" altLang="zh-CN" sz="2400" b="0" i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0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Prethermal </a:t>
            </a:r>
            <a:r>
              <a:rPr lang="da-DK" altLang="zh-CN" i="1" dirty="0"/>
              <a:t>VS.</a:t>
            </a:r>
            <a:r>
              <a:rPr lang="da-DK" altLang="zh-CN" dirty="0"/>
              <a:t> thermal UV freeze-in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7" y="2864114"/>
                <a:ext cx="11731235" cy="32571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Higgs portal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Difficult 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prethermal production domination:</a:t>
                </a:r>
              </a:p>
              <a:p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sSup>
                      <m:sSupPr>
                        <m:ctrlP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convex</m:t>
                    </m:r>
                    <m: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limit</m:t>
                    </m:r>
                    <m: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2864114"/>
                <a:ext cx="11731235" cy="3257110"/>
              </a:xfrm>
              <a:prstGeom prst="rect">
                <a:avLst/>
              </a:prstGeom>
              <a:blipFill>
                <a:blip r:embed="rId3"/>
                <a:stretch>
                  <a:fillRect l="-1715" t="-206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usk Of WIMP DM">
            <a:extLst>
              <a:ext uri="{FF2B5EF4-FFF2-40B4-BE49-F238E27FC236}">
                <a16:creationId xmlns:a16="http://schemas.microsoft.com/office/drawing/2014/main" id="{6CB8B88E-DECB-4CE5-8B0E-4AB22451D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CC10377-B7E4-462D-BFBE-CF6BB848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77" y="3573509"/>
            <a:ext cx="9833316" cy="114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7FC35D23-02BE-43CA-AB77-FEC9466D1E94}"/>
                  </a:ext>
                </a:extLst>
              </p:cNvPr>
              <p:cNvSpPr txBox="1"/>
              <p:nvPr/>
            </p:nvSpPr>
            <p:spPr>
              <a:xfrm>
                <a:off x="1204007" y="6131262"/>
                <a:ext cx="11731235" cy="32571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Vector boson portal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457200" indent="-457200">
                  <a:buBlip>
                    <a:blip r:embed="rId2"/>
                  </a:buBlip>
                </a:pPr>
                <a:r>
                  <a:rPr lang="en-US" altLang="zh-CN" sz="31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Easy 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prethermal production domination in </a:t>
                </a:r>
                <a:r>
                  <a:rPr lang="en-US" altLang="zh-CN" sz="3100" b="1" i="1" dirty="0">
                    <a:solidFill>
                      <a:srgbClr val="FF0000"/>
                    </a:solidFill>
                  </a:rPr>
                  <a:t>Plank suppressed decay</a:t>
                </a:r>
              </a:p>
              <a:p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sSup>
                      <m:sSupPr>
                        <m:ctrlPr>
                          <a:rPr lang="en-US" altLang="zh-CN" sz="3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/1.0)</m:t>
                        </m:r>
                      </m:e>
                      <m:sup>
                        <m:f>
                          <m:fPr>
                            <m:ctrlPr>
                              <a:rPr lang="en-US" altLang="zh-CN" sz="3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altLang="zh-CN" sz="3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7FC35D23-02BE-43CA-AB77-FEC9466D1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6131262"/>
                <a:ext cx="11731235" cy="3257110"/>
              </a:xfrm>
              <a:prstGeom prst="rect">
                <a:avLst/>
              </a:prstGeom>
              <a:blipFill>
                <a:blip r:embed="rId5"/>
                <a:stretch>
                  <a:fillRect l="-1715" t="-206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F2733E11-FBA7-41ED-A46B-CDF0D3B32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425" y="6844081"/>
            <a:ext cx="9440030" cy="12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494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DGB relic density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800792" cy="58426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From dark gluons to dark glueballs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Dark </a:t>
                </a:r>
                <a:r>
                  <a:rPr lang="da-DK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confining phase transition @ </a:t>
                </a:r>
                <a14:m>
                  <m:oMath xmlns:m="http://schemas.openxmlformats.org/officeDocument/2006/math">
                    <m:r>
                      <a:rPr lang="zh-CN" altLang="da-DK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, and dark gluon confines into dark glueballs</a:t>
                </a:r>
              </a:p>
              <a:p>
                <a:pPr marL="457200" indent="-457200" algn="just">
                  <a:lnSpc>
                    <a:spcPct val="150000"/>
                  </a:lnSpc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Dark glueballs soon become nonrelativistic</a:t>
                </a:r>
              </a:p>
              <a:p>
                <a:pPr marL="457200" indent="-457200" algn="just">
                  <a:lnSpc>
                    <a:spcPct val="150000"/>
                  </a:lnSpc>
                  <a:buBlip>
                    <a:blip r:embed="rId2"/>
                  </a:buBlip>
                </a:pPr>
                <a:r>
                  <a:rPr lang="en-US" altLang="zh-CN" sz="3100" b="0" i="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Assuming the dark gluons mainly transform into the ground state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Dark glueball energy density from energy conservations 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DGB relic density </a:t>
                </a: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800792" cy="5842625"/>
              </a:xfrm>
              <a:prstGeom prst="rect">
                <a:avLst/>
              </a:prstGeom>
              <a:blipFill>
                <a:blip r:embed="rId3"/>
                <a:stretch>
                  <a:fillRect l="-1705" t="-1253" r="-160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usk Of WIMP DM">
            <a:extLst>
              <a:ext uri="{FF2B5EF4-FFF2-40B4-BE49-F238E27FC236}">
                <a16:creationId xmlns:a16="http://schemas.microsoft.com/office/drawing/2014/main" id="{BEDD9A55-A7F9-4506-923F-F7A16CD0E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90FD85-8154-40AD-845E-0DDB10C1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65" y="6345322"/>
            <a:ext cx="4843634" cy="775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EFCB47-F469-4CC5-A2DE-9EAA8EFB0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285" y="7859275"/>
            <a:ext cx="8561559" cy="9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53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Detecable in the cosmic rays?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800792" cy="20261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lang="en-US" altLang="zh-CN" dirty="0"/>
                  <a:t>Higgs portal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Displace the parameter space most accessible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FERMI-LAT gamma ray data is sensitive to </a:t>
                </a:r>
                <a14:m>
                  <m:oMath xmlns:m="http://schemas.openxmlformats.org/officeDocument/2006/math">
                    <m:r>
                      <a:rPr lang="el-GR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zh-CN" altLang="en-US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1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𝑉𝑉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800792" cy="2026196"/>
              </a:xfrm>
              <a:prstGeom prst="rect">
                <a:avLst/>
              </a:prstGeom>
              <a:blipFill>
                <a:blip r:embed="rId3"/>
                <a:stretch>
                  <a:fillRect t="-331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usk Of WIMP DM">
            <a:extLst>
              <a:ext uri="{FF2B5EF4-FFF2-40B4-BE49-F238E27FC236}">
                <a16:creationId xmlns:a16="http://schemas.microsoft.com/office/drawing/2014/main" id="{BEDD9A55-A7F9-4506-923F-F7A16CD0E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79D78D-A312-4B0A-A08F-4ED5F9E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70"/>
          <a:stretch/>
        </p:blipFill>
        <p:spPr>
          <a:xfrm>
            <a:off x="1793629" y="4422454"/>
            <a:ext cx="8560191" cy="4265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0B6D37A1-D77D-4521-94C3-A59F14A4612F}"/>
                  </a:ext>
                </a:extLst>
              </p:cNvPr>
              <p:cNvSpPr/>
              <p:nvPr/>
            </p:nvSpPr>
            <p:spPr>
              <a:xfrm>
                <a:off x="6386733" y="8778849"/>
                <a:ext cx="6379698" cy="874150"/>
              </a:xfrm>
              <a:prstGeom prst="wedgeRectCallout">
                <a:avLst>
                  <a:gd name="adj1" fmla="val -50617"/>
                  <a:gd name="adj2" fmla="val -73192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Hopeful for a relatively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chemeClr val="tx1">
                        <a:lumMod val="75000"/>
                      </a:schemeClr>
                    </a:solidFill>
                  </a:rPr>
                  <a:t>/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&lt;&lt;1</m:t>
                    </m:r>
                  </m:oMath>
                </a14:m>
                <a:r>
                  <a:rPr lang="en-US" altLang="zh-CN" sz="2400" b="0" i="0" dirty="0">
                    <a:solidFill>
                      <a:schemeClr val="tx1">
                        <a:lumMod val="75000"/>
                      </a:schemeClr>
                    </a:solidFill>
                  </a:rPr>
                  <a:t>, for the sake of no on-shell mediator production</a:t>
                </a:r>
              </a:p>
            </p:txBody>
          </p:sp>
        </mc:Choice>
        <mc:Fallback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0B6D37A1-D77D-4521-94C3-A59F14A46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33" y="8778849"/>
                <a:ext cx="6379698" cy="874150"/>
              </a:xfrm>
              <a:prstGeom prst="wedgeRectCallout">
                <a:avLst>
                  <a:gd name="adj1" fmla="val -50617"/>
                  <a:gd name="adj2" fmla="val -73192"/>
                </a:avLst>
              </a:prstGeom>
              <a:blipFill>
                <a:blip r:embed="rId5"/>
                <a:stretch>
                  <a:fillRect l="-1425" b="-124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4199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Detecable in the cosmic rays?</a:t>
            </a:r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800792" cy="2514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=8 </m:t>
                    </m:r>
                  </m:oMath>
                </a14:m>
                <a:r>
                  <a:rPr lang="en-US" altLang="zh-CN" dirty="0"/>
                  <a:t>vector boson portal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Only 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PeV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scale DGB is accessible because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31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31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31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d>
                          <m:dPr>
                            <m:ctrlPr>
                              <a:rPr lang="en-US" altLang="zh-CN" sz="31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1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1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31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sz="31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sz="31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1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31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Constraint from FERMI-LAT gamma ray data &amp; 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IceCube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neutrino data 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Sensitive to </a:t>
                </a:r>
                <a14:m>
                  <m:oMath xmlns:m="http://schemas.openxmlformats.org/officeDocument/2006/math">
                    <m:r>
                      <a:rPr lang="el-GR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zh-CN" altLang="en-US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1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𝑉𝑉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31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b="1" dirty="0" err="1">
                    <a:solidFill>
                      <a:srgbClr val="FF0000"/>
                    </a:solidFill>
                    <a:latin typeface="+mj-lt"/>
                  </a:rPr>
                  <a:t>PeV</a:t>
                </a:r>
                <a:r>
                  <a:rPr lang="en-US" altLang="zh-CN" sz="3100" b="1" dirty="0">
                    <a:solidFill>
                      <a:srgbClr val="FF0000"/>
                    </a:solidFill>
                    <a:latin typeface="+mj-lt"/>
                  </a:rPr>
                  <a:t> events in </a:t>
                </a:r>
                <a:r>
                  <a:rPr lang="en-US" altLang="zh-CN" sz="3100" b="1" dirty="0" err="1">
                    <a:solidFill>
                      <a:srgbClr val="FF0000"/>
                    </a:solidFill>
                    <a:latin typeface="+mj-lt"/>
                  </a:rPr>
                  <a:t>IceCube</a:t>
                </a:r>
                <a:r>
                  <a:rPr lang="en-US" altLang="zh-CN" sz="3100" b="1" dirty="0">
                    <a:solidFill>
                      <a:srgbClr val="FF0000"/>
                    </a:solidFill>
                    <a:latin typeface="+mj-lt"/>
                  </a:rPr>
                  <a:t>?</a:t>
                </a:r>
              </a:p>
            </p:txBody>
          </p:sp>
        </mc:Choice>
        <mc:Fallback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800792" cy="2514022"/>
              </a:xfrm>
              <a:prstGeom prst="rect">
                <a:avLst/>
              </a:prstGeom>
              <a:blipFill>
                <a:blip r:embed="rId3"/>
                <a:stretch>
                  <a:fillRect t="-2670" r="-568" b="-679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usk Of WIMP DM">
            <a:extLst>
              <a:ext uri="{FF2B5EF4-FFF2-40B4-BE49-F238E27FC236}">
                <a16:creationId xmlns:a16="http://schemas.microsoft.com/office/drawing/2014/main" id="{BEDD9A55-A7F9-4506-923F-F7A16CD0E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Slightly reheat the hidden dark gluons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06D7C9-0464-4269-B3C2-7B2CF21E8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443" y="5426835"/>
            <a:ext cx="8201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46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onclusions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dirty="0"/>
              <a:t>Conclusions</a:t>
            </a:r>
          </a:p>
        </p:txBody>
      </p:sp>
      <p:sp>
        <p:nvSpPr>
          <p:cNvPr id="401" name="FIMP DM seems to be a good alternative to WIMP DM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388109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en-US" dirty="0"/>
              <a:t>DGB from the dark Yang-Mills sector is an attractive non-</a:t>
            </a:r>
            <a:r>
              <a:rPr dirty="0"/>
              <a:t>WIMP DM</a:t>
            </a:r>
            <a:r>
              <a:rPr lang="en-US" altLang="zh-CN" dirty="0"/>
              <a:t> candidate</a:t>
            </a:r>
            <a:endParaRPr dirty="0"/>
          </a:p>
          <a:p>
            <a:pPr>
              <a:defRPr>
                <a:solidFill>
                  <a:srgbClr val="73FCD6"/>
                </a:solidFill>
              </a:defRPr>
            </a:pPr>
            <a:r>
              <a:rPr lang="en-US" dirty="0"/>
              <a:t>But it has the overproduction problem, requiring a much cooler dark sector at the high temperature</a:t>
            </a:r>
            <a:endParaRPr dirty="0"/>
          </a:p>
          <a:p>
            <a:pPr>
              <a:defRPr>
                <a:solidFill>
                  <a:srgbClr val="73FCD6"/>
                </a:solidFill>
              </a:defRPr>
            </a:pPr>
            <a:r>
              <a:rPr lang="en-US" dirty="0"/>
              <a:t>We propose a solution by introducing higher dimensional operator to bridge the SM and dark gluonic sector, which naturally reheat the dark sector slightly</a:t>
            </a:r>
          </a:p>
          <a:p>
            <a:pPr>
              <a:defRPr>
                <a:solidFill>
                  <a:srgbClr val="73FCD6"/>
                </a:solidFill>
              </a:defRPr>
            </a:pPr>
            <a:r>
              <a:rPr lang="en-US" dirty="0"/>
              <a:t>At the same time they lead to a decaying &amp; detectable DGB</a:t>
            </a:r>
            <a:endParaRPr dirty="0"/>
          </a:p>
          <a:p>
            <a:pPr>
              <a:defRPr>
                <a:solidFill>
                  <a:srgbClr val="73FCD6"/>
                </a:solidFill>
              </a:defRPr>
            </a:pPr>
            <a:r>
              <a:rPr dirty="0"/>
              <a:t>Thanks for your attention~~~~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utline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Dusk Of WIMP DM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60400" y="2019300"/>
                <a:ext cx="12191805" cy="7542459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 sz="5000">
                    <a:solidFill>
                      <a:srgbClr val="73FCD6"/>
                    </a:solidFill>
                  </a:defRPr>
                </a:pPr>
                <a:r>
                  <a:rPr lang="en-US" sz="4500" dirty="0"/>
                  <a:t>Dark glueball dark matter </a:t>
                </a:r>
                <a:r>
                  <a:rPr lang="en-US" altLang="zh-CN" sz="4500" dirty="0"/>
                  <a:t>from dark </a:t>
                </a:r>
                <a14:m>
                  <m:oMath xmlns:m="http://schemas.openxmlformats.org/officeDocument/2006/math">
                    <m:r>
                      <a:rPr lang="zh-CN" altLang="en-US" sz="4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4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4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4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45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4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500" dirty="0"/>
              </a:p>
              <a:p>
                <a:pPr lvl="1">
                  <a:lnSpc>
                    <a:spcPts val="20"/>
                  </a:lnSpc>
                  <a:buFont typeface="Wingdings" panose="05000000000000000000" pitchFamily="2" charset="2"/>
                  <a:buChar char="Ø"/>
                  <a:defRPr sz="5000">
                    <a:solidFill>
                      <a:srgbClr val="73FCD6"/>
                    </a:solidFill>
                  </a:defRPr>
                </a:pPr>
                <a:r>
                  <a:rPr lang="en-US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an attractive non-WIMP DM candidate</a:t>
                </a:r>
              </a:p>
              <a:p>
                <a:pPr lvl="1">
                  <a:lnSpc>
                    <a:spcPts val="20"/>
                  </a:lnSpc>
                  <a:buFont typeface="Wingdings" panose="05000000000000000000" pitchFamily="2" charset="2"/>
                  <a:buChar char="Ø"/>
                  <a:defRPr sz="5000">
                    <a:solidFill>
                      <a:srgbClr val="73FCD6"/>
                    </a:solidFill>
                  </a:defRPr>
                </a:pPr>
                <a:r>
                  <a:rPr lang="en-US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Suffering from the problem of </a:t>
                </a:r>
                <a:r>
                  <a:rPr lang="en-US" altLang="zh-CN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overproduction</a:t>
                </a:r>
                <a:endPara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defRPr sz="5000">
                    <a:solidFill>
                      <a:srgbClr val="73FCD6"/>
                    </a:solidFill>
                  </a:defRPr>
                </a:pPr>
                <a:r>
                  <a:rPr lang="en-US" sz="4500" dirty="0">
                    <a:solidFill>
                      <a:srgbClr val="73FCD6"/>
                    </a:solidFill>
                  </a:rPr>
                  <a:t>Our solution: reheat the dark sector slightly</a:t>
                </a:r>
              </a:p>
              <a:p>
                <a:pPr lvl="1">
                  <a:lnSpc>
                    <a:spcPts val="20"/>
                  </a:lnSpc>
                  <a:buFont typeface="Wingdings" panose="05000000000000000000" pitchFamily="2" charset="2"/>
                  <a:buChar char="Ø"/>
                  <a:defRPr sz="5000">
                    <a:solidFill>
                      <a:srgbClr val="73FCD6"/>
                    </a:solidFill>
                  </a:defRPr>
                </a:pPr>
                <a:r>
                  <a:rPr lang="en-US" altLang="zh-CN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We introduce higher dimensional operators linking</a:t>
                </a:r>
              </a:p>
              <a:p>
                <a:pPr marL="469900" lvl="1" indent="0">
                  <a:lnSpc>
                    <a:spcPts val="20"/>
                  </a:lnSpc>
                  <a:buNone/>
                  <a:defRPr sz="5000">
                    <a:solidFill>
                      <a:srgbClr val="73FCD6"/>
                    </a:solidFill>
                  </a:defRPr>
                </a:pPr>
                <a:r>
                  <a:rPr lang="en-US" altLang="zh-CN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   SM &amp; </a:t>
                </a:r>
                <a:r>
                  <a:rPr lang="en-US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dark gluon sector</a:t>
                </a:r>
              </a:p>
              <a:p>
                <a:pPr lvl="1">
                  <a:lnSpc>
                    <a:spcPts val="20"/>
                  </a:lnSpc>
                  <a:buFont typeface="Wingdings" panose="05000000000000000000" pitchFamily="2" charset="2"/>
                  <a:buChar char="Ø"/>
                  <a:defRPr sz="5000">
                    <a:solidFill>
                      <a:srgbClr val="73FCD6"/>
                    </a:solidFill>
                  </a:defRPr>
                </a:pPr>
                <a:r>
                  <a:rPr lang="en-US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They could reheat the dark gluonic sector slightly </a:t>
                </a:r>
              </a:p>
              <a:p>
                <a:pPr lvl="1">
                  <a:lnSpc>
                    <a:spcPts val="20"/>
                  </a:lnSpc>
                  <a:buFont typeface="Wingdings" panose="05000000000000000000" pitchFamily="2" charset="2"/>
                  <a:buChar char="Ø"/>
                  <a:defRPr sz="5000">
                    <a:solidFill>
                      <a:srgbClr val="73FCD6"/>
                    </a:solidFill>
                  </a:defRPr>
                </a:pPr>
                <a:r>
                  <a:rPr lang="en-US" sz="4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At the same time leads to a decaying DGB</a:t>
                </a:r>
              </a:p>
              <a:p>
                <a:pPr>
                  <a:defRPr sz="5000">
                    <a:solidFill>
                      <a:srgbClr val="73FCD6"/>
                    </a:solidFill>
                  </a:defRPr>
                </a:pPr>
                <a:r>
                  <a:rPr lang="en-US" dirty="0"/>
                  <a:t>Conclusions</a:t>
                </a:r>
                <a:endParaRPr dirty="0"/>
              </a:p>
            </p:txBody>
          </p:sp>
        </mc:Choice>
        <mc:Fallback>
          <p:sp>
            <p:nvSpPr>
              <p:cNvPr id="145" name="Dusk Of WIMP DM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0400" y="2019300"/>
                <a:ext cx="12191805" cy="7542459"/>
              </a:xfrm>
              <a:prstGeom prst="rect">
                <a:avLst/>
              </a:prstGeom>
              <a:blipFill>
                <a:blip r:embed="rId2"/>
                <a:stretch>
                  <a:fillRect l="-2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94622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dirty="0"/>
              <a:t>WIMP</a:t>
            </a:r>
            <a:r>
              <a:rPr lang="en-US" altLang="zh-CN" dirty="0"/>
              <a:t> dark matter (DM): miracle &amp; missing</a:t>
            </a:r>
            <a:endParaRPr dirty="0"/>
          </a:p>
        </p:txBody>
      </p:sp>
      <p:sp>
        <p:nvSpPr>
          <p:cNvPr id="151" name="WIMP miracle: weak scale particle (~100 GeV) with weak scale interaction strength (~0.1) typically leads to good annihilation rate σv~1pb"/>
          <p:cNvSpPr txBox="1"/>
          <p:nvPr/>
        </p:nvSpPr>
        <p:spPr>
          <a:xfrm>
            <a:off x="1194502" y="2863434"/>
            <a:ext cx="115803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lang="en-US" dirty="0"/>
              <a:t>DM: savagely breed the next breakthroughs of particle physics </a:t>
            </a:r>
            <a:endParaRPr dirty="0"/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p:sp>
        <p:nvSpPr>
          <p:cNvPr id="10" name="WIMP miracle: weak scale particle (~100 GeV) with weak scale interaction strength (~0.1) typically leads to good annihilation rate σv~1pb">
            <a:extLst>
              <a:ext uri="{FF2B5EF4-FFF2-40B4-BE49-F238E27FC236}">
                <a16:creationId xmlns:a16="http://schemas.microsoft.com/office/drawing/2014/main" id="{5788A795-FC75-469F-97B1-E3D704DFD75B}"/>
              </a:ext>
            </a:extLst>
          </p:cNvPr>
          <p:cNvSpPr txBox="1"/>
          <p:nvPr/>
        </p:nvSpPr>
        <p:spPr>
          <a:xfrm>
            <a:off x="1189940" y="4884939"/>
            <a:ext cx="1130217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dirty="0"/>
              <a:t>WIMP miracle</a:t>
            </a:r>
            <a:r>
              <a:rPr lang="en-US" altLang="zh-CN" dirty="0"/>
              <a:t> to understand the 25% DM budget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in freeze-out dynamics, the 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weak scale particle (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</a:rPr>
              <a:t>~ 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100 GeV) with weak interaction 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strength 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</a:rPr>
              <a:t>~ 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0.1) leads to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right 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DM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 annihilation rate 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&lt;</a:t>
            </a:r>
            <a:r>
              <a:rPr lang="el-GR" altLang="zh-CN" sz="3100" dirty="0">
                <a:solidFill>
                  <a:schemeClr val="tx1">
                    <a:lumMod val="75000"/>
                  </a:schemeClr>
                </a:solidFill>
              </a:rPr>
              <a:t>σ</a:t>
            </a: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v&gt;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</a:rPr>
              <a:t>~</a:t>
            </a:r>
            <a:r>
              <a:rPr sz="3100" dirty="0">
                <a:solidFill>
                  <a:schemeClr val="tx1">
                    <a:lumMod val="75000"/>
                  </a:schemeClr>
                </a:solidFill>
              </a:rPr>
              <a:t>1pb</a:t>
            </a:r>
            <a:endParaRPr lang="en-US" altLang="zh-CN" sz="3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6AC6DC-EE6D-49B5-B4BD-A28037E0C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62" y="3702569"/>
            <a:ext cx="7962313" cy="955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9615B292-0198-4A5F-ADF4-1EF66A3C7D3C}"/>
                  </a:ext>
                </a:extLst>
              </p:cNvPr>
              <p:cNvSpPr txBox="1"/>
              <p:nvPr/>
            </p:nvSpPr>
            <p:spPr>
              <a:xfrm>
                <a:off x="1271876" y="7056857"/>
                <a:ext cx="7309416" cy="21244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Hard &amp; long &amp; many DM searches, to find the expensive inequality: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CN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sub>
                          </m:sSub>
                        </m:den>
                      </m:f>
                      <m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dirty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‼!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9615B292-0198-4A5F-ADF4-1EF66A3C7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76" y="7056857"/>
                <a:ext cx="7309416" cy="2124428"/>
              </a:xfrm>
              <a:prstGeom prst="rect">
                <a:avLst/>
              </a:prstGeom>
              <a:blipFill>
                <a:blip r:embed="rId4"/>
                <a:stretch>
                  <a:fillRect l="-2752" t="-37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像" descr="图像">
            <a:extLst>
              <a:ext uri="{FF2B5EF4-FFF2-40B4-BE49-F238E27FC236}">
                <a16:creationId xmlns:a16="http://schemas.microsoft.com/office/drawing/2014/main" id="{7027C121-C493-4632-A167-4A10AB1F8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3653" b="13094"/>
          <a:stretch/>
        </p:blipFill>
        <p:spPr>
          <a:xfrm>
            <a:off x="8678363" y="6561121"/>
            <a:ext cx="3730709" cy="2997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en-US" altLang="zh-CN" dirty="0"/>
              <a:t>Is the WIMP paradigm misleading?</a:t>
            </a:r>
          </a:p>
          <a:p>
            <a:pPr marL="0" indent="0">
              <a:lnSpc>
                <a:spcPct val="250000"/>
              </a:lnSpc>
              <a:buNone/>
              <a:defRPr>
                <a:solidFill>
                  <a:srgbClr val="73FCD6"/>
                </a:solidFill>
              </a:defRPr>
            </a:pPr>
            <a:endParaRPr lang="en-US" altLang="zh-CN" dirty="0"/>
          </a:p>
          <a:p>
            <a:pPr>
              <a:defRPr>
                <a:solidFill>
                  <a:srgbClr val="73FCD6"/>
                </a:solidFill>
              </a:defRPr>
            </a:pPr>
            <a:r>
              <a:rPr lang="en-US" altLang="zh-CN" dirty="0"/>
              <a:t>Bird’s view over FIMP</a:t>
            </a:r>
          </a:p>
          <a:p>
            <a:pPr>
              <a:defRPr>
                <a:solidFill>
                  <a:srgbClr val="73FCD6"/>
                </a:solidFill>
              </a:defRPr>
            </a:pPr>
            <a:endParaRPr dirty="0"/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p:sp>
        <p:nvSpPr>
          <p:cNvPr id="14" name="WIMP miracle: weak scale particle (~100 GeV) with weak scale interaction strength (~0.1) typically leads to good annihilation rate σv~1pb">
            <a:extLst>
              <a:ext uri="{FF2B5EF4-FFF2-40B4-BE49-F238E27FC236}">
                <a16:creationId xmlns:a16="http://schemas.microsoft.com/office/drawing/2014/main" id="{533E360B-25A3-4980-9419-5D5E429E8209}"/>
              </a:ext>
            </a:extLst>
          </p:cNvPr>
          <p:cNvSpPr txBox="1"/>
          <p:nvPr/>
        </p:nvSpPr>
        <p:spPr>
          <a:xfrm>
            <a:off x="1204008" y="2864114"/>
            <a:ext cx="1173827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lang="en-US" altLang="zh-CN" dirty="0"/>
              <a:t>Freeze-out is not the only way to get correct relic density: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Oscillation &amp; keV scale right-handed neutrino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Misalignment &amp; axion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Freeze-in &amp; FIMP (feebly interacting massive particle)</a:t>
            </a:r>
          </a:p>
        </p:txBody>
      </p:sp>
      <p:pic>
        <p:nvPicPr>
          <p:cNvPr id="15" name="图像" descr="图像">
            <a:extLst>
              <a:ext uri="{FF2B5EF4-FFF2-40B4-BE49-F238E27FC236}">
                <a16:creationId xmlns:a16="http://schemas.microsoft.com/office/drawing/2014/main" id="{047EF5EF-B2DE-4AB1-84CD-C79B35025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944" t="3958" r="3065"/>
          <a:stretch/>
        </p:blipFill>
        <p:spPr>
          <a:xfrm>
            <a:off x="8472952" y="6488547"/>
            <a:ext cx="4424290" cy="283529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2A1B185B-F6CC-4D93-8CDE-2D486967B5FB}"/>
                  </a:ext>
                </a:extLst>
              </p:cNvPr>
              <p:cNvSpPr txBox="1"/>
              <p:nvPr/>
            </p:nvSpPr>
            <p:spPr>
              <a:xfrm>
                <a:off x="1204008" y="5672769"/>
                <a:ext cx="7264743" cy="30110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b="1" i="1" dirty="0">
                    <a:solidFill>
                      <a:srgbClr val="FF0000"/>
                    </a:solidFill>
                  </a:rPr>
                  <a:t>Never</a:t>
                </a:r>
                <a:r>
                  <a:rPr lang="en-US" altLang="zh-CN" dirty="0"/>
                  <a:t> in thermal with the SM bath</a:t>
                </a:r>
              </a:p>
              <a:p>
                <a:r>
                  <a:rPr lang="en-US" altLang="zh-CN" dirty="0"/>
                  <a:t>Gradually building relic </a:t>
                </a:r>
              </a:p>
              <a:p>
                <a:r>
                  <a:rPr lang="en-US" altLang="zh-CN" dirty="0"/>
                  <a:t>Classified into two types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IR freeze-in: via </a:t>
                </a:r>
                <a14:m>
                  <m:oMath xmlns:m="http://schemas.openxmlformats.org/officeDocument/2006/math"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operators 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b="1" i="1" dirty="0">
                    <a:solidFill>
                      <a:srgbClr val="FF0000"/>
                    </a:solidFill>
                  </a:rPr>
                  <a:t>UV 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freeze-in: via </a:t>
                </a:r>
                <a14:m>
                  <m:oMath xmlns:m="http://schemas.openxmlformats.org/officeDocument/2006/math"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31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operators, whose</a:t>
                </a:r>
              </a:p>
              <a:p>
                <a:pPr algn="just"/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    rate is </a:t>
                </a:r>
                <a:r>
                  <a:rPr lang="en-US" altLang="zh-CN" sz="3100" b="1" i="1" dirty="0">
                    <a:solidFill>
                      <a:srgbClr val="FF0000"/>
                    </a:solidFill>
                  </a:rPr>
                  <a:t>greatly enhanced at  high </a:t>
                </a:r>
                <a14:m>
                  <m:oMath xmlns:m="http://schemas.openxmlformats.org/officeDocument/2006/math">
                    <m:r>
                      <a:rPr lang="en-US" altLang="zh-CN" sz="3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zh-CN" sz="31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2A1B185B-F6CC-4D93-8CDE-2D486967B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5672769"/>
                <a:ext cx="7264743" cy="3011081"/>
              </a:xfrm>
              <a:prstGeom prst="rect">
                <a:avLst/>
              </a:prstGeom>
              <a:blipFill>
                <a:blip r:embed="rId4"/>
                <a:stretch>
                  <a:fillRect l="-2771" t="-2632" r="-1092" b="-52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J. McDonald, PRL, 2002;…">
            <a:extLst>
              <a:ext uri="{FF2B5EF4-FFF2-40B4-BE49-F238E27FC236}">
                <a16:creationId xmlns:a16="http://schemas.microsoft.com/office/drawing/2014/main" id="{73932D4E-473F-493E-A706-FFEA878A3585}"/>
              </a:ext>
            </a:extLst>
          </p:cNvPr>
          <p:cNvSpPr txBox="1"/>
          <p:nvPr/>
        </p:nvSpPr>
        <p:spPr>
          <a:xfrm>
            <a:off x="7594394" y="5616497"/>
            <a:ext cx="5302848" cy="7078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dirty="0"/>
              <a:t>J. McDonald, PRL, 2002; </a:t>
            </a:r>
            <a:r>
              <a:rPr dirty="0" err="1"/>
              <a:t>L.J.Hall</a:t>
            </a:r>
            <a:r>
              <a:rPr dirty="0"/>
              <a:t>, etc., JHEP, 2010</a:t>
            </a:r>
            <a:endParaRPr lang="en-US" altLang="zh-CN" dirty="0"/>
          </a:p>
          <a:p>
            <a:r>
              <a:rPr lang="en-US" altLang="zh-CN" dirty="0"/>
              <a:t>Even much earlier in SUSY</a:t>
            </a:r>
            <a:endParaRPr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429DD8-397D-402D-A789-F261D83B0DC7}"/>
              </a:ext>
            </a:extLst>
          </p:cNvPr>
          <p:cNvGrpSpPr/>
          <p:nvPr/>
        </p:nvGrpSpPr>
        <p:grpSpPr>
          <a:xfrm>
            <a:off x="2819390" y="8675637"/>
            <a:ext cx="4257250" cy="777266"/>
            <a:chOff x="2819390" y="8675637"/>
            <a:chExt cx="4257250" cy="77726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ED1D33A-841A-49C4-A713-849C17FC4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390" y="8903208"/>
              <a:ext cx="1952301" cy="338549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4EADB68-5BB3-4B5C-BA68-E0623E311FB4}"/>
                </a:ext>
              </a:extLst>
            </p:cNvPr>
            <p:cNvGrpSpPr/>
            <p:nvPr/>
          </p:nvGrpSpPr>
          <p:grpSpPr>
            <a:xfrm>
              <a:off x="5696148" y="8675637"/>
              <a:ext cx="1380492" cy="777266"/>
              <a:chOff x="6013444" y="8691919"/>
              <a:chExt cx="1380492" cy="77726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C9ECD76-E8FE-43E6-A6C9-9EE5966669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1569" r="48"/>
              <a:stretch/>
            </p:blipFill>
            <p:spPr>
              <a:xfrm>
                <a:off x="6604783" y="8698953"/>
                <a:ext cx="789153" cy="76609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CC0628F-D921-4387-ABD5-0CD2C6A76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3444" y="8691919"/>
                <a:ext cx="598371" cy="777266"/>
              </a:xfrm>
              <a:prstGeom prst="rect">
                <a:avLst/>
              </a:prstGeom>
            </p:spPr>
          </p:pic>
        </p:grpSp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445BC246-1329-4826-A99A-5B9E00C7CF34}"/>
                </a:ext>
              </a:extLst>
            </p:cNvPr>
            <p:cNvSpPr/>
            <p:nvPr/>
          </p:nvSpPr>
          <p:spPr>
            <a:xfrm>
              <a:off x="4848083" y="8834849"/>
              <a:ext cx="789153" cy="475266"/>
            </a:xfrm>
            <a:prstGeom prst="rightArrow">
              <a:avLst/>
            </a:prstGeom>
            <a:solidFill>
              <a:schemeClr val="accent1">
                <a:hueOff val="450000"/>
                <a:satOff val="-18071"/>
                <a:lumOff val="-14609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63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en-US" altLang="zh-CN" dirty="0"/>
              <a:t>DGB from </a:t>
            </a:r>
            <a:r>
              <a:rPr lang="en-US" dirty="0"/>
              <a:t>pure-gluon hidden valley</a:t>
            </a:r>
            <a:endParaRPr dirty="0"/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p:sp>
        <p:nvSpPr>
          <p:cNvPr id="14" name="WIMP miracle: weak scale particle (~100 GeV) with weak scale interaction strength (~0.1) typically leads to good annihilation rate σv~1pb">
            <a:extLst>
              <a:ext uri="{FF2B5EF4-FFF2-40B4-BE49-F238E27FC236}">
                <a16:creationId xmlns:a16="http://schemas.microsoft.com/office/drawing/2014/main" id="{533E360B-25A3-4980-9419-5D5E429E8209}"/>
              </a:ext>
            </a:extLst>
          </p:cNvPr>
          <p:cNvSpPr txBox="1"/>
          <p:nvPr/>
        </p:nvSpPr>
        <p:spPr>
          <a:xfrm>
            <a:off x="1204008" y="2864114"/>
            <a:ext cx="11499118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/>
            </a:lvl1pPr>
          </a:lstStyle>
          <a:p>
            <a:r>
              <a:rPr lang="en-US" altLang="zh-CN" dirty="0"/>
              <a:t>Non-Abelian gauge groups are frequently used in new physics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Dark matter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Origin of baryon asymmetry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Flavor puzzle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altLang="zh-CN" sz="3100" dirty="0">
                <a:solidFill>
                  <a:schemeClr val="tx1">
                    <a:lumMod val="75000"/>
                  </a:schemeClr>
                </a:solidFill>
              </a:rPr>
              <a:t>In particular, string theory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2B57F596-57D5-495D-8CF2-4E03CCBCD757}"/>
                  </a:ext>
                </a:extLst>
              </p:cNvPr>
              <p:cNvSpPr txBox="1"/>
              <p:nvPr/>
            </p:nvSpPr>
            <p:spPr>
              <a:xfrm>
                <a:off x="1204008" y="5677653"/>
                <a:ext cx="11499118" cy="20261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DGB as an attractive non-WIMP DM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Neutral &amp; stable &amp; No signals in the minimal setup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Dynamical origin of DM mass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Less parameters: confining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+relic density</a:t>
                </a:r>
              </a:p>
            </p:txBody>
          </p:sp>
        </mc:Choice>
        <mc:Fallback xmlns="">
          <p:sp>
            <p:nvSpPr>
              <p:cNvPr id="7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2B57F596-57D5-495D-8CF2-4E03CCBC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5677653"/>
                <a:ext cx="11499118" cy="2026196"/>
              </a:xfrm>
              <a:prstGeom prst="rect">
                <a:avLst/>
              </a:prstGeom>
              <a:blipFill>
                <a:blip r:embed="rId3"/>
                <a:stretch>
                  <a:fillRect l="-1750" t="-3604" b="-84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160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Glory of WIMP dark matter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60400" y="2019300"/>
                <a:ext cx="12288911" cy="7542459"/>
              </a:xfrm>
              <a:prstGeom prst="rect">
                <a:avLst/>
              </a:prstGeom>
            </p:spPr>
            <p:txBody>
              <a:bodyPr anchor="t"/>
              <a:lstStyle/>
              <a:p>
                <a:pPr>
                  <a:defRPr>
                    <a:solidFill>
                      <a:srgbClr val="73FCD6"/>
                    </a:solidFill>
                  </a:defRPr>
                </a:pPr>
                <a:r>
                  <a:rPr lang="da-DK" altLang="zh-CN" dirty="0"/>
                  <a:t>DGBs spectra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da-DK" altLang="zh-CN" dirty="0"/>
                  <a:t> lattice</a:t>
                </a:r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</p:txBody>
          </p:sp>
        </mc:Choice>
        <mc:Fallback xmlns="">
          <p:sp>
            <p:nvSpPr>
              <p:cNvPr id="148" name="Glory of WIMP dark matte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0400" y="2019300"/>
                <a:ext cx="12288911" cy="7542459"/>
              </a:xfrm>
              <a:prstGeom prst="rect">
                <a:avLst/>
              </a:prstGeom>
              <a:blipFill>
                <a:blip r:embed="rId2"/>
                <a:stretch>
                  <a:fillRect l="-1637" t="-1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648197" cy="25049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A tower of DGBs classified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lowest lying is a CP-even scalar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, having mass</a:t>
                </a: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others are tabled below, all of them are stable </a:t>
                </a: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648197" cy="2504916"/>
              </a:xfrm>
              <a:prstGeom prst="rect">
                <a:avLst/>
              </a:prstGeom>
              <a:blipFill>
                <a:blip r:embed="rId4"/>
                <a:stretch>
                  <a:fillRect l="-1728" t="-2676" b="-65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7972E5C-CA9D-4188-9B7D-4E4AC70E3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120" y="5504037"/>
            <a:ext cx="5493983" cy="33351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161F8C-784D-4221-92E6-A19403474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126" y="4066222"/>
            <a:ext cx="2780591" cy="490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36FF6CBF-EEB7-4A22-B8B0-98731B54DA57}"/>
                  </a:ext>
                </a:extLst>
              </p:cNvPr>
              <p:cNvSpPr/>
              <p:nvPr/>
            </p:nvSpPr>
            <p:spPr>
              <a:xfrm>
                <a:off x="6396892" y="4320952"/>
                <a:ext cx="4969803" cy="471924"/>
              </a:xfrm>
              <a:prstGeom prst="wedgeRectCallout">
                <a:avLst>
                  <a:gd name="adj1" fmla="val -56015"/>
                  <a:gd name="adj2" fmla="val -49774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zh-CN" altLang="en-US" sz="2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7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,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universal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 relation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Avenir Medium"/>
                      </a:rPr>
                      <m:t>≫1</m:t>
                    </m:r>
                  </m:oMath>
                </a14:m>
                <a:endParaRPr lang="zh-CN" altLang="en-US" sz="2400" dirty="0">
                  <a:solidFill>
                    <a:schemeClr val="tx1">
                      <a:lumMod val="75000"/>
                    </a:schemeClr>
                  </a:solidFill>
                  <a:sym typeface="Avenir Medium"/>
                </a:endParaRPr>
              </a:p>
            </p:txBody>
          </p:sp>
        </mc:Choice>
        <mc:Fallback xmlns="">
          <p:sp>
            <p:nvSpPr>
              <p:cNvPr id="4" name="对话气泡: 矩形 3">
                <a:extLst>
                  <a:ext uri="{FF2B5EF4-FFF2-40B4-BE49-F238E27FC236}">
                    <a16:creationId xmlns:a16="http://schemas.microsoft.com/office/drawing/2014/main" id="{36FF6CBF-EEB7-4A22-B8B0-98731B54D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92" y="4320952"/>
                <a:ext cx="4969803" cy="471924"/>
              </a:xfrm>
              <a:prstGeom prst="wedgeRectCallout">
                <a:avLst>
                  <a:gd name="adj1" fmla="val -56015"/>
                  <a:gd name="adj2" fmla="val -49774"/>
                </a:avLst>
              </a:prstGeom>
              <a:blipFill>
                <a:blip r:embed="rId7"/>
                <a:stretch>
                  <a:fillRect t="-9091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AFB0E19D-3AF3-4AB6-9225-BF27CC52FBEC}"/>
              </a:ext>
            </a:extLst>
          </p:cNvPr>
          <p:cNvSpPr/>
          <p:nvPr/>
        </p:nvSpPr>
        <p:spPr>
          <a:xfrm>
            <a:off x="8405881" y="2375164"/>
            <a:ext cx="402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C. J. Morningstar and M. J. Peardon, 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PRD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(1999)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39037192-809F-4D33-AB48-F2BB89194214}"/>
                  </a:ext>
                </a:extLst>
              </p:cNvPr>
              <p:cNvSpPr/>
              <p:nvPr/>
            </p:nvSpPr>
            <p:spPr>
              <a:xfrm>
                <a:off x="8010032" y="6760906"/>
                <a:ext cx="4705350" cy="1210588"/>
              </a:xfrm>
              <a:prstGeom prst="wedgeRectCallout">
                <a:avLst>
                  <a:gd name="adj1" fmla="val -56015"/>
                  <a:gd name="adj2" fmla="val -49774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Some of them are stable even in the presence of strong SM-DGB link by virtue of the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400" i="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-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</a:rPr>
                  <a:t>odd number</a:t>
                </a:r>
                <a:endParaRPr lang="zh-CN" altLang="en-US" sz="2400" dirty="0">
                  <a:solidFill>
                    <a:schemeClr val="tx1">
                      <a:lumMod val="75000"/>
                    </a:schemeClr>
                  </a:solidFill>
                  <a:sym typeface="Avenir Medium"/>
                </a:endParaRPr>
              </a:p>
            </p:txBody>
          </p:sp>
        </mc:Choice>
        <mc:Fallback xmlns="">
          <p:sp>
            <p:nvSpPr>
              <p:cNvPr id="11" name="对话气泡: 矩形 10">
                <a:extLst>
                  <a:ext uri="{FF2B5EF4-FFF2-40B4-BE49-F238E27FC236}">
                    <a16:creationId xmlns:a16="http://schemas.microsoft.com/office/drawing/2014/main" id="{39037192-809F-4D33-AB48-F2BB89194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032" y="6760906"/>
                <a:ext cx="4705350" cy="1210588"/>
              </a:xfrm>
              <a:prstGeom prst="wedgeRectCallout">
                <a:avLst>
                  <a:gd name="adj1" fmla="val -56015"/>
                  <a:gd name="adj2" fmla="val -49774"/>
                </a:avLst>
              </a:prstGeom>
              <a:blipFill>
                <a:blip r:embed="rId8"/>
                <a:stretch>
                  <a:fillRect t="-3015" r="-2686" b="-105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2236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Glory of WIMP dark matter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60400" y="2019300"/>
                <a:ext cx="12191805" cy="7542459"/>
              </a:xfrm>
              <a:prstGeom prst="rect">
                <a:avLst/>
              </a:prstGeom>
            </p:spPr>
            <p:txBody>
              <a:bodyPr anchor="t"/>
              <a:lstStyle/>
              <a:p>
                <a:pPr>
                  <a:defRPr>
                    <a:solidFill>
                      <a:srgbClr val="73FCD6"/>
                    </a:solidFill>
                  </a:defRPr>
                </a:pPr>
                <a:r>
                  <a:rPr lang="en-US" altLang="zh-CN" dirty="0"/>
                  <a:t>Effective theory for the lowest lying DGB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da-DK" altLang="zh-CN" dirty="0"/>
              </a:p>
              <a:p>
                <a:pPr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  <a:defRPr>
                    <a:solidFill>
                      <a:srgbClr val="73FCD6"/>
                    </a:solidFill>
                  </a:defRPr>
                </a:pPr>
                <a:endParaRPr lang="da-DK" altLang="zh-CN" dirty="0"/>
              </a:p>
            </p:txBody>
          </p:sp>
        </mc:Choice>
        <mc:Fallback xmlns="">
          <p:sp>
            <p:nvSpPr>
              <p:cNvPr id="148" name="Glory of WIMP dark matte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0400" y="2019300"/>
                <a:ext cx="12191805" cy="7542459"/>
              </a:xfrm>
              <a:prstGeom prst="rect">
                <a:avLst/>
              </a:prstGeom>
              <a:blipFill>
                <a:blip r:embed="rId2"/>
                <a:stretch>
                  <a:fillRect l="-1650" t="-1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800792" cy="58941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Construction based on large-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/>
                  <a:t> &amp; NDA analysis</a:t>
                </a:r>
              </a:p>
              <a:p>
                <a:endParaRPr lang="en-US" altLang="zh-CN" dirty="0"/>
              </a:p>
              <a:p>
                <a:endParaRPr lang="en-US" altLang="zh-CN" b="1" dirty="0"/>
              </a:p>
              <a:p>
                <a:endParaRPr lang="en-US" altLang="zh-CN" dirty="0"/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large-</a:t>
                </a:r>
                <a14:m>
                  <m:oMath xmlns:m="http://schemas.openxmlformats.org/officeDocument/2006/math">
                    <m:r>
                      <a:rPr lang="en-US" altLang="zh-CN" sz="3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implies weak coupling</a:t>
                </a:r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NDA analysis implies strong coupling, adding </a:t>
                </a:r>
                <a14:m>
                  <m:oMath xmlns:m="http://schemas.openxmlformats.org/officeDocument/2006/math">
                    <m:r>
                      <a:rPr lang="en-US" altLang="zh-CN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zh-CN" altLang="en-US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factors</a:t>
                </a:r>
              </a:p>
              <a:p>
                <a:pPr marL="457200" indent="-457200" algn="just"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Needs confirmation from non-</a:t>
                </a:r>
                <a:r>
                  <a:rPr lang="en-US" altLang="zh-CN" sz="3100" dirty="0" err="1">
                    <a:solidFill>
                      <a:schemeClr val="tx1">
                        <a:lumMod val="75000"/>
                      </a:schemeClr>
                    </a:solidFill>
                  </a:rPr>
                  <a:t>pertubative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QCD experts</a:t>
                </a:r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key </a:t>
                </a:r>
                <a:r>
                  <a:rPr lang="en-US" altLang="zh-CN" sz="3100" i="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term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, giving rise to DM self-scattering thus the constraint</a:t>
                </a:r>
              </a:p>
              <a:p>
                <a:pPr marL="457200" indent="-457200" algn="just">
                  <a:buBlip>
                    <a:blip r:embed="rId3"/>
                  </a:buBlip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3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important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, relating to DGB relic density (see next page)</a:t>
                </a:r>
              </a:p>
            </p:txBody>
          </p:sp>
        </mc:Choice>
        <mc:Fallback xmlns="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800792" cy="5894178"/>
              </a:xfrm>
              <a:prstGeom prst="rect">
                <a:avLst/>
              </a:prstGeom>
              <a:blipFill>
                <a:blip r:embed="rId4"/>
                <a:stretch>
                  <a:fillRect l="-1705" t="-1138" b="-22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0AF5974-52F5-4E66-B35C-C0A73C0BF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680" y="3682566"/>
            <a:ext cx="9734844" cy="9741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4C4298-6961-4AD1-A006-D9A528F67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544" y="7463784"/>
            <a:ext cx="3539515" cy="5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548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en-US" altLang="zh-CN" dirty="0"/>
              <a:t>Relic density: a problem</a:t>
            </a:r>
            <a:endParaRPr lang="da-DK" altLang="zh-CN" dirty="0"/>
          </a:p>
          <a:p>
            <a:pPr>
              <a:defRPr>
                <a:solidFill>
                  <a:srgbClr val="73FCD6"/>
                </a:solidFill>
              </a:defRPr>
            </a:pPr>
            <a:endParaRPr lang="da-DK" altLang="zh-CN" dirty="0"/>
          </a:p>
          <a:p>
            <a:pPr marL="0" indent="0">
              <a:buNone/>
              <a:defRPr>
                <a:solidFill>
                  <a:srgbClr val="73FCD6"/>
                </a:solidFill>
              </a:defRPr>
            </a:pPr>
            <a:endParaRPr lang="da-DK" altLang="zh-CN" dirty="0"/>
          </a:p>
          <a:p>
            <a:pPr marL="0" indent="0">
              <a:buNone/>
              <a:defRPr>
                <a:solidFill>
                  <a:srgbClr val="73FCD6"/>
                </a:solidFill>
              </a:defRPr>
            </a:pPr>
            <a:endParaRPr lang="da-DK" altLang="zh-CN" dirty="0"/>
          </a:p>
          <a:p>
            <a:pPr marL="0" indent="0">
              <a:buNone/>
              <a:defRPr>
                <a:solidFill>
                  <a:srgbClr val="73FCD6"/>
                </a:solidFill>
              </a:defRPr>
            </a:pPr>
            <a:endParaRPr lang="da-DK" altLang="zh-CN" dirty="0"/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8" y="2864114"/>
                <a:ext cx="11800792" cy="46499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DGB freezes-out via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i="1" dirty="0"/>
                  <a:t>ss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dark gluonic sector is putative in thermal equilibrium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Cross section estimation of the annihilation </a:t>
                </a:r>
                <a14:m>
                  <m:oMath xmlns:m="http://schemas.openxmlformats.org/officeDocument/2006/math">
                    <m:r>
                      <a:rPr lang="en-US" altLang="zh-CN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𝑠𝑠𝑠</m:t>
                    </m:r>
                    <m:r>
                      <a:rPr lang="zh-CN" altLang="en-US" sz="31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3100" i="1" dirty="0">
                    <a:solidFill>
                      <a:schemeClr val="tx1">
                        <a:lumMod val="75000"/>
                      </a:schemeClr>
                    </a:solidFill>
                  </a:rPr>
                  <a:t>ss</a:t>
                </a:r>
              </a:p>
              <a:p>
                <a:pPr algn="just">
                  <a:lnSpc>
                    <a:spcPct val="150000"/>
                  </a:lnSpc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This annihilation freezes-out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sz="31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31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1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1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Using entropy conservation, number density is estimated to be</a:t>
                </a:r>
              </a:p>
            </p:txBody>
          </p:sp>
        </mc:Choice>
        <mc:Fallback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8" y="2864114"/>
                <a:ext cx="11800792" cy="4649991"/>
              </a:xfrm>
              <a:prstGeom prst="rect">
                <a:avLst/>
              </a:prstGeom>
              <a:blipFill>
                <a:blip r:embed="rId3"/>
                <a:stretch>
                  <a:fillRect l="-1705" t="-1442" b="-31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9F87B5D1-BC7C-40FE-A0E6-CC1AF8830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43" y="7836302"/>
            <a:ext cx="2826898" cy="8948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748DDF3-AC56-4DC1-9FD3-40752CDF3DB1}"/>
              </a:ext>
            </a:extLst>
          </p:cNvPr>
          <p:cNvSpPr/>
          <p:nvPr/>
        </p:nvSpPr>
        <p:spPr>
          <a:xfrm>
            <a:off x="6608591" y="2609510"/>
            <a:ext cx="5963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E. D. Carlson, M. E. Machacek, and L. J. Hall, 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APJ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(1992).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0E726F89-6BB4-4E90-B132-4B0DF7DFB342}"/>
                  </a:ext>
                </a:extLst>
              </p:cNvPr>
              <p:cNvSpPr/>
              <p:nvPr/>
            </p:nvSpPr>
            <p:spPr>
              <a:xfrm>
                <a:off x="5977640" y="7698939"/>
                <a:ext cx="6594090" cy="1740541"/>
              </a:xfrm>
              <a:prstGeom prst="wedgeRectCallout">
                <a:avLst>
                  <a:gd name="adj1" fmla="val -59855"/>
                  <a:gd name="adj2" fmla="val -13403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Later, a similar result will be obtained using energy conservation 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altLang="zh-CN" sz="24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Avenir Medium"/>
                      </a:rPr>
                      <m:t>100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 MeV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venir Medium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venir Medium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venir Medium"/>
                          </a:rPr>
                          <m:t>𝑻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venir Medium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𝓣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sym typeface="Avenir Medium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to suppress relic density </a:t>
                </a:r>
              </a:p>
            </p:txBody>
          </p:sp>
        </mc:Choice>
        <mc:Fallback>
          <p:sp>
            <p:nvSpPr>
              <p:cNvPr id="8" name="对话气泡: 矩形 7">
                <a:extLst>
                  <a:ext uri="{FF2B5EF4-FFF2-40B4-BE49-F238E27FC236}">
                    <a16:creationId xmlns:a16="http://schemas.microsoft.com/office/drawing/2014/main" id="{0E726F89-6BB4-4E90-B132-4B0DF7DFB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40" y="7698939"/>
                <a:ext cx="6594090" cy="1740541"/>
              </a:xfrm>
              <a:prstGeom prst="wedgeRectCallout">
                <a:avLst>
                  <a:gd name="adj1" fmla="val -59855"/>
                  <a:gd name="adj2" fmla="val -13403"/>
                </a:avLst>
              </a:prstGeom>
              <a:blipFill>
                <a:blip r:embed="rId5"/>
                <a:stretch>
                  <a:fillRect t="-2105" b="-31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18358BD4-6E63-4FEB-95A1-24A62AFFDEF1}"/>
              </a:ext>
            </a:extLst>
          </p:cNvPr>
          <p:cNvGrpSpPr/>
          <p:nvPr/>
        </p:nvGrpSpPr>
        <p:grpSpPr>
          <a:xfrm>
            <a:off x="4013292" y="4473529"/>
            <a:ext cx="4205556" cy="930366"/>
            <a:chOff x="3686650" y="4484049"/>
            <a:chExt cx="4205556" cy="93036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385BD26-9351-425C-969D-C26D6F6D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6650" y="4484049"/>
              <a:ext cx="4205556" cy="93036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1967BF-E329-43E2-9D8E-3FA11D318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190" t="24452" r="17321" b="30573"/>
            <a:stretch/>
          </p:blipFill>
          <p:spPr>
            <a:xfrm>
              <a:off x="7371470" y="5162843"/>
              <a:ext cx="158797" cy="19694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对话气泡: 矩形 19">
                <a:extLst>
                  <a:ext uri="{FF2B5EF4-FFF2-40B4-BE49-F238E27FC236}">
                    <a16:creationId xmlns:a16="http://schemas.microsoft.com/office/drawing/2014/main" id="{4045A98E-C1AE-4FFF-AB8B-9C589E94C9E7}"/>
                  </a:ext>
                </a:extLst>
              </p:cNvPr>
              <p:cNvSpPr/>
              <p:nvPr/>
            </p:nvSpPr>
            <p:spPr>
              <a:xfrm>
                <a:off x="6692997" y="6217840"/>
                <a:ext cx="3905488" cy="471924"/>
              </a:xfrm>
              <a:prstGeom prst="wedgeRectCallout">
                <a:avLst>
                  <a:gd name="adj1" fmla="val -41247"/>
                  <a:gd name="adj2" fmla="val -101940"/>
                </a:avLst>
              </a:prstGeom>
              <a:solidFill>
                <a:schemeClr val="accent1">
                  <a:hueOff val="450000"/>
                  <a:satOff val="-18071"/>
                  <a:lumOff val="-14609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in the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zh-CN" altLang="en-US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</a:schemeClr>
                    </a:solidFill>
                    <a:sym typeface="Avenir Medium"/>
                  </a:rPr>
                  <a:t>  </a:t>
                </a:r>
                <a:endParaRPr lang="zh-CN" altLang="en-US" sz="2400" dirty="0">
                  <a:solidFill>
                    <a:schemeClr val="tx1">
                      <a:lumMod val="75000"/>
                    </a:schemeClr>
                  </a:solidFill>
                  <a:sym typeface="Avenir Medium"/>
                </a:endParaRPr>
              </a:p>
            </p:txBody>
          </p:sp>
        </mc:Choice>
        <mc:Fallback>
          <p:sp>
            <p:nvSpPr>
              <p:cNvPr id="20" name="对话气泡: 矩形 19">
                <a:extLst>
                  <a:ext uri="{FF2B5EF4-FFF2-40B4-BE49-F238E27FC236}">
                    <a16:creationId xmlns:a16="http://schemas.microsoft.com/office/drawing/2014/main" id="{4045A98E-C1AE-4FFF-AB8B-9C589E94C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97" y="6217840"/>
                <a:ext cx="3905488" cy="471924"/>
              </a:xfrm>
              <a:prstGeom prst="wedgeRectCallout">
                <a:avLst>
                  <a:gd name="adj1" fmla="val -41247"/>
                  <a:gd name="adj2" fmla="val -101940"/>
                </a:avLst>
              </a:prstGeom>
              <a:blipFill>
                <a:blip r:embed="rId8"/>
                <a:stretch>
                  <a:fillRect l="-1404" b="-188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7586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usk Of WIMP DM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91806" cy="1422400"/>
          </a:xfrm>
          <a:prstGeom prst="rect">
            <a:avLst/>
          </a:prstGeom>
        </p:spPr>
        <p:txBody>
          <a:bodyPr/>
          <a:lstStyle>
            <a:lvl1pPr algn="ctr">
              <a:defRPr sz="5000" spc="800"/>
            </a:lvl1pPr>
          </a:lstStyle>
          <a:p>
            <a:r>
              <a:rPr lang="en-US" altLang="zh-CN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Dark glueball (DGB) dark matter</a:t>
            </a:r>
            <a:endParaRPr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Glory of WIMP dark matter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2191805" cy="7542459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solidFill>
                  <a:srgbClr val="73FCD6"/>
                </a:solidFill>
              </a:defRPr>
            </a:pPr>
            <a:r>
              <a:rPr lang="da-DK" altLang="zh-CN" dirty="0"/>
              <a:t>DGB &amp; SM bridged by higher dimensional operators</a:t>
            </a:r>
            <a:endParaRPr lang="en-US" altLang="zh-CN" dirty="0"/>
          </a:p>
          <a:p>
            <a:pPr>
              <a:defRPr>
                <a:solidFill>
                  <a:srgbClr val="73FCD6"/>
                </a:solidFill>
              </a:defRPr>
            </a:pPr>
            <a:endParaRPr lang="da-DK" altLang="zh-CN" dirty="0"/>
          </a:p>
        </p:txBody>
      </p:sp>
      <p:sp>
        <p:nvSpPr>
          <p:cNvPr id="153" name="as a comparison"/>
          <p:cNvSpPr txBox="1"/>
          <p:nvPr/>
        </p:nvSpPr>
        <p:spPr>
          <a:xfrm>
            <a:off x="1527015" y="8388689"/>
            <a:ext cx="25847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/>
              <p:nvPr/>
            </p:nvSpPr>
            <p:spPr>
              <a:xfrm>
                <a:off x="1204007" y="2864114"/>
                <a:ext cx="11648197" cy="54040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>
                <a:lvl1pPr algn="l">
                  <a:defRPr sz="3200"/>
                </a:lvl1pPr>
              </a:lstStyle>
              <a:p>
                <a:r>
                  <a:rPr lang="en-US" altLang="zh-CN" dirty="0"/>
                  <a:t>Two representative: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zh-CN" dirty="0"/>
                  <a:t> Higgs portal &amp;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8 vector boson portal</a:t>
                </a:r>
                <a:endParaRPr lang="da-DK" altLang="zh-CN" dirty="0"/>
              </a:p>
              <a:p>
                <a:endParaRPr lang="da-DK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they open decay channels for DGB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The subtle to deal with non-perturbative matrix in calculating decay: </a:t>
                </a: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lnSpc>
                    <a:spcPct val="150000"/>
                  </a:lnSpc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Decays at </a:t>
                </a:r>
                <a14:m>
                  <m:oMath xmlns:m="http://schemas.openxmlformats.org/officeDocument/2006/math">
                    <m:r>
                      <a:rPr lang="en-US" altLang="zh-CN" sz="31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31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zh-CN" altLang="en-US" sz="3100" dirty="0">
                    <a:solidFill>
                      <a:schemeClr val="tx1">
                        <a:lumMod val="75000"/>
                      </a:schemeClr>
                    </a:solidFill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31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sz="31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1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zh-CN" altLang="en-US" sz="3100" dirty="0">
                    <a:solidFill>
                      <a:schemeClr val="tx1">
                        <a:lumMod val="75000"/>
                      </a:schemeClr>
                    </a:solidFill>
                  </a:rPr>
                  <a:t> ）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 algn="just">
                  <a:buBlip>
                    <a:blip r:embed="rId2"/>
                  </a:buBlip>
                </a:pPr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/>
                <a:endParaRPr lang="en-US" altLang="zh-CN" sz="31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 algn="just">
                  <a:buBlip>
                    <a:blip r:embed="rId2"/>
                  </a:buBlip>
                </a:pP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Decays a</a:t>
                </a:r>
                <a:r>
                  <a:rPr lang="en-US" altLang="zh-CN" sz="3100" b="0" i="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CN" sz="3100" b="0" i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1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31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zh-CN" altLang="en-US" sz="3100" dirty="0">
                    <a:solidFill>
                      <a:schemeClr val="tx1">
                        <a:lumMod val="75000"/>
                      </a:schemeClr>
                    </a:solidFill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31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sz="31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1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zh-CN" altLang="en-US" sz="3100" dirty="0">
                    <a:solidFill>
                      <a:schemeClr val="tx1">
                        <a:lumMod val="75000"/>
                      </a:schemeClr>
                    </a:solidFill>
                  </a:rPr>
                  <a:t> ）</a:t>
                </a:r>
                <a:r>
                  <a:rPr lang="en-US" altLang="zh-CN" sz="3100" dirty="0">
                    <a:solidFill>
                      <a:schemeClr val="tx1">
                        <a:lumMod val="75000"/>
                      </a:schemeClr>
                    </a:solidFill>
                  </a:rPr>
                  <a:t>, much more significantly suppressed</a:t>
                </a:r>
              </a:p>
            </p:txBody>
          </p:sp>
        </mc:Choice>
        <mc:Fallback>
          <p:sp>
            <p:nvSpPr>
              <p:cNvPr id="14" name="WIMP miracle: weak scale particle (~100 GeV) with weak scale interaction strength (~0.1) typically leads to good annihilation rate σv~1pb">
                <a:extLst>
                  <a:ext uri="{FF2B5EF4-FFF2-40B4-BE49-F238E27FC236}">
                    <a16:creationId xmlns:a16="http://schemas.microsoft.com/office/drawing/2014/main" id="{533E360B-25A3-4980-9419-5D5E429E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07" y="2864114"/>
                <a:ext cx="11648197" cy="5404043"/>
              </a:xfrm>
              <a:prstGeom prst="rect">
                <a:avLst/>
              </a:prstGeom>
              <a:blipFill>
                <a:blip r:embed="rId3"/>
                <a:stretch>
                  <a:fillRect l="-1728" t="-1242" r="-262" b="-270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F7256BE-A320-4EA8-B10B-1EB0DDFB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246" y="3603478"/>
            <a:ext cx="6505380" cy="80167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78F33A-59E9-4509-ADFB-8A352EB584BB}"/>
              </a:ext>
            </a:extLst>
          </p:cNvPr>
          <p:cNvGrpSpPr/>
          <p:nvPr/>
        </p:nvGrpSpPr>
        <p:grpSpPr>
          <a:xfrm>
            <a:off x="3371606" y="5675125"/>
            <a:ext cx="5498076" cy="484473"/>
            <a:chOff x="2485341" y="5904644"/>
            <a:chExt cx="5498076" cy="4844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08B28E0-A4F0-4A59-9AEC-DDD229C0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5341" y="5904644"/>
              <a:ext cx="2775976" cy="43639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AF0F4FB-5939-455F-B53D-E3A9E288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7391" y="5904644"/>
              <a:ext cx="1996026" cy="48447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F162DB6-6C81-4EF1-9BB6-474095F4B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902" y="6747423"/>
            <a:ext cx="5601780" cy="8848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CB2A96-57D8-4C02-832C-DD8DC1DE9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607" y="8399401"/>
            <a:ext cx="5666886" cy="9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2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9642</TotalTime>
  <Words>1336</Words>
  <Application>Microsoft Office PowerPoint</Application>
  <PresentationFormat>自定义</PresentationFormat>
  <Paragraphs>212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Avenir Book</vt:lpstr>
      <vt:lpstr>Avenir Light</vt:lpstr>
      <vt:lpstr>Avenir Medium</vt:lpstr>
      <vt:lpstr>Helvetica Neue</vt:lpstr>
      <vt:lpstr>Arial</vt:lpstr>
      <vt:lpstr>Bahnschrift Light</vt:lpstr>
      <vt:lpstr>Cambria Math</vt:lpstr>
      <vt:lpstr>Times</vt:lpstr>
      <vt:lpstr>Wingdings</vt:lpstr>
      <vt:lpstr>New_Template1</vt:lpstr>
      <vt:lpstr>Slightly reheat  a hidden gluonic sector</vt:lpstr>
      <vt:lpstr>Outline</vt:lpstr>
      <vt:lpstr>Dark glueball (DGB) dark matter</vt:lpstr>
      <vt:lpstr>Dark glueball (DGB) dark matter</vt:lpstr>
      <vt:lpstr>Dark glueball (DGB) dark matter</vt:lpstr>
      <vt:lpstr>Dark glueball (DGB) dark matter</vt:lpstr>
      <vt:lpstr>Dark glueball (DGB) dark matter</vt:lpstr>
      <vt:lpstr>Dark glueball (DGB) dark matter</vt:lpstr>
      <vt:lpstr>Dark glueball (DGB) dark matter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Slightly reheat the hidden dark gluons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FIMP Dark Matter:                   from IR to UV</dc:title>
  <dc:creator>zhaofeng kang</dc:creator>
  <cp:lastModifiedBy>zhaofeng kang</cp:lastModifiedBy>
  <cp:revision>247</cp:revision>
  <dcterms:modified xsi:type="dcterms:W3CDTF">2019-01-24T15:16:06Z</dcterms:modified>
</cp:coreProperties>
</file>