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30" r:id="rId5"/>
    <p:sldMasterId id="2147483844" r:id="rId6"/>
  </p:sldMasterIdLst>
  <p:notesMasterIdLst>
    <p:notesMasterId r:id="rId35"/>
  </p:notesMasterIdLst>
  <p:sldIdLst>
    <p:sldId id="283" r:id="rId7"/>
    <p:sldId id="363" r:id="rId8"/>
    <p:sldId id="364" r:id="rId9"/>
    <p:sldId id="370" r:id="rId10"/>
    <p:sldId id="369" r:id="rId11"/>
    <p:sldId id="365" r:id="rId12"/>
    <p:sldId id="332" r:id="rId13"/>
    <p:sldId id="334" r:id="rId14"/>
    <p:sldId id="333" r:id="rId15"/>
    <p:sldId id="339" r:id="rId16"/>
    <p:sldId id="337" r:id="rId17"/>
    <p:sldId id="341" r:id="rId18"/>
    <p:sldId id="342" r:id="rId19"/>
    <p:sldId id="344" r:id="rId20"/>
    <p:sldId id="347" r:id="rId21"/>
    <p:sldId id="340" r:id="rId22"/>
    <p:sldId id="343" r:id="rId23"/>
    <p:sldId id="350" r:id="rId24"/>
    <p:sldId id="357" r:id="rId25"/>
    <p:sldId id="358" r:id="rId26"/>
    <p:sldId id="355" r:id="rId27"/>
    <p:sldId id="367" r:id="rId28"/>
    <p:sldId id="368" r:id="rId29"/>
    <p:sldId id="371" r:id="rId30"/>
    <p:sldId id="349" r:id="rId31"/>
    <p:sldId id="361" r:id="rId32"/>
    <p:sldId id="335" r:id="rId33"/>
    <p:sldId id="36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00297A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986" autoAdjust="0"/>
  </p:normalViewPr>
  <p:slideViewPr>
    <p:cSldViewPr>
      <p:cViewPr>
        <p:scale>
          <a:sx n="33" d="100"/>
          <a:sy n="33" d="100"/>
        </p:scale>
        <p:origin x="-1308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2A6F-F352-4CA7-8805-4C3082523837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A734-1CCB-4579-BA85-8F3F04672B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9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9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3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21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1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8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8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6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DA734-1CCB-4579-BA85-8F3F04672B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8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1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380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white"/>
                </a:solidFill>
              </a:rPr>
              <a:pPr/>
              <a:t>2019/1/24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5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white"/>
                </a:solidFill>
              </a:rPr>
              <a:pPr/>
              <a:t>2019/1/24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71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0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white"/>
                </a:solidFill>
              </a:rPr>
              <a:pPr/>
              <a:t>2019/1/24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332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4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1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>
                <a:solidFill>
                  <a:prstClr val="white"/>
                </a:solidFill>
              </a:rPr>
              <a:pPr/>
              <a:t>2019/1/24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0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7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13" name="Picture 16" descr="新所标1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C60573-2B12-4E33-86AB-2CBB7F964A1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87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0045-EC33-40F0-893E-293039352B4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EE15-E41E-45D4-A0C4-EE231269FDA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4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D3E45-F0E7-4059-A30C-55332A88E12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55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6C403-9012-4F90-AFAE-3EE3489E522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9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55DE8-DA7B-4016-8E9B-5A4E128F277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2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BCAF3-E7C0-4E6B-8895-D91A5E1B7A6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6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FBC80-274E-468C-969F-BBF38B61AE1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86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28E-A7F8-47FF-8353-4C8431C00D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0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A0AAB-CC70-4F8B-B452-1A52178DA7E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49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E9A14-A42F-45D0-8227-E4BC2BE0A01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94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AD110-A9A6-4A19-A6EF-218FCF62ABA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8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65F24-5659-4DDE-9A84-A4FB2764D61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3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13" name="Picture 16" descr="新所标1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C60573-2B12-4E33-86AB-2CBB7F964A1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92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0045-EC33-40F0-893E-293039352B4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47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EE15-E41E-45D4-A0C4-EE231269FDA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5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D3E45-F0E7-4059-A30C-55332A88E12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1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6C403-9012-4F90-AFAE-3EE3489E522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1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55DE8-DA7B-4016-8E9B-5A4E128F277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43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BCAF3-E7C0-4E6B-8895-D91A5E1B7A6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0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FBC80-274E-468C-969F-BBF38B61AE1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2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28E-A7F8-47FF-8353-4C8431C00D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A0AAB-CC70-4F8B-B452-1A52178DA7E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6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E9A14-A42F-45D0-8227-E4BC2BE0A01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36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AD110-A9A6-4A19-A6EF-218FCF62ABA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22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65F24-5659-4DDE-9A84-A4FB2764D61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13" name="Picture 16" descr="新所标1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C60573-2B12-4E33-86AB-2CBB7F964A1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09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E0045-EC33-40F0-893E-293039352B4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91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EE15-E41E-45D4-A0C4-EE231269FDA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49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D3E45-F0E7-4059-A30C-55332A88E12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3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6C403-9012-4F90-AFAE-3EE3489E522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27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55DE8-DA7B-4016-8E9B-5A4E128F277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57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BCAF3-E7C0-4E6B-8895-D91A5E1B7A6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44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FBC80-274E-468C-969F-BBF38B61AE1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26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28E-A7F8-47FF-8353-4C8431C00D0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70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A0AAB-CC70-4F8B-B452-1A52178DA7E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3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E9A14-A42F-45D0-8227-E4BC2BE0A01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3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AD110-A9A6-4A19-A6EF-218FCF62ABA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93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65F24-5659-4DDE-9A84-A4FB2764D61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EB51B0-3916-42AA-88D6-CCAE3BBD6F0A}" type="datetimeFigureOut">
              <a:rPr lang="zh-CN" altLang="en-US" smtClean="0">
                <a:solidFill>
                  <a:prstClr val="black"/>
                </a:solidFill>
              </a:rPr>
              <a:pPr/>
              <a:t>2019/1/24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4903A5-DCE4-45AF-9CD4-5CFC31DF1E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8CB66-BF79-4B30-8B07-3E9329B45835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83979" name="Freeform 11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839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 第二级</a:t>
            </a:r>
          </a:p>
          <a:p>
            <a:pPr lvl="2"/>
            <a:r>
              <a:rPr lang="zh-CN" altLang="en-US" smtClean="0"/>
              <a:t> 第三级</a:t>
            </a:r>
          </a:p>
          <a:p>
            <a:pPr lvl="3"/>
            <a:r>
              <a:rPr lang="zh-CN" altLang="en-US" smtClean="0"/>
              <a:t> 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Text Box 21"/>
          <p:cNvSpPr txBox="1">
            <a:spLocks noChangeArrowheads="1"/>
          </p:cNvSpPr>
          <p:nvPr/>
        </p:nvSpPr>
        <p:spPr bwMode="auto">
          <a:xfrm>
            <a:off x="1790700" y="0"/>
            <a:ext cx="5237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i="1" smtClean="0">
                <a:solidFill>
                  <a:srgbClr val="FFFFFF"/>
                </a:solidFill>
                <a:latin typeface="Times New Roman" pitchFamily="18" charset="0"/>
              </a:rPr>
              <a:t>Shanghai Institute of Optics and Fine Mechanics, Chinese Academy of Sciences</a:t>
            </a:r>
          </a:p>
        </p:txBody>
      </p:sp>
      <p:pic>
        <p:nvPicPr>
          <p:cNvPr id="1033" name="Picture 22" descr="新所标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71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8CB66-BF79-4B30-8B07-3E9329B45835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83979" name="Freeform 11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839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 第二级</a:t>
            </a:r>
          </a:p>
          <a:p>
            <a:pPr lvl="2"/>
            <a:r>
              <a:rPr lang="zh-CN" altLang="en-US" smtClean="0"/>
              <a:t> 第三级</a:t>
            </a:r>
          </a:p>
          <a:p>
            <a:pPr lvl="3"/>
            <a:r>
              <a:rPr lang="zh-CN" altLang="en-US" smtClean="0"/>
              <a:t> 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Text Box 21"/>
          <p:cNvSpPr txBox="1">
            <a:spLocks noChangeArrowheads="1"/>
          </p:cNvSpPr>
          <p:nvPr/>
        </p:nvSpPr>
        <p:spPr bwMode="auto">
          <a:xfrm>
            <a:off x="1790700" y="0"/>
            <a:ext cx="5237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i="1" smtClean="0">
                <a:solidFill>
                  <a:srgbClr val="FFFFFF"/>
                </a:solidFill>
                <a:latin typeface="Times New Roman" pitchFamily="18" charset="0"/>
              </a:rPr>
              <a:t>Shanghai Institute of Optics and Fine Mechanics, Chinese Academy of Sciences</a:t>
            </a:r>
          </a:p>
        </p:txBody>
      </p:sp>
      <p:pic>
        <p:nvPicPr>
          <p:cNvPr id="1033" name="Picture 22" descr="新所标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247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8CB66-BF79-4B30-8B07-3E9329B45835}" type="slidenum">
              <a:rPr lang="en-US" altLang="zh-CN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83979" name="Freeform 11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839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 第二级</a:t>
            </a:r>
          </a:p>
          <a:p>
            <a:pPr lvl="2"/>
            <a:r>
              <a:rPr lang="zh-CN" altLang="en-US" smtClean="0"/>
              <a:t> 第三级</a:t>
            </a:r>
          </a:p>
          <a:p>
            <a:pPr lvl="3"/>
            <a:r>
              <a:rPr lang="zh-CN" altLang="en-US" smtClean="0"/>
              <a:t> 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Text Box 21"/>
          <p:cNvSpPr txBox="1">
            <a:spLocks noChangeArrowheads="1"/>
          </p:cNvSpPr>
          <p:nvPr/>
        </p:nvSpPr>
        <p:spPr bwMode="auto">
          <a:xfrm>
            <a:off x="1790700" y="0"/>
            <a:ext cx="5237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i="1" smtClean="0">
                <a:solidFill>
                  <a:srgbClr val="FFFFFF"/>
                </a:solidFill>
                <a:latin typeface="Times New Roman" pitchFamily="18" charset="0"/>
              </a:rPr>
              <a:t>Shanghai Institute of Optics and Fine Mechanics, Chinese Academy of Sciences</a:t>
            </a:r>
          </a:p>
        </p:txBody>
      </p:sp>
      <p:pic>
        <p:nvPicPr>
          <p:cNvPr id="1033" name="Picture 22" descr="新所标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46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11" Type="http://schemas.openxmlformats.org/officeDocument/2006/relationships/image" Target="../media/image17.wmf"/><Relationship Id="rId5" Type="http://schemas.openxmlformats.org/officeDocument/2006/relationships/image" Target="../media/image22.JP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1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3.png"/><Relationship Id="rId3" Type="http://schemas.openxmlformats.org/officeDocument/2006/relationships/image" Target="../media/image24.emf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4" Type="http://schemas.openxmlformats.org/officeDocument/2006/relationships/image" Target="../media/image36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6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7.png"/><Relationship Id="rId9" Type="http://schemas.openxmlformats.org/officeDocument/2006/relationships/image" Target="../media/image45.wmf"/><Relationship Id="rId1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40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emf"/><Relationship Id="rId5" Type="http://schemas.openxmlformats.org/officeDocument/2006/relationships/image" Target="../media/image73.png"/><Relationship Id="rId15" Type="http://schemas.openxmlformats.org/officeDocument/2006/relationships/image" Target="../media/image800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1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7772400" cy="2069992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张海潮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Hai-Chao 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Zhang</a:t>
            </a: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Key </a:t>
            </a:r>
            <a:r>
              <a:rPr lang="en-US" altLang="zh-CN" sz="20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Laboratory for Quantum Optics, </a:t>
            </a:r>
            <a:endParaRPr lang="en-US" altLang="zh-CN" sz="2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Shanghai </a:t>
            </a:r>
            <a:r>
              <a:rPr lang="en-US" altLang="zh-CN" sz="20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Institute of Optics and Fine Mechanics, CAS,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Shanghai 201800, China</a:t>
            </a: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 flipH="1">
            <a:off x="0" y="928670"/>
            <a:ext cx="9144000" cy="238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428860" y="5715016"/>
            <a:ext cx="480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2019. 1.24</a:t>
            </a:r>
          </a:p>
          <a:p>
            <a:pPr algn="ctr"/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广州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中山大学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南校园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所标\1507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882903" cy="642942"/>
          </a:xfrm>
          <a:prstGeom prst="rect">
            <a:avLst/>
          </a:prstGeo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1350"/>
              </p:ext>
            </p:extLst>
          </p:nvPr>
        </p:nvGraphicFramePr>
        <p:xfrm>
          <a:off x="0" y="260648"/>
          <a:ext cx="8316416" cy="1078222"/>
        </p:xfrm>
        <a:graphic>
          <a:graphicData uri="http://schemas.openxmlformats.org/drawingml/2006/table">
            <a:tbl>
              <a:tblPr/>
              <a:tblGrid>
                <a:gridCol w="8316416"/>
              </a:tblGrid>
              <a:tr h="590542">
                <a:tc>
                  <a:txBody>
                    <a:bodyPr/>
                    <a:lstStyle/>
                    <a:p>
                      <a:pPr marL="17970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粒子物理前沿问题研讨会 </a:t>
                      </a:r>
                      <a:r>
                        <a:rPr lang="en-US" altLang="zh-CN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2019</a:t>
                      </a: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年</a:t>
                      </a:r>
                      <a:r>
                        <a:rPr lang="en-US" altLang="zh-CN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1</a:t>
                      </a: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月</a:t>
                      </a:r>
                      <a:r>
                        <a:rPr lang="en-US" altLang="zh-CN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20</a:t>
                      </a: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日</a:t>
                      </a:r>
                      <a:r>
                        <a:rPr lang="en-US" altLang="zh-CN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— 1</a:t>
                      </a: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月</a:t>
                      </a:r>
                      <a:r>
                        <a:rPr lang="en-US" altLang="zh-CN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25</a:t>
                      </a:r>
                      <a:r>
                        <a:rPr lang="zh-CN" altLang="en-US" sz="2000" kern="100" dirty="0" smtClean="0">
                          <a:solidFill>
                            <a:srgbClr val="990000"/>
                          </a:solidFill>
                          <a:effectLst/>
                          <a:latin typeface="Times New Roman"/>
                          <a:ea typeface="楷体"/>
                          <a:cs typeface="Times New Roman"/>
                        </a:rPr>
                        <a:t>日</a:t>
                      </a: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8">
                <a:tc>
                  <a:txBody>
                    <a:bodyPr/>
                    <a:lstStyle/>
                    <a:p>
                      <a:pPr marL="1797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45">
                <a:tc>
                  <a:txBody>
                    <a:bodyPr/>
                    <a:lstStyle/>
                    <a:p>
                      <a:pPr marL="17970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00851" y="895557"/>
            <a:ext cx="7484368" cy="87726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altLang="zh-CN" sz="2800" dirty="0">
                <a:effectLst/>
              </a:rPr>
              <a:t>Detecting dark energy with cold atoms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87306"/>
              </p:ext>
            </p:extLst>
          </p:nvPr>
        </p:nvGraphicFramePr>
        <p:xfrm>
          <a:off x="516323" y="2060848"/>
          <a:ext cx="811135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4" imgW="2476500" imgH="203200" progId="Equation.DSMT4">
                  <p:embed/>
                </p:oleObj>
              </mc:Choice>
              <mc:Fallback>
                <p:oleObj name="Equation" r:id="rId4" imgW="24765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23" y="2060848"/>
                        <a:ext cx="8111353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1760" y="104635"/>
            <a:ext cx="503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Schematic of our experimental setup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369" y="5336685"/>
            <a:ext cx="8253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There were two atom clouds in our experiment: a laser-cooled atom cloud and a part of background atoms stimulated by the probe laser light. The uncooled background-atom cloud acted as the source of the scaler field and the cooled cloud as the test mass to sense the scalar field; so the test mass could pass through the thin-shell region of the source mass.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586969"/>
            <a:ext cx="3672408" cy="4786247"/>
            <a:chOff x="179512" y="1268760"/>
            <a:chExt cx="3672408" cy="478624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3626770" cy="478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3497977" y="2924944"/>
              <a:ext cx="353943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altLang="zh-CN" sz="1100" dirty="0" smtClean="0"/>
                <a:t>8 mm</a:t>
              </a:r>
              <a:endParaRPr lang="zh-CN" altLang="en-US" sz="11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07904" y="836712"/>
            <a:ext cx="5184576" cy="4352585"/>
            <a:chOff x="3765650" y="899327"/>
            <a:chExt cx="4994082" cy="428997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897" y="908720"/>
              <a:ext cx="2474835" cy="160572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5650" y="899327"/>
              <a:ext cx="2530870" cy="152156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5650" y="2420888"/>
              <a:ext cx="2530870" cy="2768409"/>
            </a:xfrm>
            <a:prstGeom prst="rect">
              <a:avLst/>
            </a:prstGeom>
          </p:spPr>
        </p:pic>
      </p:grp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531598" y="136766"/>
            <a:ext cx="153617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54406"/>
              </p:ext>
            </p:extLst>
          </p:nvPr>
        </p:nvGraphicFramePr>
        <p:xfrm>
          <a:off x="6558244" y="398083"/>
          <a:ext cx="2230724" cy="44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" name="Equation" r:id="rId8" imgW="1244520" imgH="241200" progId="Equation.DSMT4">
                  <p:embed/>
                </p:oleObj>
              </mc:Choice>
              <mc:Fallback>
                <p:oleObj name="Equation" r:id="rId8" imgW="12445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244" y="398083"/>
                        <a:ext cx="2230724" cy="4481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38447"/>
              </p:ext>
            </p:extLst>
          </p:nvPr>
        </p:nvGraphicFramePr>
        <p:xfrm>
          <a:off x="3707904" y="4734543"/>
          <a:ext cx="3343469" cy="58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" name="Equation" r:id="rId10" imgW="1511280" imgH="253800" progId="Equation.DSMT4">
                  <p:embed/>
                </p:oleObj>
              </mc:Choice>
              <mc:Fallback>
                <p:oleObj name="Equation" r:id="rId10" imgW="15112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734543"/>
                        <a:ext cx="3343469" cy="58147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 flipV="1">
            <a:off x="4843253" y="570181"/>
            <a:ext cx="97513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38497"/>
              </p:ext>
            </p:extLst>
          </p:nvPr>
        </p:nvGraphicFramePr>
        <p:xfrm>
          <a:off x="6461766" y="2817834"/>
          <a:ext cx="2327201" cy="53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" name="Equation" r:id="rId12" imgW="1257120" imgH="253800" progId="Equation.DSMT4">
                  <p:embed/>
                </p:oleObj>
              </mc:Choice>
              <mc:Fallback>
                <p:oleObj name="Equation" r:id="rId12" imgW="125712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766" y="2817834"/>
                        <a:ext cx="2327201" cy="5344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905513"/>
              </p:ext>
            </p:extLst>
          </p:nvPr>
        </p:nvGraphicFramePr>
        <p:xfrm>
          <a:off x="6311229" y="3572105"/>
          <a:ext cx="2836870" cy="41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" name="Equation" r:id="rId14" imgW="1790700" imgH="254000" progId="Equation.DSMT4">
                  <p:embed/>
                </p:oleObj>
              </mc:Choice>
              <mc:Fallback>
                <p:oleObj name="Equation" r:id="rId14" imgW="1790700" imgH="254000" progId="Equation.DSMT4">
                  <p:embed/>
                  <p:pic>
                    <p:nvPicPr>
                      <p:cNvPr id="0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229" y="3572105"/>
                        <a:ext cx="2836870" cy="411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593"/>
              </p:ext>
            </p:extLst>
          </p:nvPr>
        </p:nvGraphicFramePr>
        <p:xfrm>
          <a:off x="6372200" y="4143351"/>
          <a:ext cx="2590494" cy="43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" name="Equation" r:id="rId16" imgW="1536033" imgH="253890" progId="Equation.DSMT4">
                  <p:embed/>
                </p:oleObj>
              </mc:Choice>
              <mc:Fallback>
                <p:oleObj name="Equation" r:id="rId16" imgW="1536033" imgH="253890" progId="Equation.DSMT4">
                  <p:embed/>
                  <p:pic>
                    <p:nvPicPr>
                      <p:cNvPr id="0" name="Object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3351"/>
                        <a:ext cx="2590494" cy="43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-36512" y="29889"/>
            <a:ext cx="5004048" cy="1015801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setup</a:t>
            </a:r>
            <a:endParaRPr lang="zh-CN" altLang="en-US" sz="3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54" y="1041950"/>
            <a:ext cx="1862674" cy="2389137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9512" y="3794335"/>
            <a:ext cx="4148887" cy="2761299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1259632" y="2261503"/>
            <a:ext cx="137828" cy="16817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604" y="449581"/>
            <a:ext cx="3872869" cy="260843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17403"/>
              </p:ext>
            </p:extLst>
          </p:nvPr>
        </p:nvGraphicFramePr>
        <p:xfrm>
          <a:off x="4879559" y="3058017"/>
          <a:ext cx="3929385" cy="79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7" imgW="3403600" imgH="685800" progId="Equation.DSMT4">
                  <p:embed/>
                </p:oleObj>
              </mc:Choice>
              <mc:Fallback>
                <p:oleObj name="Equation" r:id="rId7" imgW="34036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559" y="3058017"/>
                        <a:ext cx="3929385" cy="7924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/>
          <p:nvPr/>
        </p:nvPicPr>
        <p:blipFill>
          <a:blip r:embed="rId9"/>
          <a:srcRect l="4334" t="18313" r="45100" b="33976"/>
          <a:stretch>
            <a:fillRect/>
          </a:stretch>
        </p:blipFill>
        <p:spPr bwMode="auto">
          <a:xfrm>
            <a:off x="4923318" y="3850498"/>
            <a:ext cx="4089155" cy="29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6669" y="2872330"/>
            <a:ext cx="725032" cy="66703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070395" y="996244"/>
            <a:ext cx="2259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We detected the fall acceleration of the test atoms by monitoring their fluorescence with a photodiode (PD)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5652120" y="3365464"/>
            <a:ext cx="504056" cy="42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308304" y="3027614"/>
            <a:ext cx="504056" cy="42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8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991" y="-12586"/>
            <a:ext cx="4958031" cy="7052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089" y="2132929"/>
            <a:ext cx="4655870" cy="3523530"/>
          </a:xfrm>
        </p:spPr>
      </p:pic>
      <p:sp>
        <p:nvSpPr>
          <p:cNvPr id="7" name="矩形 6"/>
          <p:cNvSpPr/>
          <p:nvPr/>
        </p:nvSpPr>
        <p:spPr>
          <a:xfrm>
            <a:off x="5076057" y="3789040"/>
            <a:ext cx="37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Varying the frequency of the probe beams while fixing their power, we obtained the detuning-dependence of the fall accelerations of the test atom clouds.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4158" y="564178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the red-detuning regime, the fall accelerations were lowered relatively to the free-fall acceleration (9.794 </a:t>
            </a:r>
            <a:r>
              <a:rPr lang="en-US" altLang="zh-CN" dirty="0" smtClean="0"/>
              <a:t>m/s^</a:t>
            </a:r>
            <a:r>
              <a:rPr lang="en-US" altLang="zh-CN" sz="16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at Shanghai, China)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23945" y="5380672"/>
            <a:ext cx="3952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When the laser frequency was tuned </a:t>
            </a:r>
            <a:r>
              <a:rPr lang="en-US" altLang="zh-CN" dirty="0" smtClean="0"/>
              <a:t>near and above </a:t>
            </a:r>
            <a:r>
              <a:rPr lang="en-US" altLang="zh-CN" dirty="0"/>
              <a:t>the atomic </a:t>
            </a:r>
            <a:r>
              <a:rPr lang="en-US" altLang="zh-CN" dirty="0" smtClean="0"/>
              <a:t>resonance, </a:t>
            </a:r>
            <a:r>
              <a:rPr lang="en-US" altLang="zh-CN" dirty="0"/>
              <a:t>the measured fall </a:t>
            </a:r>
            <a:r>
              <a:rPr lang="en-US" altLang="zh-CN" b="1" dirty="0">
                <a:solidFill>
                  <a:srgbClr val="FF0000"/>
                </a:solidFill>
              </a:rPr>
              <a:t>acceleration </a:t>
            </a:r>
            <a:r>
              <a:rPr lang="en-US" altLang="zh-CN" b="1" dirty="0" smtClean="0">
                <a:solidFill>
                  <a:srgbClr val="FF0000"/>
                </a:solidFill>
              </a:rPr>
              <a:t>increased </a:t>
            </a:r>
            <a:r>
              <a:rPr lang="en-US" altLang="zh-CN" b="1" dirty="0">
                <a:solidFill>
                  <a:srgbClr val="FF0000"/>
                </a:solidFill>
              </a:rPr>
              <a:t>and even exceeded the free-fall acceleration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501" y="354730"/>
            <a:ext cx="3789283" cy="32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96329" y="548680"/>
            <a:ext cx="4979727" cy="3652871"/>
            <a:chOff x="96329" y="548680"/>
            <a:chExt cx="4979727" cy="3652871"/>
          </a:xfrm>
        </p:grpSpPr>
        <p:pic>
          <p:nvPicPr>
            <p:cNvPr id="10" name="图片 9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329" y="548680"/>
              <a:ext cx="4979727" cy="365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接连接符 13"/>
            <p:cNvCxnSpPr/>
            <p:nvPr/>
          </p:nvCxnSpPr>
          <p:spPr>
            <a:xfrm>
              <a:off x="755576" y="2924944"/>
              <a:ext cx="4025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67744" y="692696"/>
              <a:ext cx="0" cy="29317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1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56" y="1692276"/>
            <a:ext cx="4896544" cy="42577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Explanation and other alternatives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Radiation pressure of the fluorescence of the </a:t>
            </a:r>
            <a:r>
              <a:rPr lang="en-US" altLang="zh-CN" sz="2400" dirty="0" smtClean="0"/>
              <a:t>background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The irradiation pressure to the test atoms depends on the detuning. The detuning-dependent acceleration   is upward whether the detuning is negative or </a:t>
            </a:r>
            <a:r>
              <a:rPr lang="en-US" altLang="zh-CN" sz="2400" dirty="0" smtClean="0"/>
              <a:t>positive.</a:t>
            </a:r>
            <a:endParaRPr lang="zh-CN" alt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96106"/>
              </p:ext>
            </p:extLst>
          </p:nvPr>
        </p:nvGraphicFramePr>
        <p:xfrm>
          <a:off x="971600" y="2636912"/>
          <a:ext cx="3057401" cy="106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5" imgW="1346200" imgH="457200" progId="Equation.DSMT4">
                  <p:embed/>
                </p:oleObj>
              </mc:Choice>
              <mc:Fallback>
                <p:oleObj name="Equation" r:id="rId5" imgW="1346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36912"/>
                        <a:ext cx="3057401" cy="1062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7" y="2334920"/>
            <a:ext cx="3200766" cy="2246208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9473" y="885731"/>
            <a:ext cx="3616423" cy="89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The scalar equation of motion is</a:t>
            </a:r>
            <a:endParaRPr lang="zh-CN" altLang="en-US" sz="20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9" y="2136849"/>
            <a:ext cx="2176331" cy="44114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369240" y="885732"/>
            <a:ext cx="2699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cold atoms would increase near the surface, when the mass density of source is larger than that of the background.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90101" y="5334226"/>
            <a:ext cx="4279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the cold atoms would decrease near the surface, when the mass density of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smaller than that of the background.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77" y="1338680"/>
            <a:ext cx="2677828" cy="709936"/>
          </a:xfrm>
          <a:prstGeom prst="rect">
            <a:avLst/>
          </a:prstGeom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174" y="724706"/>
            <a:ext cx="1800225" cy="1752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2780928"/>
            <a:ext cx="1157784" cy="10539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3806595"/>
            <a:ext cx="1296144" cy="1134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/>
              <p:cNvSpPr/>
              <p:nvPr/>
            </p:nvSpPr>
            <p:spPr>
              <a:xfrm>
                <a:off x="6823066" y="3274101"/>
                <a:ext cx="1067393" cy="10607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椭圆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66" y="3274101"/>
                <a:ext cx="1067393" cy="1060729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166969" y="3067542"/>
                <a:ext cx="5701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69" y="3067542"/>
                <a:ext cx="57011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9473" y="175188"/>
            <a:ext cx="527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Explanation and other alternatives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69" y="2736045"/>
            <a:ext cx="3145004" cy="897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069" y="4965863"/>
            <a:ext cx="3949930" cy="1147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0102" y="4597393"/>
            <a:ext cx="2260757" cy="687550"/>
          </a:xfrm>
          <a:prstGeom prst="rect">
            <a:avLst/>
          </a:prstGeom>
        </p:spPr>
      </p:pic>
      <p:cxnSp>
        <p:nvCxnSpPr>
          <p:cNvPr id="11" name="直接箭头连接符 10"/>
          <p:cNvCxnSpPr>
            <a:endCxn id="12" idx="2"/>
          </p:cNvCxnSpPr>
          <p:nvPr/>
        </p:nvCxnSpPr>
        <p:spPr>
          <a:xfrm flipV="1">
            <a:off x="6516216" y="3804466"/>
            <a:ext cx="306850" cy="3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356762" y="2564904"/>
            <a:ext cx="0" cy="12395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356762" y="3804465"/>
            <a:ext cx="1395352" cy="9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688951" y="3973611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951" y="3973611"/>
                <a:ext cx="16696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7453840" y="2495424"/>
                <a:ext cx="214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40" y="2495424"/>
                <a:ext cx="21493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0000" r="-34286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319220" y="3881278"/>
            <a:ext cx="331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 new or fifth-force pulls a test object towards the source mass with acceleration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-102864" y="643431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Clare </a:t>
            </a:r>
            <a:r>
              <a:rPr lang="en-US" altLang="zh-CN" i="1" dirty="0" err="1"/>
              <a:t>Burrage,a</a:t>
            </a:r>
            <a:r>
              <a:rPr lang="en-US" altLang="zh-CN" i="1" dirty="0"/>
              <a:t>; and Jeremy </a:t>
            </a:r>
            <a:r>
              <a:rPr lang="en-US" altLang="zh-CN" i="1" dirty="0" err="1" smtClean="0"/>
              <a:t>Sakstein</a:t>
            </a:r>
            <a:r>
              <a:rPr lang="en-US" altLang="zh-CN" i="1" dirty="0" smtClean="0"/>
              <a:t> arXiv:1709.09071v1 </a:t>
            </a:r>
            <a:r>
              <a:rPr lang="en-US" altLang="zh-CN" i="1" dirty="0"/>
              <a:t>[astro-ph.CO] 26 Sep 2017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35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03988"/>
            <a:ext cx="4248472" cy="485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The </a:t>
            </a:r>
            <a:r>
              <a:rPr lang="en-US" altLang="zh-CN" sz="2400" dirty="0" smtClean="0"/>
              <a:t>density </a:t>
            </a:r>
            <a:r>
              <a:rPr lang="en-US" altLang="zh-CN" sz="2400" dirty="0"/>
              <a:t>of the transferred </a:t>
            </a:r>
            <a:r>
              <a:rPr lang="en-US" altLang="zh-CN" sz="2400" dirty="0" smtClean="0"/>
              <a:t>energy to the source from the probe laser light versus the detuning</a:t>
            </a:r>
            <a:endParaRPr lang="zh-CN" altLang="en-US" sz="24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985592"/>
            <a:ext cx="4814344" cy="3739552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33407"/>
              </p:ext>
            </p:extLst>
          </p:nvPr>
        </p:nvGraphicFramePr>
        <p:xfrm>
          <a:off x="-645" y="5169818"/>
          <a:ext cx="5436741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" name="Equation" r:id="rId6" imgW="2857320" imgH="406080" progId="Equation.DSMT4">
                  <p:embed/>
                </p:oleObj>
              </mc:Choice>
              <mc:Fallback>
                <p:oleObj name="Equation" r:id="rId6" imgW="285732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5" y="5169818"/>
                        <a:ext cx="5436741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5265"/>
              </p:ext>
            </p:extLst>
          </p:nvPr>
        </p:nvGraphicFramePr>
        <p:xfrm>
          <a:off x="2607012" y="5912542"/>
          <a:ext cx="39299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" name="Equation" r:id="rId8" imgW="2463800" imgH="495300" progId="Equation.DSMT4">
                  <p:embed/>
                </p:oleObj>
              </mc:Choice>
              <mc:Fallback>
                <p:oleObj name="Equation" r:id="rId8" imgW="24638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012" y="5912542"/>
                        <a:ext cx="392997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424512"/>
              </p:ext>
            </p:extLst>
          </p:nvPr>
        </p:nvGraphicFramePr>
        <p:xfrm>
          <a:off x="97983" y="6063280"/>
          <a:ext cx="22145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"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83" y="6063280"/>
                        <a:ext cx="2214563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53092" y="4221088"/>
            <a:ext cx="451890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-380320" y="2312778"/>
                <a:ext cx="1207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80320" y="2312778"/>
                <a:ext cx="1207906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05650" y="4739387"/>
                <a:ext cx="1289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Detuning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650" y="4739387"/>
                <a:ext cx="1289520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426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56176" y="551897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Rubidium 87  D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 transition  hyperfine structure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835696" y="5108718"/>
            <a:ext cx="288032" cy="480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7740352" y="1124744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7740352" y="1556792"/>
            <a:ext cx="0" cy="336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70954" y="971436"/>
                <a:ext cx="1289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Detuning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54" y="971436"/>
                <a:ext cx="128952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426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751077" y="4916589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equilibrium </a:t>
            </a:r>
            <a:r>
              <a:rPr lang="en-US" altLang="zh-CN" dirty="0" smtClean="0"/>
              <a:t>time 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169416" y="5108718"/>
            <a:ext cx="571442" cy="12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57549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Determining the equilibrium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7549"/>
                <a:ext cx="8229600" cy="1143000"/>
              </a:xfrm>
              <a:blipFill rotWithShape="0">
                <a:blip r:embed="rId3"/>
                <a:stretch>
                  <a:fillRect l="-889"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691680" y="1268759"/>
            <a:ext cx="6840760" cy="5589241"/>
            <a:chOff x="930235" y="-2733"/>
            <a:chExt cx="7602205" cy="68607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235" y="2562119"/>
              <a:ext cx="3857789" cy="42697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600" y="-2733"/>
              <a:ext cx="3672408" cy="41184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0221" y="3356993"/>
              <a:ext cx="3684432" cy="35010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3568" y="81647"/>
              <a:ext cx="3838872" cy="4034069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/>
        </p:nvSpPr>
        <p:spPr>
          <a:xfrm>
            <a:off x="4035841" y="1551930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417" y="1484571"/>
            <a:ext cx="602406" cy="676715"/>
          </a:xfrm>
          <a:prstGeom prst="rect">
            <a:avLst/>
          </a:prstGeom>
        </p:spPr>
      </p:pic>
      <p:pic>
        <p:nvPicPr>
          <p:cNvPr id="14" name="内容占位符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 rot="16200000">
            <a:off x="-1067665" y="2512669"/>
            <a:ext cx="328644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495"/>
            <a:ext cx="6696744" cy="497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691680" y="5733256"/>
                <a:ext cx="6120680" cy="7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zh-CN" alt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is about 2 </a:t>
                </a:r>
                <a:r>
                  <a:rPr lang="en-US" altLang="zh-CN" sz="2400" dirty="0" err="1" smtClean="0"/>
                  <a:t>ms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733256"/>
                <a:ext cx="6120680" cy="751809"/>
              </a:xfrm>
              <a:prstGeom prst="rect">
                <a:avLst/>
              </a:prstGeom>
              <a:blipFill rotWithShape="0"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71" y="3140969"/>
            <a:ext cx="3907109" cy="29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5699274" cy="36405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13" y="2397080"/>
            <a:ext cx="4702456" cy="3065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86" y="2025935"/>
            <a:ext cx="5364088" cy="34564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5186" y="6021288"/>
            <a:ext cx="841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J. </a:t>
            </a:r>
            <a:r>
              <a:rPr lang="en-US" altLang="zh-CN" i="1" dirty="0" err="1"/>
              <a:t>Khoury</a:t>
            </a:r>
            <a:r>
              <a:rPr lang="en-US" altLang="zh-CN" i="1" dirty="0"/>
              <a:t> and A. </a:t>
            </a:r>
            <a:r>
              <a:rPr lang="en-US" altLang="zh-CN" i="1" dirty="0" err="1"/>
              <a:t>Weltman</a:t>
            </a:r>
            <a:r>
              <a:rPr lang="en-US" altLang="zh-CN" i="1" dirty="0"/>
              <a:t>, “Chameleon fields: Awaiting surprises for tests of gravity in space,” Phys. Rev. Lett. 93 (2004) 171104, </a:t>
            </a:r>
            <a:r>
              <a:rPr lang="en-US" altLang="zh-CN" i="1" dirty="0" err="1"/>
              <a:t>arXiv:astro-ph</a:t>
            </a:r>
            <a:r>
              <a:rPr lang="en-US" altLang="zh-CN" i="1" dirty="0"/>
              <a:t>/0309300 [</a:t>
            </a:r>
            <a:r>
              <a:rPr lang="en-US" altLang="zh-CN" i="1" dirty="0" err="1"/>
              <a:t>astro-ph</a:t>
            </a:r>
            <a:r>
              <a:rPr lang="en-US" altLang="zh-CN" i="1" dirty="0"/>
              <a:t>].</a:t>
            </a:r>
            <a:endParaRPr lang="zh-CN" altLang="en-US" i="1" dirty="0"/>
          </a:p>
        </p:txBody>
      </p:sp>
      <p:sp>
        <p:nvSpPr>
          <p:cNvPr id="7" name="文本框 4"/>
          <p:cNvSpPr txBox="1"/>
          <p:nvPr/>
        </p:nvSpPr>
        <p:spPr>
          <a:xfrm>
            <a:off x="5893998" y="407697"/>
            <a:ext cx="3142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We replicated the experiment under as many conditions as we could think of.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3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4716"/>
            <a:ext cx="5616624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Chameleon mechanism</a:t>
            </a:r>
            <a:endParaRPr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0" y="1023304"/>
            <a:ext cx="2441391" cy="430834"/>
          </a:xfrm>
          <a:prstGeom prst="rect">
            <a:avLst/>
          </a:prstGeom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483" y="1535904"/>
            <a:ext cx="2466022" cy="43121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58720"/>
            <a:ext cx="3096343" cy="331751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48" y="1430031"/>
            <a:ext cx="1476743" cy="632890"/>
          </a:xfrm>
          <a:prstGeom prst="rect">
            <a:avLst/>
          </a:prstGeom>
          <a:effectLst/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949" y="938494"/>
            <a:ext cx="4090610" cy="28493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547" y="3787890"/>
            <a:ext cx="2937853" cy="29609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3254" y="5721413"/>
            <a:ext cx="2178551" cy="915873"/>
          </a:xfrm>
          <a:prstGeom prst="rect">
            <a:avLst/>
          </a:prstGeom>
        </p:spPr>
      </p:pic>
      <p:pic>
        <p:nvPicPr>
          <p:cNvPr id="18" name="内容占位符 1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240148" y="3068960"/>
            <a:ext cx="1903852" cy="81294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448785" y="892582"/>
            <a:ext cx="1781888" cy="761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3831" y="5563647"/>
            <a:ext cx="2652665" cy="115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203872" y="188640"/>
                <a:ext cx="196852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coupling is too large,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872" y="188640"/>
                <a:ext cx="1968528" cy="669992"/>
              </a:xfrm>
              <a:prstGeom prst="rect">
                <a:avLst/>
              </a:prstGeom>
              <a:blipFill rotWithShape="0">
                <a:blip r:embed="rId11"/>
                <a:stretch>
                  <a:fillRect l="-2786" t="-5455" r="-3406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00104" y="1553243"/>
                <a:ext cx="21363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 smtClean="0">
                    <a:solidFill>
                      <a:srgbClr val="FF0000"/>
                    </a:solidFill>
                  </a:rPr>
                  <a:t>A upper bound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zh-CN" i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i="1" dirty="0">
                    <a:solidFill>
                      <a:srgbClr val="FF0000"/>
                    </a:solidFill>
                  </a:rPr>
                  <a:t>was derived from hydrogen </a:t>
                </a:r>
                <a:r>
                  <a:rPr lang="en-US" altLang="zh-CN" i="1" dirty="0" smtClean="0">
                    <a:solidFill>
                      <a:srgbClr val="FF0000"/>
                    </a:solidFill>
                  </a:rPr>
                  <a:t>spectroscopy.</a:t>
                </a:r>
                <a:endParaRPr lang="zh-CN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04" y="1553243"/>
                <a:ext cx="2136392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2571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522312" y="6102515"/>
            <a:ext cx="419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P. </a:t>
            </a:r>
            <a:r>
              <a:rPr lang="en-US" altLang="zh-CN" i="1" dirty="0" err="1">
                <a:solidFill>
                  <a:srgbClr val="FF0000"/>
                </a:solidFill>
              </a:rPr>
              <a:t>Brax</a:t>
            </a:r>
            <a:r>
              <a:rPr lang="en-US" altLang="zh-CN" i="1" dirty="0">
                <a:solidFill>
                  <a:srgbClr val="FF0000"/>
                </a:solidFill>
              </a:rPr>
              <a:t>, C. </a:t>
            </a:r>
            <a:r>
              <a:rPr lang="en-US" altLang="zh-CN" i="1" dirty="0" err="1">
                <a:solidFill>
                  <a:srgbClr val="FF0000"/>
                </a:solidFill>
              </a:rPr>
              <a:t>Burrage</a:t>
            </a:r>
            <a:r>
              <a:rPr lang="en-US" altLang="zh-CN" i="1" dirty="0">
                <a:solidFill>
                  <a:srgbClr val="FF0000"/>
                </a:solidFill>
              </a:rPr>
              <a:t>, Phys. Rev. D Part. Fields </a:t>
            </a:r>
            <a:r>
              <a:rPr lang="en-US" altLang="zh-CN" i="1" dirty="0" err="1">
                <a:solidFill>
                  <a:srgbClr val="FF0000"/>
                </a:solidFill>
              </a:rPr>
              <a:t>Gravit</a:t>
            </a:r>
            <a:r>
              <a:rPr lang="en-US" altLang="zh-CN" i="1" dirty="0">
                <a:solidFill>
                  <a:srgbClr val="FF0000"/>
                </a:solidFill>
              </a:rPr>
              <a:t>. </a:t>
            </a:r>
            <a:r>
              <a:rPr lang="en-US" altLang="zh-CN" i="1" dirty="0" err="1">
                <a:solidFill>
                  <a:srgbClr val="FF0000"/>
                </a:solidFill>
              </a:rPr>
              <a:t>Cosmol</a:t>
            </a:r>
            <a:r>
              <a:rPr lang="en-US" altLang="zh-CN" i="1" dirty="0">
                <a:solidFill>
                  <a:srgbClr val="FF0000"/>
                </a:solidFill>
              </a:rPr>
              <a:t>. 83, 035020 (2011)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406" y="2626917"/>
            <a:ext cx="42957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引子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9696B4-0DA3-449B-986B-AA3E205C56DA}" type="slidenum">
              <a:rPr lang="en-US" altLang="zh-CN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2" descr="C:\Users\zhc\Downloads\mmexport145973176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7145"/>
            <a:ext cx="8128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80313" y="5832403"/>
            <a:ext cx="821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Justin </a:t>
            </a:r>
            <a:r>
              <a:rPr lang="en-US" altLang="zh-CN" dirty="0" err="1"/>
              <a:t>Khoury</a:t>
            </a:r>
            <a:r>
              <a:rPr lang="en-US" altLang="zh-CN" dirty="0"/>
              <a:t> and Amanda </a:t>
            </a:r>
            <a:r>
              <a:rPr lang="en-US" altLang="zh-CN" dirty="0" err="1" smtClean="0"/>
              <a:t>Weltman</a:t>
            </a:r>
            <a:r>
              <a:rPr lang="en-US" altLang="zh-CN" dirty="0" smtClean="0"/>
              <a:t>; Chameleon Fields: Awaiting Surprises for Tests of Gravity in Space (Received 10 September 2003; published 22 October 2004)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64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7" y="2844211"/>
            <a:ext cx="4097103" cy="3397323"/>
          </a:xfrm>
          <a:prstGeom prst="rect">
            <a:avLst/>
          </a:prstGeom>
          <a:effectLst/>
        </p:spPr>
      </p:pic>
      <p:sp>
        <p:nvSpPr>
          <p:cNvPr id="5" name="标题 2"/>
          <p:cNvSpPr txBox="1">
            <a:spLocks/>
          </p:cNvSpPr>
          <p:nvPr/>
        </p:nvSpPr>
        <p:spPr>
          <a:xfrm>
            <a:off x="251520" y="89253"/>
            <a:ext cx="59046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/>
              <a:t>Symmetron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mechanism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98" y="879539"/>
            <a:ext cx="2609850" cy="428625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6" y="1467541"/>
            <a:ext cx="2644322" cy="585655"/>
          </a:xfrm>
          <a:prstGeom prst="rect">
            <a:avLst/>
          </a:prstGeom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83" y="1498054"/>
            <a:ext cx="1955806" cy="555142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02" y="2213392"/>
            <a:ext cx="3622909" cy="470623"/>
          </a:xfrm>
          <a:prstGeom prst="rect">
            <a:avLst/>
          </a:prstGeom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871" y="5013176"/>
            <a:ext cx="581025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711" y="3961166"/>
            <a:ext cx="400050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811" y="3128900"/>
            <a:ext cx="723900" cy="381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12" y="3308958"/>
            <a:ext cx="636378" cy="1151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6669" y="5621069"/>
            <a:ext cx="1104356" cy="8001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505" y="2594265"/>
            <a:ext cx="3758849" cy="37135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6343" y="686310"/>
            <a:ext cx="3559846" cy="1084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4718" y="1808728"/>
            <a:ext cx="22341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7738248" y="1984307"/>
                <a:ext cx="778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48" y="1984307"/>
                <a:ext cx="77886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6250" t="-4444" r="-3125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/>
          <p:cNvSpPr/>
          <p:nvPr/>
        </p:nvSpPr>
        <p:spPr>
          <a:xfrm>
            <a:off x="5274794" y="1685046"/>
            <a:ext cx="3456384" cy="972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716015" y="6241534"/>
                <a:ext cx="43187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>
                    <a:solidFill>
                      <a:srgbClr val="FF0000"/>
                    </a:solidFill>
                  </a:rPr>
                  <a:t>A upper bound,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zh-CN" i="1" dirty="0">
                    <a:solidFill>
                      <a:srgbClr val="FF0000"/>
                    </a:solidFill>
                  </a:rPr>
                  <a:t>, was derived from hydrogen spectroscopy.</a:t>
                </a:r>
                <a:endParaRPr lang="zh-CN" alt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6241534"/>
                <a:ext cx="4318781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271" t="-5660" r="-127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418923" y="62201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P. </a:t>
            </a:r>
            <a:r>
              <a:rPr lang="en-US" altLang="zh-CN" i="1" dirty="0" err="1">
                <a:solidFill>
                  <a:srgbClr val="FF0000"/>
                </a:solidFill>
              </a:rPr>
              <a:t>Brax</a:t>
            </a:r>
            <a:r>
              <a:rPr lang="en-US" altLang="zh-CN" i="1" dirty="0">
                <a:solidFill>
                  <a:srgbClr val="FF0000"/>
                </a:solidFill>
              </a:rPr>
              <a:t>, C. </a:t>
            </a:r>
            <a:r>
              <a:rPr lang="en-US" altLang="zh-CN" i="1" dirty="0" err="1">
                <a:solidFill>
                  <a:srgbClr val="FF0000"/>
                </a:solidFill>
              </a:rPr>
              <a:t>Burrage</a:t>
            </a:r>
            <a:r>
              <a:rPr lang="en-US" altLang="zh-CN" i="1" dirty="0">
                <a:solidFill>
                  <a:srgbClr val="FF0000"/>
                </a:solidFill>
              </a:rPr>
              <a:t>, Phys. Rev. D Part. Fields </a:t>
            </a:r>
            <a:r>
              <a:rPr lang="en-US" altLang="zh-CN" i="1" dirty="0" err="1">
                <a:solidFill>
                  <a:srgbClr val="FF0000"/>
                </a:solidFill>
              </a:rPr>
              <a:t>Gravit</a:t>
            </a:r>
            <a:r>
              <a:rPr lang="en-US" altLang="zh-CN" i="1" dirty="0">
                <a:solidFill>
                  <a:srgbClr val="FF0000"/>
                </a:solidFill>
              </a:rPr>
              <a:t>. </a:t>
            </a:r>
            <a:r>
              <a:rPr lang="en-US" altLang="zh-CN" i="1" dirty="0" err="1">
                <a:solidFill>
                  <a:srgbClr val="FF0000"/>
                </a:solidFill>
              </a:rPr>
              <a:t>Cosmol</a:t>
            </a:r>
            <a:r>
              <a:rPr lang="en-US" altLang="zh-CN" i="1" dirty="0">
                <a:solidFill>
                  <a:srgbClr val="FF0000"/>
                </a:solidFill>
              </a:rPr>
              <a:t>. 83, 035020 (2011)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50550"/>
            <a:ext cx="5544616" cy="37757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631584"/>
            <a:ext cx="3571875" cy="1095375"/>
          </a:xfrm>
          <a:prstGeom prst="rect">
            <a:avLst/>
          </a:prstGeom>
        </p:spPr>
      </p:pic>
      <p:pic>
        <p:nvPicPr>
          <p:cNvPr id="5" name="内容占位符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0668" y="3552079"/>
            <a:ext cx="2667000" cy="2219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45" y="4526331"/>
            <a:ext cx="3559846" cy="108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02" y="279063"/>
            <a:ext cx="7962900" cy="942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4340" y="5899747"/>
            <a:ext cx="774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A. Linde, Particle Physics and Inflationary Cosmology, Harwood, Chur (1990)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5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new model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0590" y="1345003"/>
            <a:ext cx="794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 the action governing the dynamics of a scalar field</a:t>
            </a:r>
            <a:endParaRPr lang="zh-CN" alt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09332"/>
              </p:ext>
            </p:extLst>
          </p:nvPr>
        </p:nvGraphicFramePr>
        <p:xfrm>
          <a:off x="401075" y="2132856"/>
          <a:ext cx="834185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3" imgW="4787900" imgH="482600" progId="Equation.DSMT4">
                  <p:embed/>
                </p:oleObj>
              </mc:Choice>
              <mc:Fallback>
                <p:oleObj name="Equation" r:id="rId3" imgW="47879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75" y="2132856"/>
                        <a:ext cx="834185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46407"/>
              </p:ext>
            </p:extLst>
          </p:nvPr>
        </p:nvGraphicFramePr>
        <p:xfrm>
          <a:off x="467544" y="3068960"/>
          <a:ext cx="714540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5" imgW="3289300" imgH="482600" progId="Equation.DSMT4">
                  <p:embed/>
                </p:oleObj>
              </mc:Choice>
              <mc:Fallback>
                <p:oleObj name="Equation" r:id="rId5" imgW="32893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7145409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2018"/>
              </p:ext>
            </p:extLst>
          </p:nvPr>
        </p:nvGraphicFramePr>
        <p:xfrm>
          <a:off x="530252" y="4293096"/>
          <a:ext cx="77661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7" imgW="3467100" imgH="508000" progId="Equation.DSMT4">
                  <p:embed/>
                </p:oleObj>
              </mc:Choice>
              <mc:Fallback>
                <p:oleObj name="Equation" r:id="rId7" imgW="3467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52" y="4293096"/>
                        <a:ext cx="7766196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32566"/>
              </p:ext>
            </p:extLst>
          </p:nvPr>
        </p:nvGraphicFramePr>
        <p:xfrm>
          <a:off x="5940234" y="5445224"/>
          <a:ext cx="1873044" cy="124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9" imgW="672808" imgH="444307" progId="Equation.DSMT4">
                  <p:embed/>
                </p:oleObj>
              </mc:Choice>
              <mc:Fallback>
                <p:oleObj name="Equation" r:id="rId9" imgW="672808" imgH="444307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234" y="5445224"/>
                        <a:ext cx="1873044" cy="1248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9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of the model</a:t>
            </a:r>
            <a:endParaRPr lang="zh-CN" alt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09738"/>
              </p:ext>
            </p:extLst>
          </p:nvPr>
        </p:nvGraphicFramePr>
        <p:xfrm>
          <a:off x="1013494" y="1556792"/>
          <a:ext cx="642180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3" imgW="2070100" imgH="482600" progId="Equation.DSMT4">
                  <p:embed/>
                </p:oleObj>
              </mc:Choice>
              <mc:Fallback>
                <p:oleObj name="Equation" r:id="rId3" imgW="2070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4" y="1556792"/>
                        <a:ext cx="6421804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821653"/>
              </p:ext>
            </p:extLst>
          </p:nvPr>
        </p:nvGraphicFramePr>
        <p:xfrm>
          <a:off x="1475656" y="3573016"/>
          <a:ext cx="3573998" cy="135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5" imgW="1130300" imgH="419100" progId="Equation.DSMT4">
                  <p:embed/>
                </p:oleObj>
              </mc:Choice>
              <mc:Fallback>
                <p:oleObj name="Equation" r:id="rId5" imgW="11303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73016"/>
                        <a:ext cx="3573998" cy="1352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45868"/>
              </p:ext>
            </p:extLst>
          </p:nvPr>
        </p:nvGraphicFramePr>
        <p:xfrm>
          <a:off x="2520309" y="5085184"/>
          <a:ext cx="3851891" cy="145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7" imgW="1130300" imgH="419100" progId="Equation.DSMT4">
                  <p:embed/>
                </p:oleObj>
              </mc:Choice>
              <mc:Fallback>
                <p:oleObj name="Equation" r:id="rId7" imgW="1130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309" y="5085184"/>
                        <a:ext cx="3851891" cy="1458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55457"/>
              </p:ext>
            </p:extLst>
          </p:nvPr>
        </p:nvGraphicFramePr>
        <p:xfrm>
          <a:off x="1331640" y="764704"/>
          <a:ext cx="6074857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3" imgW="1612900" imgH="558800" progId="Equation.DSMT4">
                  <p:embed/>
                </p:oleObj>
              </mc:Choice>
              <mc:Fallback>
                <p:oleObj name="Equation" r:id="rId3" imgW="16129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4704"/>
                        <a:ext cx="6074857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19851"/>
              </p:ext>
            </p:extLst>
          </p:nvPr>
        </p:nvGraphicFramePr>
        <p:xfrm>
          <a:off x="1403648" y="3284984"/>
          <a:ext cx="662473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5" imgW="1904174" imgH="495085" progId="Equation.DSMT4">
                  <p:embed/>
                </p:oleObj>
              </mc:Choice>
              <mc:Fallback>
                <p:oleObj name="Equation" r:id="rId5" imgW="1904174" imgH="4950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284984"/>
                        <a:ext cx="6624737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6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Fitting the experimental data with new model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622" y="2525028"/>
            <a:ext cx="3463178" cy="3209576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1" y="1916832"/>
            <a:ext cx="5267325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In our model, the coupling to matter is dependent on the density of environment, which can avoid the conflict to the upper-limit.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124744"/>
            <a:ext cx="6192687" cy="5205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552" y="633064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P. Brax, C. Burrage, Phys. Rev. D Part. Fields Gravit. Cosmol. 83, 035020 (2011).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62098"/>
              </p:ext>
            </p:extLst>
          </p:nvPr>
        </p:nvGraphicFramePr>
        <p:xfrm>
          <a:off x="519271" y="3140968"/>
          <a:ext cx="469252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1904174" imgH="495085" progId="Equation.DSMT4">
                  <p:embed/>
                </p:oleObj>
              </mc:Choice>
              <mc:Fallback>
                <p:oleObj name="Equation" r:id="rId4" imgW="1904174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" y="3140968"/>
                        <a:ext cx="4692521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We demonstrated detuning-dependent slowing and quickening of a laser-cooled atomic </a:t>
            </a:r>
            <a:r>
              <a:rPr lang="en-US" altLang="zh-CN" sz="3200" dirty="0" smtClean="0"/>
              <a:t>sample in the gravitational field of the Earth. We attribute it to a fifth 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In our design </a:t>
            </a:r>
            <a:r>
              <a:rPr lang="en-US" altLang="zh-CN" sz="3200" dirty="0"/>
              <a:t>the test mass can pass through the thin-shell region of the source mass, </a:t>
            </a:r>
            <a:r>
              <a:rPr lang="en-US" altLang="zh-CN" sz="3200" dirty="0" smtClean="0"/>
              <a:t>the fifth force </a:t>
            </a:r>
            <a:r>
              <a:rPr lang="en-US" altLang="zh-CN" sz="3200" dirty="0"/>
              <a:t>in the thin-shell region can be sensed. </a:t>
            </a:r>
            <a:endParaRPr lang="en-US" altLang="zh-CN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A novel model avoids </a:t>
            </a:r>
            <a:r>
              <a:rPr lang="en-US" altLang="zh-CN" sz="3200" dirty="0"/>
              <a:t>the conflict with the </a:t>
            </a:r>
            <a:r>
              <a:rPr lang="en-US" altLang="zh-CN" sz="3200" dirty="0" smtClean="0"/>
              <a:t>upper-limit </a:t>
            </a:r>
            <a:r>
              <a:rPr lang="en-US" altLang="zh-CN" sz="3200" dirty="0"/>
              <a:t>derived from hydrogen spectroscopy </a:t>
            </a:r>
            <a:r>
              <a:rPr lang="en-US" altLang="zh-CN" sz="3200" dirty="0" smtClean="0"/>
              <a:t>.</a:t>
            </a:r>
            <a:endParaRPr lang="en-US" altLang="zh-CN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-22218" y="705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Conclusions: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33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3568" y="2010063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dirty="0">
                <a:solidFill>
                  <a:srgbClr val="7030A0"/>
                </a:solidFill>
              </a:rPr>
              <a:t>Thank you!</a:t>
            </a:r>
            <a:br>
              <a:rPr lang="en-US" altLang="zh-CN" sz="4000" dirty="0">
                <a:solidFill>
                  <a:srgbClr val="7030A0"/>
                </a:solidFill>
              </a:rPr>
            </a:br>
            <a:r>
              <a:rPr lang="en-US" altLang="zh-CN" sz="4000" dirty="0">
                <a:solidFill>
                  <a:srgbClr val="7030A0"/>
                </a:solidFill>
              </a:rPr>
              <a:t>Questions? 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431BFD-92C7-4EEA-A42E-0914BBE11C59}"/>
              </a:ext>
            </a:extLst>
          </p:cNvPr>
          <p:cNvSpPr txBox="1"/>
          <p:nvPr/>
        </p:nvSpPr>
        <p:spPr>
          <a:xfrm>
            <a:off x="1452836" y="53732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Hai-Chao Zhang</a:t>
            </a:r>
          </a:p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Key Laboratory for Quantum Optics, </a:t>
            </a:r>
          </a:p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Shanghai Institute of Optics and Fine Mechanics, CAS,</a:t>
            </a:r>
          </a:p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Shanghai 201800, China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D72E2-7EA8-4DB6-8A98-418DC74252E9}"/>
              </a:ext>
            </a:extLst>
          </p:cNvPr>
          <p:cNvSpPr txBox="1"/>
          <p:nvPr/>
        </p:nvSpPr>
        <p:spPr>
          <a:xfrm>
            <a:off x="1452836" y="3839824"/>
            <a:ext cx="650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For more information, you may reach me at zhanghc@mail.siom.ac.cn</a:t>
            </a:r>
          </a:p>
        </p:txBody>
      </p:sp>
      <p:sp>
        <p:nvSpPr>
          <p:cNvPr id="2" name="矩形 1"/>
          <p:cNvSpPr/>
          <p:nvPr/>
        </p:nvSpPr>
        <p:spPr>
          <a:xfrm>
            <a:off x="1835696" y="76470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you may click on the following link: https://</a:t>
            </a:r>
            <a:r>
              <a:rPr lang="en-US" altLang="zh-CN" sz="2400" dirty="0" smtClean="0"/>
              <a:t>arxiv.org/abs/1702.03050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9FA5FC-49B1-4271-96BA-7318D997BE93}" type="slidenum">
              <a:rPr lang="en-US" altLang="zh-CN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3" descr="C:\Users\zhc\Downloads\mmexport1460489576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E0045-EC33-40F0-893E-293039352B4B}" type="slidenum">
              <a:rPr lang="en-US" altLang="zh-CN" smtClean="0">
                <a:solidFill>
                  <a:srgbClr val="FFFFFF"/>
                </a:solidFill>
              </a:rPr>
              <a:pPr/>
              <a:t>4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0"/>
            <a:ext cx="8280919" cy="28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80919" cy="402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BCAF3-E7C0-4E6B-8895-D91A5E1B7A60}" type="slidenum">
              <a:rPr lang="en-US" altLang="zh-CN" smtClean="0">
                <a:solidFill>
                  <a:srgbClr val="FFFFFF"/>
                </a:solidFill>
              </a:rPr>
              <a:pPr/>
              <a:t>5</a:t>
            </a:fld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" y="3359150"/>
            <a:ext cx="91567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" y="0"/>
            <a:ext cx="9040856" cy="32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31C380-6A67-4576-830F-0EF688B025A0}" type="slidenum">
              <a:rPr lang="en-US" altLang="zh-CN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zh-CN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7"/>
            <a:ext cx="8892077" cy="57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5093" y="608195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P. Hamilton, M. Jaffe, P. </a:t>
            </a:r>
            <a:r>
              <a:rPr lang="en-US" altLang="zh-CN" sz="1600" i="1" dirty="0" err="1"/>
              <a:t>Haslinger</a:t>
            </a:r>
            <a:r>
              <a:rPr lang="en-US" altLang="zh-CN" sz="1600" i="1" dirty="0"/>
              <a:t>, Q. Simmons, H. </a:t>
            </a:r>
            <a:r>
              <a:rPr lang="en-US" altLang="zh-CN" sz="1600" i="1" dirty="0" err="1"/>
              <a:t>Mller</a:t>
            </a:r>
            <a:r>
              <a:rPr lang="en-US" altLang="zh-CN" sz="1600" i="1" dirty="0"/>
              <a:t>, and J. </a:t>
            </a:r>
            <a:r>
              <a:rPr lang="en-US" altLang="zh-CN" sz="1600" i="1" dirty="0" err="1"/>
              <a:t>Khoury</a:t>
            </a:r>
            <a:r>
              <a:rPr lang="en-US" altLang="zh-CN" sz="1600" i="1" dirty="0"/>
              <a:t>, “Atom-interferometry constraints on dark energy,” Science 349 (2015) 849–851, arXiv:1502.03888 [</a:t>
            </a:r>
            <a:r>
              <a:rPr lang="en-US" altLang="zh-CN" sz="1600" i="1" dirty="0" err="1"/>
              <a:t>physics.atom-ph</a:t>
            </a:r>
            <a:r>
              <a:rPr lang="en-US" altLang="zh-CN" sz="1600" i="1" dirty="0"/>
              <a:t>].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701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4927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91680" y="1700808"/>
            <a:ext cx="58737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Motivation</a:t>
            </a:r>
            <a:endParaRPr lang="en-US" altLang="en-US" sz="2400" b="0" dirty="0"/>
          </a:p>
          <a:p>
            <a:pPr>
              <a:buFontTx/>
              <a:buChar char="•"/>
            </a:pPr>
            <a:endParaRPr lang="en-US" altLang="en-US" sz="2400" b="0" dirty="0"/>
          </a:p>
          <a:p>
            <a:pPr>
              <a:buFontTx/>
              <a:buChar char="•"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Probing </a:t>
            </a:r>
            <a:r>
              <a:rPr lang="en-US" altLang="en-US" sz="2400" dirty="0" smtClean="0"/>
              <a:t>Strategy and Experimental logic</a:t>
            </a:r>
          </a:p>
          <a:p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Our </a:t>
            </a:r>
            <a:r>
              <a:rPr lang="en-US" altLang="en-US" sz="2400" dirty="0"/>
              <a:t>experimental </a:t>
            </a:r>
            <a:r>
              <a:rPr lang="en-US" altLang="en-US" sz="2400" dirty="0" smtClean="0"/>
              <a:t>setup</a:t>
            </a:r>
          </a:p>
          <a:p>
            <a:endParaRPr lang="en-US" altLang="en-US" sz="2400" b="0" dirty="0"/>
          </a:p>
          <a:p>
            <a:pPr>
              <a:buFontTx/>
              <a:buChar char="•"/>
            </a:pPr>
            <a:r>
              <a:rPr lang="en-US" altLang="en-US" sz="2400" b="0" dirty="0" smtClean="0"/>
              <a:t> Experimental results</a:t>
            </a:r>
          </a:p>
          <a:p>
            <a:endParaRPr lang="en-US" altLang="en-US" sz="2400" b="0" dirty="0"/>
          </a:p>
          <a:p>
            <a:pPr>
              <a:buFontTx/>
              <a:buChar char="•"/>
            </a:pPr>
            <a:r>
              <a:rPr lang="en-US" altLang="en-US" sz="2400" b="0" dirty="0"/>
              <a:t> </a:t>
            </a:r>
            <a:r>
              <a:rPr lang="en-US" altLang="en-US" sz="2400" dirty="0"/>
              <a:t>Explanation and other alternatives</a:t>
            </a:r>
            <a:endParaRPr lang="en-US" altLang="en-US" sz="2400" b="0" dirty="0" smtClean="0"/>
          </a:p>
          <a:p>
            <a:pPr>
              <a:buFontTx/>
              <a:buChar char="•"/>
            </a:pPr>
            <a:endParaRPr lang="en-US" altLang="en-US" sz="2400" b="0" dirty="0" smtClean="0"/>
          </a:p>
          <a:p>
            <a:pPr>
              <a:buFontTx/>
              <a:buChar char="•"/>
            </a:pPr>
            <a:r>
              <a:rPr lang="en-US" altLang="en-US" sz="2400" b="0" dirty="0" smtClean="0"/>
              <a:t> Conclusions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166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256584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/>
              <a:t>accelerated expansion of the universe implies the possibility of the presence of a scalar </a:t>
            </a:r>
            <a:r>
              <a:rPr lang="en-US" altLang="zh-CN" sz="2400" dirty="0" smtClean="0"/>
              <a:t>field. </a:t>
            </a:r>
          </a:p>
          <a:p>
            <a:r>
              <a:rPr lang="en-US" altLang="zh-CN" sz="2400" dirty="0" smtClean="0"/>
              <a:t>This </a:t>
            </a:r>
            <a:r>
              <a:rPr lang="en-US" altLang="zh-CN" sz="2400" dirty="0"/>
              <a:t>field would result in a detectable force between normal-matter objects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But</a:t>
            </a:r>
            <a:r>
              <a:rPr lang="en-US" altLang="zh-CN" sz="2400" dirty="0"/>
              <a:t>, why the associated fifth forces have not yet been </a:t>
            </a:r>
            <a:r>
              <a:rPr lang="en-US" altLang="zh-CN" sz="2400" dirty="0" smtClean="0"/>
              <a:t>detected in Laboratory and solar-system experiments so far?  </a:t>
            </a:r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scalar field models with screening mechanism state that the force should be strong in a thin shell near the surface of a source object but greatly suppressed inside and outside of the source object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Based on this </a:t>
            </a:r>
            <a:r>
              <a:rPr lang="en-US" altLang="zh-CN" sz="2400" dirty="0" smtClean="0">
                <a:solidFill>
                  <a:srgbClr val="FF0000"/>
                </a:solidFill>
              </a:rPr>
              <a:t>notion, </a:t>
            </a:r>
            <a:r>
              <a:rPr lang="en-US" altLang="zh-CN" sz="2400" dirty="0">
                <a:solidFill>
                  <a:srgbClr val="FF0000"/>
                </a:solidFill>
              </a:rPr>
              <a:t>we focus our attention on how to approach the thin shell region. 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0"/>
            <a:ext cx="3456384" cy="114300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93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889" y="2132856"/>
            <a:ext cx="3860623" cy="3810854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7308304" y="3212976"/>
            <a:ext cx="0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39368" y="264184"/>
            <a:ext cx="803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Probe strategy and experimental designing clue: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122" y="4005064"/>
            <a:ext cx="6128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Therefore ,  two objects should be needed. And they might  be formed from a  </a:t>
            </a:r>
            <a:r>
              <a:rPr lang="en-US" altLang="zh-CN" sz="2400" dirty="0">
                <a:solidFill>
                  <a:srgbClr val="FF0000"/>
                </a:solidFill>
              </a:rPr>
              <a:t>dilute atomic gas </a:t>
            </a:r>
            <a:r>
              <a:rPr lang="en-US" altLang="zh-CN" sz="2400" dirty="0" smtClean="0">
                <a:solidFill>
                  <a:srgbClr val="FF0000"/>
                </a:solidFill>
              </a:rPr>
              <a:t>so that, not only the screening effect could be suppressed as much as possible,  but also one of them could pass through another one and sense the thin-shell effect.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992" y="2250738"/>
            <a:ext cx="596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Theory </a:t>
            </a:r>
            <a:r>
              <a:rPr lang="en-US" altLang="zh-CN" sz="2400" dirty="0"/>
              <a:t>and experiment </a:t>
            </a:r>
            <a:r>
              <a:rPr lang="en-US" altLang="zh-CN" sz="2400" dirty="0" smtClean="0"/>
              <a:t>so far imply that the scalar field and the resulting fifth force could vary with the environment, and the force might strong </a:t>
            </a:r>
            <a:r>
              <a:rPr lang="en-US" altLang="zh-CN" sz="2400" dirty="0"/>
              <a:t>near </a:t>
            </a:r>
            <a:r>
              <a:rPr lang="en-US" altLang="zh-CN" sz="2400" dirty="0" smtClean="0"/>
              <a:t>by the </a:t>
            </a:r>
            <a:r>
              <a:rPr lang="en-US" altLang="zh-CN" sz="2400" dirty="0"/>
              <a:t>surface of </a:t>
            </a:r>
            <a:r>
              <a:rPr lang="en-US" altLang="zh-CN" sz="2400" dirty="0" smtClean="0"/>
              <a:t>an </a:t>
            </a:r>
            <a:r>
              <a:rPr lang="en-US" altLang="zh-CN" sz="2400" dirty="0"/>
              <a:t>object 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23528" y="92249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To </a:t>
            </a:r>
            <a:r>
              <a:rPr lang="en-US" altLang="zh-CN" sz="2400" dirty="0">
                <a:solidFill>
                  <a:prstClr val="black"/>
                </a:solidFill>
              </a:rPr>
              <a:t>identify and judge where the force does </a:t>
            </a:r>
            <a:r>
              <a:rPr lang="en-US" altLang="zh-CN" sz="2400" b="1" i="1" dirty="0">
                <a:solidFill>
                  <a:prstClr val="black"/>
                </a:solidFill>
              </a:rPr>
              <a:t>exist or not </a:t>
            </a:r>
            <a:r>
              <a:rPr lang="en-US" altLang="zh-CN" sz="2400" dirty="0">
                <a:solidFill>
                  <a:prstClr val="black"/>
                </a:solidFill>
              </a:rPr>
              <a:t>in some level, </a:t>
            </a:r>
            <a:r>
              <a:rPr lang="en-US" altLang="zh-CN" sz="2400" dirty="0" smtClean="0">
                <a:solidFill>
                  <a:prstClr val="black"/>
                </a:solidFill>
              </a:rPr>
              <a:t>for example,  </a:t>
            </a:r>
            <a:r>
              <a:rPr lang="en-US" altLang="zh-CN" sz="2400" dirty="0" err="1">
                <a:solidFill>
                  <a:prstClr val="black"/>
                </a:solidFill>
              </a:rPr>
              <a:t>electroprobe</a:t>
            </a:r>
            <a:r>
              <a:rPr lang="en-US" altLang="zh-CN" sz="2400" dirty="0">
                <a:solidFill>
                  <a:prstClr val="black"/>
                </a:solidFill>
              </a:rPr>
              <a:t> or </a:t>
            </a:r>
            <a:r>
              <a:rPr lang="en-US" altLang="zh-CN" sz="2400" dirty="0" smtClean="0">
                <a:solidFill>
                  <a:prstClr val="black"/>
                </a:solidFill>
              </a:rPr>
              <a:t>electroscope in  electrics, </a:t>
            </a:r>
            <a:r>
              <a:rPr lang="en-US" altLang="zh-CN" sz="2400" dirty="0">
                <a:solidFill>
                  <a:prstClr val="black"/>
                </a:solidFill>
              </a:rPr>
              <a:t>rather than to measure precisely how much “it” is, such as coulometer.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66302"/>
              </p:ext>
            </p:extLst>
          </p:nvPr>
        </p:nvGraphicFramePr>
        <p:xfrm>
          <a:off x="6444208" y="5192462"/>
          <a:ext cx="1529769" cy="140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192462"/>
                        <a:ext cx="1529769" cy="1404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7596336" y="321297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24328" y="479715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172400" y="3212976"/>
            <a:ext cx="0" cy="158417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14800" y="29739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145197" y="3820398"/>
            <a:ext cx="34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8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1130</Words>
  <Application>Microsoft Office PowerPoint</Application>
  <PresentationFormat>全屏显示(4:3)</PresentationFormat>
  <Paragraphs>109</Paragraphs>
  <Slides>28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Office 主题</vt:lpstr>
      <vt:lpstr>聚合</vt:lpstr>
      <vt:lpstr>1_聚合</vt:lpstr>
      <vt:lpstr>Stream</vt:lpstr>
      <vt:lpstr>1_Stream</vt:lpstr>
      <vt:lpstr>2_Stream</vt:lpstr>
      <vt:lpstr>Equation</vt:lpstr>
      <vt:lpstr>Detecting dark energy with cold atoms</vt:lpstr>
      <vt:lpstr>引子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Motivation</vt:lpstr>
      <vt:lpstr>PowerPoint 演示文稿</vt:lpstr>
      <vt:lpstr>PowerPoint 演示文稿</vt:lpstr>
      <vt:lpstr>Experimental setup</vt:lpstr>
      <vt:lpstr>Experimental results</vt:lpstr>
      <vt:lpstr>Explanation and other alternatives</vt:lpstr>
      <vt:lpstr>PowerPoint 演示文稿</vt:lpstr>
      <vt:lpstr>The density of the transferred energy to the source from the probe laser light versus the detuning</vt:lpstr>
      <vt:lpstr>Determining the equilibrium times τ_"d" </vt:lpstr>
      <vt:lpstr>PowerPoint 演示文稿</vt:lpstr>
      <vt:lpstr>PowerPoint 演示文稿</vt:lpstr>
      <vt:lpstr>Chameleon mechanism</vt:lpstr>
      <vt:lpstr>PowerPoint 演示文稿</vt:lpstr>
      <vt:lpstr>PowerPoint 演示文稿</vt:lpstr>
      <vt:lpstr>Our new model</vt:lpstr>
      <vt:lpstr>Results of the model</vt:lpstr>
      <vt:lpstr>PowerPoint 演示文稿</vt:lpstr>
      <vt:lpstr>Fitting the experimental data with new model</vt:lpstr>
      <vt:lpstr>In our model, the coupling to matter is dependent on the density of environment, which can avoid the conflict to the upper-limit.</vt:lpstr>
      <vt:lpstr>PowerPoint 演示文稿</vt:lpstr>
      <vt:lpstr>Thank you! 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RF</dc:creator>
  <cp:lastModifiedBy>zhanghc</cp:lastModifiedBy>
  <cp:revision>524</cp:revision>
  <dcterms:created xsi:type="dcterms:W3CDTF">2015-03-10T01:29:42Z</dcterms:created>
  <dcterms:modified xsi:type="dcterms:W3CDTF">2019-01-24T03:23:54Z</dcterms:modified>
</cp:coreProperties>
</file>