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310" r:id="rId5"/>
    <p:sldId id="261" r:id="rId6"/>
    <p:sldId id="292" r:id="rId7"/>
    <p:sldId id="325" r:id="rId8"/>
    <p:sldId id="291" r:id="rId9"/>
    <p:sldId id="322" r:id="rId10"/>
    <p:sldId id="317" r:id="rId11"/>
    <p:sldId id="262" r:id="rId12"/>
    <p:sldId id="288" r:id="rId13"/>
    <p:sldId id="265" r:id="rId14"/>
    <p:sldId id="294" r:id="rId15"/>
    <p:sldId id="267" r:id="rId16"/>
    <p:sldId id="320" r:id="rId17"/>
    <p:sldId id="319" r:id="rId18"/>
    <p:sldId id="290" r:id="rId19"/>
    <p:sldId id="268" r:id="rId20"/>
    <p:sldId id="269" r:id="rId21"/>
    <p:sldId id="270" r:id="rId22"/>
    <p:sldId id="273" r:id="rId23"/>
    <p:sldId id="285" r:id="rId24"/>
    <p:sldId id="286" r:id="rId25"/>
    <p:sldId id="276" r:id="rId26"/>
    <p:sldId id="298" r:id="rId27"/>
    <p:sldId id="327" r:id="rId28"/>
    <p:sldId id="313" r:id="rId29"/>
    <p:sldId id="312" r:id="rId30"/>
    <p:sldId id="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9" autoAdjust="0"/>
    <p:restoredTop sz="94467"/>
  </p:normalViewPr>
  <p:slideViewPr>
    <p:cSldViewPr snapToGrid="0" snapToObjects="1">
      <p:cViewPr>
        <p:scale>
          <a:sx n="84" d="100"/>
          <a:sy n="84" d="100"/>
        </p:scale>
        <p:origin x="52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3923-221C-9445-9E60-1BAACE559A93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31C9-9602-A542-B890-3472B279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dependence</a:t>
            </a:r>
          </a:p>
          <a:p>
            <a:r>
              <a:rPr lang="en-US" dirty="0"/>
              <a:t>model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1BF7-5442-7E41-9053-00D077663DD6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3C21-D699-664B-997E-552BDD7DDD59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89A-4822-2D44-B7B7-71FCA810C86A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450A-6B6A-9C47-85D8-4467E211C6E6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A9-AEBA-0E4E-9F96-21168F5A5E7D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E730-29EF-7145-A3E2-8F789D191438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11E1-73FF-CE4C-9D67-2175F5FC667F}" type="datetime1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156-17BC-F840-86F5-EF7A549C56AB}" type="datetime1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E1FC-3D18-3945-95FB-12BE62695FBA}" type="datetime1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39BC-5BB7-2C4A-8F30-AFB2D50F3D81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184-705D-7F42-A990-FC4F9FE43EE1}" type="datetime1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86A8-1545-FE4E-8968-B24162EDE16D}" type="datetime1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6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00.png"/><Relationship Id="rId7" Type="http://schemas.openxmlformats.org/officeDocument/2006/relationships/image" Target="../media/image410.png"/><Relationship Id="rId8" Type="http://schemas.openxmlformats.org/officeDocument/2006/relationships/image" Target="../media/image43.png"/><Relationship Id="rId9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1.wmf"/><Relationship Id="rId7" Type="http://schemas.openxmlformats.org/officeDocument/2006/relationships/image" Target="../media/image5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70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00.png"/><Relationship Id="rId5" Type="http://schemas.openxmlformats.org/officeDocument/2006/relationships/image" Target="../media/image810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77.png"/><Relationship Id="rId5" Type="http://schemas.openxmlformats.org/officeDocument/2006/relationships/image" Target="../media/image110.png"/><Relationship Id="rId6" Type="http://schemas.openxmlformats.org/officeDocument/2006/relationships/image" Target="../media/image15.png"/><Relationship Id="rId7" Type="http://schemas.openxmlformats.org/officeDocument/2006/relationships/image" Target="../media/image130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512" y="2173293"/>
            <a:ext cx="9144000" cy="1470583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Non-</a:t>
            </a:r>
            <a:r>
              <a:rPr lang="en-US" altLang="zh-CN" b="1" dirty="0" err="1" smtClean="0"/>
              <a:t>leptonic</a:t>
            </a:r>
            <a:r>
              <a:rPr lang="en-US" altLang="zh-CN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Weak Decays </a:t>
            </a:r>
            <a:r>
              <a:rPr lang="en-US" b="1" dirty="0" smtClean="0"/>
              <a:t>of Charmed Baryons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253" y="3911603"/>
            <a:ext cx="9144000" cy="1373971"/>
          </a:xfrm>
        </p:spPr>
        <p:txBody>
          <a:bodyPr/>
          <a:lstStyle/>
          <a:p>
            <a:r>
              <a:rPr lang="en-US" altLang="zh-CN" sz="3600" dirty="0" smtClean="0"/>
              <a:t>Fanrong Xu</a:t>
            </a:r>
            <a:endParaRPr lang="en-US" sz="3600" dirty="0"/>
          </a:p>
          <a:p>
            <a:r>
              <a:rPr lang="en-US" altLang="zh-CN" sz="3600" dirty="0" smtClean="0"/>
              <a:t>Jinan University</a:t>
            </a:r>
            <a:r>
              <a:rPr lang="zh-CN" altLang="en-US" sz="3600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4079" y="538830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Jan. 24, 2019</a:t>
            </a:r>
            <a:endParaRPr lang="en-US" sz="2800" dirty="0"/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12" y="262539"/>
            <a:ext cx="1529715" cy="1643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22" y="262539"/>
            <a:ext cx="1389380" cy="131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253" y="413680"/>
            <a:ext cx="630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Particle 2019, Jan. 20-26, Guangzhou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Fac. vs. NF. contribution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processes only have fac. contribution</a:t>
            </a:r>
          </a:p>
          <a:p>
            <a:endParaRPr lang="en-US" dirty="0"/>
          </a:p>
          <a:p>
            <a:r>
              <a:rPr lang="en-US" dirty="0" smtClean="0"/>
              <a:t>Some only have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  <a:p>
            <a:r>
              <a:rPr lang="en-US" dirty="0" smtClean="0"/>
              <a:t>Some have both fac. &amp;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BF of </a:t>
            </a:r>
            <a:r>
              <a:rPr lang="en-US" u="sng" dirty="0" err="1"/>
              <a:t>Cabbibo</a:t>
            </a:r>
            <a:r>
              <a:rPr lang="en-US" u="sng" dirty="0"/>
              <a:t>-favored decays in 1990s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909528"/>
            <a:ext cx="9410700" cy="2993813"/>
          </a:xfrm>
          <a:prstGeom prst="rect">
            <a:avLst/>
          </a:prstGeom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1654916" y="1532228"/>
            <a:ext cx="944575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dirty="0">
                <a:solidFill>
                  <a:srgbClr val="0000FF"/>
                </a:solidFill>
              </a:rPr>
              <a:t>         RQM       Pole        Pole          RQM           Pole         C.A.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221" y="2582071"/>
            <a:ext cx="441615" cy="153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6"/>
              <p:cNvSpPr txBox="1">
                <a:spLocks noChangeArrowheads="1"/>
              </p:cNvSpPr>
              <p:nvPr/>
            </p:nvSpPr>
            <p:spPr bwMode="auto">
              <a:xfrm>
                <a:off x="1371032" y="5122181"/>
                <a:ext cx="945186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342900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Non-</a:t>
                </a:r>
                <a:r>
                  <a:rPr lang="en-US" altLang="zh-TW" sz="2000" dirty="0" err="1"/>
                  <a:t>factorizable</a:t>
                </a:r>
                <a:r>
                  <a:rPr lang="en-US" altLang="zh-TW" sz="2000" dirty="0"/>
                  <a:t> contributions play an essential role  </a:t>
                </a:r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 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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K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/>
                  <a:t>: only proceed through </a:t>
                </a:r>
                <a:r>
                  <a:rPr lang="en-US" altLang="zh-TW" sz="1600" dirty="0" smtClean="0"/>
                  <a:t>W-exchange</a:t>
                </a:r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 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latin typeface="Cambria Math" charset="0"/>
                      </a:rPr>
                      <m:t>𝜂</m:t>
                    </m:r>
                    <m:r>
                      <a:rPr lang="en-US" altLang="zh-TW" sz="1600" i="1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charset="0"/>
                          </a:rPr>
                          <m:t>𝜂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TW" sz="16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TW" sz="1600" dirty="0"/>
                  <a:t>: </a:t>
                </a:r>
                <a:r>
                  <a:rPr lang="en-US" altLang="zh-TW" sz="1600" dirty="0" smtClean="0"/>
                  <a:t>proceed </a:t>
                </a:r>
                <a:r>
                  <a:rPr lang="en-US" altLang="zh-TW" sz="1600" dirty="0"/>
                  <a:t>through </a:t>
                </a:r>
                <a:r>
                  <a:rPr lang="en-US" altLang="zh-TW" sz="1600" dirty="0" smtClean="0"/>
                  <a:t>W-exchange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or internal W-emission</a:t>
                </a:r>
                <a:endParaRPr lang="en-US" altLang="zh-TW" sz="1600" dirty="0"/>
              </a:p>
              <a:p>
                <a:pPr marL="342900" indent="-342900" eaLnBrk="1" hangingPunct="1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Except current algebra, predictions are generally below experiment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032" y="5122181"/>
                <a:ext cx="9451865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581" t="-1521" b="-60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95801" y="1532229"/>
            <a:ext cx="954235" cy="3371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57" y="3726610"/>
            <a:ext cx="1338660" cy="11539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Decay asymmetry </a:t>
                </a:r>
                <a14:m>
                  <m:oMath xmlns:m="http://schemas.openxmlformats.org/officeDocument/2006/math">
                    <m:r>
                      <a:rPr lang="en-US" sz="4000" b="0" i="1" u="sng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4000" u="sng" dirty="0"/>
                  <a:t> of </a:t>
                </a:r>
                <a:r>
                  <a:rPr lang="en-US" sz="4000" u="sng" dirty="0" err="1"/>
                  <a:t>Cabbibo</a:t>
                </a:r>
                <a:r>
                  <a:rPr lang="en-US" sz="4000" u="sng" dirty="0"/>
                  <a:t>-favored decays in 1990s</a:t>
                </a:r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  <a:blipFill rotWithShape="0"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4" descr="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1365343"/>
            <a:ext cx="8408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5" descr="scree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5" y="2177375"/>
            <a:ext cx="867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8"/>
          <p:cNvSpPr txBox="1">
            <a:spLocks noChangeArrowheads="1"/>
          </p:cNvSpPr>
          <p:nvPr/>
        </p:nvSpPr>
        <p:spPr bwMode="auto">
          <a:xfrm>
            <a:off x="787651" y="4142312"/>
            <a:ext cx="6838847" cy="27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 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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: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600" dirty="0">
                <a:sym typeface="Symbol" panose="05050102010706020507" pitchFamily="18" charset="2"/>
              </a:rPr>
              <a:t> </a:t>
            </a:r>
            <a:r>
              <a:rPr lang="en-US" altLang="zh-TW" sz="1800" dirty="0">
                <a:sym typeface="Symbol" panose="05050102010706020507" pitchFamily="18" charset="2"/>
              </a:rPr>
              <a:t>CLEO (’95) measured  </a:t>
            </a:r>
            <a:r>
              <a:rPr lang="en-US" altLang="zh-TW" sz="1800" dirty="0"/>
              <a:t>= -0.45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0.31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0.06 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 Pole model &amp; RQM predict positive </a:t>
            </a:r>
            <a:r>
              <a:rPr lang="en-US" altLang="zh-TW" sz="1800" dirty="0">
                <a:sym typeface="Symbol" panose="05050102010706020507" pitchFamily="18" charset="2"/>
              </a:rPr>
              <a:t>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 Current algebra leads to negative </a:t>
            </a:r>
            <a:r>
              <a:rPr lang="en-US" altLang="zh-TW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endParaRPr lang="en-US" altLang="zh-TW" sz="1800" dirty="0">
              <a:sym typeface="Symbol" panose="05050102010706020507" pitchFamily="18" charset="2"/>
            </a:endParaRP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-0.49 by H.-Y. Cheng et al.,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-0.76 by </a:t>
            </a:r>
            <a:r>
              <a:rPr lang="en-US" altLang="zh-TW" sz="1400" dirty="0" err="1"/>
              <a:t>Zenczykowski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/9309265),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-0.47 by </a:t>
            </a:r>
            <a:r>
              <a:rPr lang="en-US" altLang="zh-TW" sz="1400" dirty="0" err="1"/>
              <a:t>Datta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/9504428),   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>
                <a:sym typeface="Symbol" panose="05050102010706020507" pitchFamily="18" charset="2"/>
              </a:rPr>
              <a:t>-0.31 by Sharma et al.</a:t>
            </a:r>
            <a:r>
              <a:rPr lang="en-US" altLang="zh-TW" sz="1400" dirty="0">
                <a:solidFill>
                  <a:srgbClr val="0000FF"/>
                </a:solidFill>
              </a:rPr>
              <a:t> 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7004044" y="4207489"/>
            <a:ext cx="45084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/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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 K</a:t>
            </a:r>
            <a:r>
              <a:rPr lang="en-US" altLang="zh-TW" sz="2000" baseline="30000" dirty="0"/>
              <a:t>+</a:t>
            </a:r>
            <a:r>
              <a:rPr lang="en-US" altLang="zh-TW" sz="2000" dirty="0"/>
              <a:t>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theory:  small s-wave  </a:t>
            </a:r>
            <a:r>
              <a:rPr lang="en-US" altLang="zh-TW" sz="1800" dirty="0">
                <a:sym typeface="Symbol" panose="05050102010706020507" pitchFamily="18" charset="2"/>
              </a:rPr>
              <a:t>     = 0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experiment ?</a:t>
            </a:r>
            <a:endParaRPr lang="zh-TW" altLang="en-US" sz="18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2016270" y="1029612"/>
            <a:ext cx="727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solidFill>
                  <a:srgbClr val="0000FF"/>
                </a:solidFill>
              </a:rPr>
              <a:t>         RQM      Pole       Pole         RQM          Pole       C.A.</a:t>
            </a:r>
            <a:endParaRPr lang="zh-TW" altLang="en-US" sz="2000" b="0">
              <a:solidFill>
                <a:srgbClr val="0000FF"/>
              </a:solidFill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1422545" y="3001396"/>
            <a:ext cx="8748603" cy="29429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2426" y="2456283"/>
            <a:ext cx="8702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98" y="2177375"/>
            <a:ext cx="406400" cy="355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43215" y="5391905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𝐵𝑃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7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dynamical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An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i="1" u="sng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 u="sng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 u="sng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8" y="1392253"/>
            <a:ext cx="3966712" cy="739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00" y="2790562"/>
            <a:ext cx="7932065" cy="3764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61728" y="2753550"/>
            <a:ext cx="2921606" cy="11924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4286" y="3349791"/>
            <a:ext cx="23275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W emission 1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68300" y="4067958"/>
            <a:ext cx="8215119" cy="27209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83334" y="4400208"/>
            <a:ext cx="22859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</a:t>
            </a:r>
            <a:r>
              <a:rPr lang="en-US"/>
              <a:t>W emission 2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22855" y="6302453"/>
            <a:ext cx="142701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W-exchange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732" y="2355263"/>
            <a:ext cx="7650268" cy="534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58" y="2089370"/>
            <a:ext cx="3634206" cy="53224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324178" y="2820690"/>
            <a:ext cx="3568030" cy="3892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366866" y="2816801"/>
            <a:ext cx="2046387" cy="12511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27649" y="2072340"/>
            <a:ext cx="2322204" cy="7259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035996" y="2831691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53281" y="4839235"/>
            <a:ext cx="97090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endParaRPr lang="en-US" b="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form factors rely on model calculation</a:t>
            </a:r>
          </a:p>
          <a:p>
            <a:pPr marL="914400" lvl="1" indent="-457200">
              <a:buFont typeface="Wingdings" charset="2"/>
              <a:buChar char="Ø"/>
            </a:pPr>
            <a:endParaRPr lang="en-US" sz="24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Wilson coefficients rely on effective N</a:t>
            </a:r>
            <a:endParaRPr lang="en-US" sz="2400" dirty="0"/>
          </a:p>
          <a:p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6693623" y="3946023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35225" y="3979892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1980s, the large-N approach was adopted for </a:t>
                </a:r>
                <a:r>
                  <a:rPr lang="en-US" dirty="0" err="1" smtClean="0"/>
                  <a:t>hadronic</a:t>
                </a:r>
                <a:r>
                  <a:rPr lang="en-US" dirty="0" smtClean="0"/>
                  <a:t> D decay.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-- Buras </a:t>
                </a:r>
                <a:r>
                  <a:rPr lang="en-US" i="1" dirty="0" smtClean="0"/>
                  <a:t>et. al.</a:t>
                </a:r>
                <a:r>
                  <a:rPr lang="en-US" dirty="0" smtClean="0"/>
                  <a:t> NPB268, 16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(1986)</a:t>
                </a:r>
                <a:endParaRPr lang="en-US" dirty="0" smtClean="0"/>
              </a:p>
              <a:p>
                <a:r>
                  <a:rPr lang="en-US" dirty="0" smtClean="0"/>
                  <a:t>It is natural to apply this scenario to baryon sector.</a:t>
                </a:r>
              </a:p>
              <a:p>
                <a:r>
                  <a:rPr lang="en-US" dirty="0" smtClean="0"/>
                  <a:t>We may extract N from suitable experiment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Why not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?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u="sng" dirty="0" smtClean="0"/>
              <a:t>The issue about effective N 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89" y="3794233"/>
            <a:ext cx="4387645" cy="388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=1.346,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=−0.636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44790" y="428327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34791" y="4906385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blipFill rotWithShape="0">
                <a:blip r:embed="rId5"/>
                <a:stretch>
                  <a:fillRect b="-139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r>
                      <a:rPr lang="en-US" sz="2400" b="0" i="1" smtClean="0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:  pure fac. 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:  fac. + </a:t>
                </a:r>
                <a:r>
                  <a:rPr lang="en-US" sz="2400" dirty="0" err="1" smtClean="0"/>
                  <a:t>nf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blipFill rotWithShape="0">
                <a:blip r:embed="rId6"/>
                <a:stretch>
                  <a:fillRect t="-5161"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19135" y="1327355"/>
            <a:ext cx="2875936" cy="3633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0538388" y="1002890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charset="0"/>
                            </a:rPr>
                            <m:t>𝒆𝒇𝒇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</a:rPr>
                        <m:t>=?</m:t>
                      </m:r>
                    </m:oMath>
                  </m:oMathPara>
                </a14:m>
                <a:endParaRPr lang="en-US" sz="2800" b="1" dirty="0"/>
              </a:p>
              <a:p>
                <a:pPr marL="914400" lvl="1" indent="-4572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=1.346,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=−0.636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charset="2"/>
                  <a:buChar char="Ø"/>
                </a:pPr>
                <a:endParaRPr lang="en-US" b="0" dirty="0"/>
              </a:p>
              <a:p>
                <a:pPr marL="914400" lvl="1" indent="-457200">
                  <a:buFont typeface="Wingdings" charset="2"/>
                  <a:buChar char="Ø"/>
                </a:pPr>
                <a:r>
                  <a:rPr lang="en-US" dirty="0"/>
                  <a:t>a 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289" y="5826744"/>
            <a:ext cx="4387645" cy="38818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146622" y="5615460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55868" y="6239742"/>
            <a:ext cx="38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internal W-emission governed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1990" y="624753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21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30"/>
            <a:ext cx="10515599" cy="4351338"/>
          </a:xfrm>
        </p:spPr>
        <p:txBody>
          <a:bodyPr/>
          <a:lstStyle/>
          <a:p>
            <a:r>
              <a:rPr lang="en-US" dirty="0"/>
              <a:t>Dynamic model calculation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Pole model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altLang="zh-CN" dirty="0">
                <a:solidFill>
                  <a:srgbClr val="002060"/>
                </a:solidFill>
              </a:rPr>
              <a:t>Relativistic QM: </a:t>
            </a:r>
            <a:r>
              <a:rPr lang="en-US" altLang="zh-CN" dirty="0" err="1">
                <a:solidFill>
                  <a:srgbClr val="002060"/>
                </a:solidFill>
              </a:rPr>
              <a:t>Korner</a:t>
            </a:r>
            <a:r>
              <a:rPr lang="en-US" altLang="zh-CN" dirty="0">
                <a:solidFill>
                  <a:srgbClr val="002060"/>
                </a:solidFill>
              </a:rPr>
              <a:t>, Kramer, Ivanov</a:t>
            </a:r>
            <a:r>
              <a:rPr lang="mr-IN" altLang="zh-CN" dirty="0">
                <a:solidFill>
                  <a:srgbClr val="002060"/>
                </a:solidFill>
              </a:rPr>
              <a:t>…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5" y="1374774"/>
            <a:ext cx="55499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387" y="2854722"/>
            <a:ext cx="5851112" cy="146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low-lying pole contribution:</a:t>
                </a:r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s-wave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p-wave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sup>
                        </m:sSup>
                        <m:r>
                          <a:rPr lang="en-US" sz="2400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319" t="-9645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61467" y="1966428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s-wave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8133" y="1966431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-wave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6133" y="5164667"/>
            <a:ext cx="3979334" cy="338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25" y="1505722"/>
            <a:ext cx="6773971" cy="1726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42" y="4999409"/>
            <a:ext cx="71501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2" y="3583165"/>
            <a:ext cx="7125220" cy="575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32" y="4103828"/>
            <a:ext cx="6680200" cy="72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743" y="4678914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GT relation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26" y="1751624"/>
            <a:ext cx="5094827" cy="140547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247239" y="3232420"/>
            <a:ext cx="265471" cy="1746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0104" y="5208302"/>
            <a:ext cx="450206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07276" y="5257466"/>
            <a:ext cx="693175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Introduction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experiment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theory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A General Methodology for a dynamical model calculation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Pole Model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Current algebra approach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MIT bag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model</a:t>
                </a:r>
                <a:endParaRPr lang="en-US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Decays of anti-triplet charmed baryons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decays</a:t>
                </a:r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C</a:t>
                </a:r>
                <a:r>
                  <a:rPr lang="en-US" altLang="zh-CN" dirty="0"/>
                  <a:t>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C</a:t>
                </a:r>
                <a:r>
                  <a:rPr lang="en-US" altLang="zh-CN" dirty="0"/>
                  <a:t>F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0,+</m:t>
                        </m:r>
                      </m:sup>
                    </m:sSubSup>
                  </m:oMath>
                </a14:m>
                <a:r>
                  <a:rPr lang="en-US" dirty="0"/>
                  <a:t> decays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Results and discussion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Summary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  <a:blipFill rotWithShape="0"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Current Algebra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</a:t>
            </a:r>
            <a:r>
              <a:rPr lang="en-US" dirty="0" err="1"/>
              <a:t>pseudoscalar</a:t>
            </a:r>
            <a:r>
              <a:rPr lang="en-US" dirty="0"/>
              <a:t>-meson limit</a:t>
            </a:r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s-wave, p-wave amplitudes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64628"/>
              </p:ext>
            </p:extLst>
          </p:nvPr>
        </p:nvGraphicFramePr>
        <p:xfrm>
          <a:off x="1351934" y="2631362"/>
          <a:ext cx="5441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方程式" r:id="rId3" imgW="3733800" imgH="482600" progId="">
                  <p:embed/>
                </p:oleObj>
              </mc:Choice>
              <mc:Fallback>
                <p:oleObj name="方程式" r:id="rId3" imgW="3733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34" y="2631362"/>
                        <a:ext cx="54419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2482"/>
              </p:ext>
            </p:extLst>
          </p:nvPr>
        </p:nvGraphicFramePr>
        <p:xfrm>
          <a:off x="1389325" y="3402887"/>
          <a:ext cx="4924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方程式" r:id="rId5" imgW="3301920" imgH="507960" progId="Equation.3">
                  <p:embed/>
                </p:oleObj>
              </mc:Choice>
              <mc:Fallback>
                <p:oleObj name="方程式" r:id="rId5" imgW="3301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25" y="3402887"/>
                        <a:ext cx="49244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48698" y="2513377"/>
            <a:ext cx="5699702" cy="1807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𝑓𝑎𝑐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𝑐𝑜𝑚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𝑓𝑎𝑐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s-wave, p-wave contribution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Calculation of commutator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34" y="3494387"/>
            <a:ext cx="2086938" cy="52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27" y="2342007"/>
            <a:ext cx="54991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27" y="3231007"/>
            <a:ext cx="4470196" cy="945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27" y="4225208"/>
            <a:ext cx="10702413" cy="806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488" y="4311339"/>
            <a:ext cx="661227" cy="6180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9402" y="4526155"/>
            <a:ext cx="444843" cy="29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99" y="379017"/>
            <a:ext cx="10515600" cy="1325563"/>
          </a:xfrm>
        </p:spPr>
        <p:txBody>
          <a:bodyPr/>
          <a:lstStyle/>
          <a:p>
            <a:r>
              <a:rPr lang="en-US" dirty="0"/>
              <a:t>Baryon Matrix element:</a:t>
            </a:r>
            <a:br>
              <a:rPr lang="en-US" dirty="0"/>
            </a:br>
            <a:r>
              <a:rPr lang="en-US" dirty="0"/>
              <a:t>MIT bag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1806176"/>
            <a:ext cx="5716769" cy="83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5" y="2843291"/>
            <a:ext cx="90551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41" y="5757386"/>
            <a:ext cx="4683176" cy="879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00" y="5179114"/>
            <a:ext cx="4275944" cy="602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990" y="2034692"/>
            <a:ext cx="3320278" cy="35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29878"/>
            <a:ext cx="4442918" cy="903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5738891"/>
            <a:ext cx="4558259" cy="894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044" y="317733"/>
            <a:ext cx="5552956" cy="717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0757209" y="398693"/>
            <a:ext cx="236563" cy="397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7838" y="2385220"/>
            <a:ext cx="123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54385" y="822805"/>
                <a:ext cx="522573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𝟏𝟓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385" y="822805"/>
                <a:ext cx="522573" cy="3754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533636" y="8508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65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24" y="392760"/>
            <a:ext cx="10515600" cy="1325563"/>
          </a:xfrm>
        </p:spPr>
        <p:txBody>
          <a:bodyPr/>
          <a:lstStyle/>
          <a:p>
            <a:r>
              <a:rPr lang="en-US" dirty="0"/>
              <a:t>Strong coupling:</a:t>
            </a:r>
            <a:br>
              <a:rPr lang="en-US" dirty="0"/>
            </a:br>
            <a:r>
              <a:rPr lang="en-US" dirty="0"/>
              <a:t>MIT bag model calculation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axial-vector form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5" y="2880481"/>
            <a:ext cx="6677501" cy="99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94" y="2196413"/>
            <a:ext cx="66802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51" y="3923893"/>
            <a:ext cx="8777073" cy="640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35" y="4859347"/>
            <a:ext cx="5077426" cy="628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1816" y="2400663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 relation</a:t>
            </a:r>
          </a:p>
        </p:txBody>
      </p:sp>
    </p:spTree>
    <p:extLst>
      <p:ext uri="{BB962C8B-B14F-4D97-AF65-F5344CB8AC3E}">
        <p14:creationId xmlns:p14="http://schemas.microsoft.com/office/powerpoint/2010/main" val="1719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79974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, BF is in great agreement with experiment.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Several unmeasured mode, including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are predicted for both BF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 All decay asymmetries are predicted negative.</a:t>
                </a: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956" t="-287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442" y="167146"/>
            <a:ext cx="5939958" cy="701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11" y="917770"/>
            <a:ext cx="1783156" cy="6831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192172" y="6095727"/>
            <a:ext cx="8469907" cy="6613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/>
              <a:t>Hai-Yang Cheng, Xian-Wei Kang, FRX, PRD 97, 074028 (2018);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r>
                        <a:rPr lang="en-US" b="0" i="1" u="sng" smtClean="0"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789116"/>
            <a:ext cx="10504487" cy="27265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79038" y="2599532"/>
            <a:ext cx="2378712" cy="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2851" y="2909100"/>
            <a:ext cx="2354899" cy="19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Nonfactorizable terms contribute</a:t>
                </a: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constructively 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+mj-lt"/>
                </a:endParaRP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destructively to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000" baseline="30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45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The reason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B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9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066719" y="2609052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3044" y="2932907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+,0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8970" y="5161300"/>
                <a:ext cx="102032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agrees well with Belle measurement.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70" y="5161300"/>
                <a:ext cx="1020322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956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20853997">
            <a:off x="7507941" y="747084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11" name="Cloud 10"/>
          <p:cNvSpPr/>
          <p:nvPr/>
        </p:nvSpPr>
        <p:spPr>
          <a:xfrm rot="20666345">
            <a:off x="7158317" y="541765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680963"/>
            <a:ext cx="98933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3113522"/>
            <a:ext cx="7950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0" u="sng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++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13132"/>
            <a:ext cx="10668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53997">
            <a:off x="7507941" y="747084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8" name="Cloud 7"/>
          <p:cNvSpPr/>
          <p:nvPr/>
        </p:nvSpPr>
        <p:spPr>
          <a:xfrm rot="20666345">
            <a:off x="7158317" y="541765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8398" y="2743200"/>
            <a:ext cx="1712613" cy="569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02" y="4166672"/>
            <a:ext cx="5405436" cy="2440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9" y="4166672"/>
            <a:ext cx="2822273" cy="2554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8521" y="5110077"/>
            <a:ext cx="3048324" cy="398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/>
              <a:t>Korner</a:t>
            </a:r>
            <a:r>
              <a:rPr lang="en-US" sz="2000" dirty="0" smtClean="0"/>
              <a:t> et. al. , 1812.09212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002982" y="6206653"/>
            <a:ext cx="4886285" cy="400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0346" y="4687504"/>
            <a:ext cx="1286712" cy="1674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265128" y="6220968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3780" y="6514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Comparison of BF with different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0" y="1977038"/>
            <a:ext cx="10160000" cy="2743200"/>
          </a:xfrm>
          <a:prstGeom prst="rect">
            <a:avLst/>
          </a:prstGeom>
        </p:spPr>
      </p:pic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2008184" y="4671252"/>
            <a:ext cx="83905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900" dirty="0">
                <a:solidFill>
                  <a:srgbClr val="0000FF"/>
                </a:solidFill>
              </a:rPr>
              <a:t>                        no s-wave         Fac. 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53997">
            <a:off x="9296069" y="1177637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21" name="Cloud 20"/>
          <p:cNvSpPr/>
          <p:nvPr/>
        </p:nvSpPr>
        <p:spPr>
          <a:xfrm rot="20666345">
            <a:off x="8844848" y="1118279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8370" y="3347739"/>
            <a:ext cx="3298645" cy="525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098"/>
            <a:ext cx="5455024" cy="4766252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of Charmed Baryons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3" y="2578996"/>
            <a:ext cx="4712804" cy="28717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4325" y="2088265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SU(4)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1" y="2652837"/>
            <a:ext cx="4573671" cy="2724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27748" y="2105602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SU(3) </a:t>
            </a:r>
          </a:p>
        </p:txBody>
      </p:sp>
      <p:sp>
        <p:nvSpPr>
          <p:cNvPr id="20" name="Oval 19"/>
          <p:cNvSpPr/>
          <p:nvPr/>
        </p:nvSpPr>
        <p:spPr>
          <a:xfrm>
            <a:off x="3801035" y="2567860"/>
            <a:ext cx="1387246" cy="64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65577" y="2720259"/>
            <a:ext cx="1185539" cy="84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405277" y="1616995"/>
            <a:ext cx="5060576" cy="4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Singly charmed baryons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4457" y="5488029"/>
                <a:ext cx="3605987" cy="34015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4×4×4=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57" y="5488029"/>
                <a:ext cx="3605987" cy="340158"/>
              </a:xfrm>
              <a:prstGeom prst="rect">
                <a:avLst/>
              </a:prstGeom>
              <a:blipFill rotWithShape="0">
                <a:blip r:embed="rId4"/>
                <a:stretch>
                  <a:fillRect b="-137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4457" y="6071761"/>
                <a:ext cx="3378745" cy="30251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3×3×3=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10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8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8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57" y="6071761"/>
                <a:ext cx="3378745" cy="302519"/>
              </a:xfrm>
              <a:prstGeom prst="rect">
                <a:avLst/>
              </a:prstGeom>
              <a:blipFill rotWithShape="0">
                <a:blip r:embed="rId5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2756" y="5713930"/>
            <a:ext cx="98552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flavor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5503" y="5522536"/>
                <a:ext cx="1705595" cy="34406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3×3=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A</m:t>
                          </m:r>
                        </m:sub>
                      </m:sSub>
                      <m:r>
                        <a:rPr lang="en-US" sz="2000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6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503" y="5522536"/>
                <a:ext cx="1705595" cy="344069"/>
              </a:xfrm>
              <a:prstGeom prst="rect">
                <a:avLst/>
              </a:prstGeom>
              <a:blipFill rotWithShape="0">
                <a:blip r:embed="rId6"/>
                <a:stretch>
                  <a:fillRect l="-3214" r="-71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63941" y="5402791"/>
            <a:ext cx="270841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Observation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(Weak) Decays</a:t>
            </a:r>
            <a:endParaRPr lang="en-US" sz="2000" b="1" dirty="0">
              <a:latin typeface="Monaco" charset="0"/>
              <a:ea typeface="Monaco" charset="0"/>
              <a:cs typeface="Monac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Lifetimes</a:t>
            </a:r>
            <a:endParaRPr lang="en-US" sz="2000" b="1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charset="0"/>
                  </a:rPr>
                  <a:t> SCS decays have been calculated in a dynamic model.</a:t>
                </a:r>
                <a:endParaRPr lang="en-US" b="0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dirty="0"/>
                  <a:t> finds in great agreement with experiment.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some other modes have been predicted;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satisfies current BESIII experiment limit.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All decay </a:t>
                </a:r>
                <a:r>
                  <a:rPr lang="en-US" dirty="0" smtClean="0"/>
                  <a:t>asymmetries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calculated to be negative, testable by BESIII.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Preliminary </a:t>
                </a:r>
                <a:r>
                  <a:rPr lang="en-US" dirty="0"/>
                  <a:t>doubly charmed </a:t>
                </a:r>
                <a:r>
                  <a:rPr lang="en-US" dirty="0" smtClean="0"/>
                  <a:t>baryon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decay </a:t>
                </a:r>
                <a:r>
                  <a:rPr lang="en-US" dirty="0"/>
                  <a:t>results are obtained.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  <a:blipFill rotWithShape="0">
                <a:blip r:embed="rId2"/>
                <a:stretch>
                  <a:fillRect l="-1043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doubly charmed 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discovery, lifetimes and decays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2017: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discovered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2018: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lifetime measured,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measured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576909"/>
            <a:ext cx="6614459" cy="170667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24759" y="3854824"/>
            <a:ext cx="1742441" cy="428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29" y="4786060"/>
            <a:ext cx="5344814" cy="1984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889">
            <a:off x="1706605" y="5803992"/>
            <a:ext cx="4356094" cy="792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99" y="3336552"/>
            <a:ext cx="3394468" cy="307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6785">
            <a:off x="8348482" y="5766118"/>
            <a:ext cx="3708988" cy="3939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2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ℬ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ARGUS + CLEO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  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5.0±1.3)%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6.84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0.24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−0.27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+0.21</m:t>
                        </m:r>
                      </m:sup>
                    </m:sSubSup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.84±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0.27±0.23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  <a:blipFill rotWithShape="0"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415" y="3490614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Belle, PRL 113</a:t>
            </a:r>
            <a:r>
              <a:rPr lang="zh-CN" altLang="en-US" dirty="0"/>
              <a:t> （</a:t>
            </a:r>
            <a:r>
              <a:rPr lang="en-US" altLang="zh-CN" dirty="0"/>
              <a:t>2014)</a:t>
            </a:r>
            <a:r>
              <a:rPr lang="en-US" dirty="0"/>
              <a:t>, 042002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2415" y="4241232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116</a:t>
            </a:r>
            <a:r>
              <a:rPr lang="zh-CN" altLang="en-US" dirty="0"/>
              <a:t>（</a:t>
            </a:r>
            <a:r>
              <a:rPr lang="en-US" altLang="zh-CN" dirty="0"/>
              <a:t>2016</a:t>
            </a:r>
            <a:r>
              <a:rPr lang="zh-CN" altLang="en-US" dirty="0"/>
              <a:t>）</a:t>
            </a:r>
            <a:r>
              <a:rPr lang="en-US" dirty="0"/>
              <a:t>, 052001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659" y="2288788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PDG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1487" y="5179917"/>
            <a:ext cx="43364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87" y="2985930"/>
            <a:ext cx="4793674" cy="1663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32461" y="4808654"/>
            <a:ext cx="386194" cy="28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400" dirty="0"/>
                  <a:t>PDG 2016: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6.35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±0.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3)%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7058888" y="1798349"/>
            <a:ext cx="47975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 </a:t>
            </a:r>
            <a:r>
              <a:rPr lang="en-US" dirty="0"/>
              <a:t>modes measured by BESIII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03" y="2473454"/>
            <a:ext cx="5346700" cy="3505200"/>
          </a:xfrm>
          <a:prstGeom prst="rect">
            <a:avLst/>
          </a:prstGeom>
        </p:spPr>
      </p:pic>
      <p:sp>
        <p:nvSpPr>
          <p:cNvPr id="17" name="矩形 6"/>
          <p:cNvSpPr/>
          <p:nvPr/>
        </p:nvSpPr>
        <p:spPr bwMode="auto">
          <a:xfrm>
            <a:off x="6913416" y="3270074"/>
            <a:ext cx="5071593" cy="234395"/>
          </a:xfrm>
          <a:prstGeom prst="rect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/>
              <p:cNvSpPr txBox="1">
                <a:spLocks noChangeArrowheads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>
                    <a:solidFill>
                      <a:srgbClr val="FF0000"/>
                    </a:solidFill>
                  </a:rPr>
                  <a:t>PDG values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</a:rPr>
                  <a:t> decay BFs before 2016 version become obsolete</a:t>
                </a:r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813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907427" y="5748372"/>
            <a:ext cx="4915838" cy="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538" y="60454"/>
            <a:ext cx="2496905" cy="17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Experiment: BESIII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1771" y="1473674"/>
            <a:ext cx="10148457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Singly-</a:t>
            </a:r>
            <a:r>
              <a:rPr lang="en-US" dirty="0" err="1" smtClean="0"/>
              <a:t>Cabibbo</a:t>
            </a:r>
            <a:r>
              <a:rPr lang="en-US" dirty="0" smtClean="0"/>
              <a:t>-suppressed </a:t>
            </a:r>
            <a:r>
              <a:rPr lang="en-US" dirty="0"/>
              <a:t>decay has been measured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Neutral mode can be measured </a:t>
            </a:r>
          </a:p>
          <a:p>
            <a:endParaRPr lang="en-US" dirty="0"/>
          </a:p>
          <a:p>
            <a:r>
              <a:rPr lang="en-US" dirty="0"/>
              <a:t>The sensitivity of decay asymmetry will be </a:t>
            </a:r>
            <a:r>
              <a:rPr lang="en-US" dirty="0" smtClean="0"/>
              <a:t>improved</a:t>
            </a:r>
          </a:p>
          <a:p>
            <a:endParaRPr lang="en-US" dirty="0"/>
          </a:p>
          <a:p>
            <a:r>
              <a:rPr lang="en-US" altLang="zh-CN" dirty="0" smtClean="0"/>
              <a:t>More precise measurement of </a:t>
            </a:r>
            <a:r>
              <a:rPr lang="en-US" altLang="zh-CN" dirty="0" err="1" smtClean="0"/>
              <a:t>Cabibbo</a:t>
            </a:r>
            <a:r>
              <a:rPr lang="en-US" altLang="zh-CN" dirty="0" smtClean="0"/>
              <a:t>-favored process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35" y="1975570"/>
            <a:ext cx="7432963" cy="388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22" y="2410490"/>
            <a:ext cx="3650671" cy="3812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10747" y="2456446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PRD 95</a:t>
            </a:r>
            <a:r>
              <a:rPr lang="zh-CN" altLang="en-US" dirty="0"/>
              <a:t>（</a:t>
            </a:r>
            <a:r>
              <a:rPr lang="en-US" altLang="zh-CN" dirty="0"/>
              <a:t>2017)</a:t>
            </a:r>
            <a:r>
              <a:rPr lang="en-US" dirty="0"/>
              <a:t>, 111102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10600" y="3499433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118</a:t>
            </a:r>
            <a:r>
              <a:rPr lang="zh-CN" altLang="en-US" dirty="0"/>
              <a:t>（</a:t>
            </a:r>
            <a:r>
              <a:rPr lang="en-US" altLang="zh-CN" dirty="0"/>
              <a:t>2016)</a:t>
            </a:r>
            <a:r>
              <a:rPr lang="en-US" dirty="0"/>
              <a:t>, 112001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4926" y="4413469"/>
                <a:ext cx="5293844" cy="46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∼10%,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∼(19−66)%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26" y="4413469"/>
                <a:ext cx="5293844" cy="466410"/>
              </a:xfrm>
              <a:prstGeom prst="rect">
                <a:avLst/>
              </a:prstGeom>
              <a:blipFill rotWithShape="0">
                <a:blip r:embed="rId5"/>
                <a:stretch>
                  <a:fillRect t="-101299" b="-1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99766" y="4772261"/>
            <a:ext cx="76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Wang, R.-G. Ping, L. Li, X.-R. </a:t>
            </a:r>
            <a:r>
              <a:rPr lang="en-US" dirty="0" err="1"/>
              <a:t>Lyu</a:t>
            </a:r>
            <a:r>
              <a:rPr lang="en-US" dirty="0"/>
              <a:t>, Y.-H. Zheng , Chin. Phys. C 41 (2017) 023106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822" y="3511584"/>
            <a:ext cx="6710794" cy="334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327" y="5617065"/>
            <a:ext cx="4942878" cy="332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60177" y="5630582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866" y="5963509"/>
            <a:ext cx="5145236" cy="31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6875" y="6243636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1811.08028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866" y="6316049"/>
            <a:ext cx="4696802" cy="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 smtClean="0"/>
                  <a:t>Recent progress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u="sng" dirty="0"/>
                  <a:t> Experiment: </a:t>
                </a:r>
                <a:r>
                  <a:rPr lang="en-US" u="sng" dirty="0" smtClean="0"/>
                  <a:t>Belle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021771" y="1473674"/>
                <a:ext cx="10148457" cy="5030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First measurement of branching fraction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Λ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altLang="zh-CN" dirty="0" smtClean="0"/>
                  <a:t>First 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1" y="1473674"/>
                <a:ext cx="10148457" cy="5030787"/>
              </a:xfrm>
              <a:prstGeom prst="rect">
                <a:avLst/>
              </a:prstGeom>
              <a:blipFill rotWithShape="0">
                <a:blip r:embed="rId3"/>
                <a:stretch>
                  <a:fillRect l="-1082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40932" y="4454484"/>
            <a:ext cx="353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Belle, 1811.09738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98" y="2107526"/>
            <a:ext cx="8647502" cy="39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698" y="3776238"/>
            <a:ext cx="7925758" cy="3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Methodology for theoretical study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Hadron level: SU(3) approach</a:t>
            </a:r>
          </a:p>
          <a:p>
            <a:pPr lvl="1"/>
            <a:r>
              <a:rPr lang="en-US" altLang="zh-TW" dirty="0" smtClean="0"/>
              <a:t>Irreducible </a:t>
            </a:r>
            <a:r>
              <a:rPr lang="en-US" altLang="zh-TW" dirty="0" err="1" smtClean="0"/>
              <a:t>representaion</a:t>
            </a:r>
            <a:r>
              <a:rPr lang="en-US" altLang="zh-TW" dirty="0" smtClean="0"/>
              <a:t> amplitude  (IRA)  (</a:t>
            </a:r>
            <a:r>
              <a:rPr lang="en-US" altLang="zh-TW" dirty="0" err="1" smtClean="0"/>
              <a:t>Geng</a:t>
            </a:r>
            <a:r>
              <a:rPr lang="en-US" altLang="zh-TW" dirty="0" smtClean="0"/>
              <a:t>, Hsiao et. al. and Lu, Wang, Yu et. al.)</a:t>
            </a:r>
          </a:p>
          <a:p>
            <a:pPr lvl="1"/>
            <a:r>
              <a:rPr lang="en-US" altLang="zh-TW" dirty="0" smtClean="0"/>
              <a:t>Topological diagram amplitude (TDA) (He, Wang et. al.)</a:t>
            </a:r>
          </a:p>
          <a:p>
            <a:pPr lvl="1"/>
            <a:endParaRPr lang="en-US" altLang="zh-TW" dirty="0"/>
          </a:p>
          <a:p>
            <a:r>
              <a:rPr lang="en-US" dirty="0" smtClean="0"/>
              <a:t>Quark level: dynamics is involved </a:t>
            </a:r>
          </a:p>
          <a:p>
            <a:pPr lvl="1"/>
            <a:r>
              <a:rPr lang="en-US" dirty="0" smtClean="0"/>
              <a:t>Pole model : </a:t>
            </a:r>
            <a:r>
              <a:rPr lang="en-US" altLang="zh-TW" dirty="0"/>
              <a:t> </a:t>
            </a:r>
            <a:r>
              <a:rPr lang="en-US" altLang="zh-TW" dirty="0" smtClean="0"/>
              <a:t>(Cheng, Xu)</a:t>
            </a:r>
          </a:p>
          <a:p>
            <a:pPr lvl="1"/>
            <a:r>
              <a:rPr lang="mr-IN" altLang="zh-TW" dirty="0" smtClean="0"/>
              <a:t>…</a:t>
            </a:r>
            <a:r>
              <a:rPr lang="en-US" altLang="zh-TW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Hadronic</a:t>
            </a:r>
            <a:r>
              <a:rPr lang="en-US" u="sng" dirty="0"/>
              <a:t> weak decay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Diagrammatic scheme </a:t>
            </a:r>
            <a:r>
              <a:rPr lang="en-US" altLang="zh-TW" dirty="0"/>
              <a:t>(Chau, Cheng, Tseng; </a:t>
            </a:r>
            <a:r>
              <a:rPr lang="en-US" altLang="zh-TW" dirty="0" err="1"/>
              <a:t>Kohara</a:t>
            </a:r>
            <a:r>
              <a:rPr lang="en-US" altLang="zh-TW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9" descr="Q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7" y="2459071"/>
            <a:ext cx="4748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76105" y="3168421"/>
            <a:ext cx="368646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/>
              <a:t> </a:t>
            </a:r>
            <a:r>
              <a:rPr lang="en-US" altLang="zh-TW" sz="1800" dirty="0">
                <a:latin typeface="+mn-lt"/>
              </a:rPr>
              <a:t>Two distinct internal W emission diagrams, three different W exchange </a:t>
            </a:r>
            <a:r>
              <a:rPr lang="en-US" altLang="zh-TW" sz="1800" dirty="0" smtClean="0">
                <a:latin typeface="+mn-lt"/>
              </a:rPr>
              <a:t>diagrams</a:t>
            </a: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+mn-lt"/>
              </a:rPr>
              <a:t>  Need information of decay asymmetry to extract s-wave and p-wave amplitudes separately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63" y="2865843"/>
            <a:ext cx="17351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63" y="4645748"/>
            <a:ext cx="23402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</a:t>
            </a:r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2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45642</TotalTime>
  <Words>853</Words>
  <Application>Microsoft Macintosh PowerPoint</Application>
  <PresentationFormat>Widescreen</PresentationFormat>
  <Paragraphs>265</Paragraphs>
  <Slides>30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Abadi MT Condensed Extra Bold</vt:lpstr>
      <vt:lpstr>Bookman Old Style</vt:lpstr>
      <vt:lpstr>Calibri</vt:lpstr>
      <vt:lpstr>Calibri Light</vt:lpstr>
      <vt:lpstr>Cambria Math</vt:lpstr>
      <vt:lpstr>Courier New</vt:lpstr>
      <vt:lpstr>DengXian</vt:lpstr>
      <vt:lpstr>DengXian Light</vt:lpstr>
      <vt:lpstr>Mangal</vt:lpstr>
      <vt:lpstr>Monaco</vt:lpstr>
      <vt:lpstr>PMingLiU</vt:lpstr>
      <vt:lpstr>Symbol</vt:lpstr>
      <vt:lpstr>Wingdings</vt:lpstr>
      <vt:lpstr>新細明體</vt:lpstr>
      <vt:lpstr>Arial</vt:lpstr>
      <vt:lpstr>Office Theme</vt:lpstr>
      <vt:lpstr>方程式</vt:lpstr>
      <vt:lpstr>Non-leptonic  Weak Decays of Charmed Baryons</vt:lpstr>
      <vt:lpstr>Outline</vt:lpstr>
      <vt:lpstr>Introduction</vt:lpstr>
      <vt:lpstr>Progress in doubly charmed baryons</vt:lpstr>
      <vt:lpstr>Recent progress in Λ_c^+ Experiment</vt:lpstr>
      <vt:lpstr>Recent progress in Λ_c^+ Experiment: BESIII</vt:lpstr>
      <vt:lpstr>Recent progress in Ξ_c Experiment: Belle</vt:lpstr>
      <vt:lpstr>Methodology for theoretical study</vt:lpstr>
      <vt:lpstr>Hadronic weak decay theory</vt:lpstr>
      <vt:lpstr>Fac. vs. NF. contribution</vt:lpstr>
      <vt:lpstr>BF of Cabbibo-favored decays in 1990s</vt:lpstr>
      <vt:lpstr>Decay asymmetry α of Cabbibo-favored decays in 1990s</vt:lpstr>
      <vt:lpstr>SCS Λ_c^+ decay: Λ_c^+→BP</vt:lpstr>
      <vt:lpstr>An example: Λ_c^+→pπ^0</vt:lpstr>
      <vt:lpstr>Factorizable contribution</vt:lpstr>
      <vt:lpstr>The issue about effective N </vt:lpstr>
      <vt:lpstr>Factorizable contribution</vt:lpstr>
      <vt:lpstr>Non-factorizable contribution: Pole model</vt:lpstr>
      <vt:lpstr>Non-factorizable contribution: Pole model</vt:lpstr>
      <vt:lpstr>Current Algebra Approach</vt:lpstr>
      <vt:lpstr> s-wave, p-wave contribution </vt:lpstr>
      <vt:lpstr>Baryon Matrix element: MIT bag model calculation</vt:lpstr>
      <vt:lpstr>Strong coupling: MIT bag model calculation </vt:lpstr>
      <vt:lpstr>Results and Discussion</vt:lpstr>
      <vt:lpstr>Numerical results:Λ_c^+</vt:lpstr>
      <vt:lpstr>Λ_c^+→pπ^0, pη</vt:lpstr>
      <vt:lpstr>Numerical results:Ξ_c^(+,0)</vt:lpstr>
      <vt:lpstr>Numerical results:〖 Ξ〗_cc^(++)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Weak Decay of Λ_c^+</dc:title>
  <dc:creator>Fanrong Xu</dc:creator>
  <cp:lastModifiedBy>Microsoft Office User</cp:lastModifiedBy>
  <cp:revision>255</cp:revision>
  <cp:lastPrinted>2018-04-01T04:08:55Z</cp:lastPrinted>
  <dcterms:created xsi:type="dcterms:W3CDTF">2018-03-08T16:51:47Z</dcterms:created>
  <dcterms:modified xsi:type="dcterms:W3CDTF">2019-01-24T06:07:13Z</dcterms:modified>
</cp:coreProperties>
</file>