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723" r:id="rId2"/>
    <p:sldMasterId id="2147483780" r:id="rId3"/>
    <p:sldMasterId id="2147483854" r:id="rId4"/>
  </p:sldMasterIdLst>
  <p:notesMasterIdLst>
    <p:notesMasterId r:id="rId34"/>
  </p:notesMasterIdLst>
  <p:sldIdLst>
    <p:sldId id="479" r:id="rId5"/>
    <p:sldId id="257" r:id="rId6"/>
    <p:sldId id="448" r:id="rId7"/>
    <p:sldId id="455" r:id="rId8"/>
    <p:sldId id="453" r:id="rId9"/>
    <p:sldId id="480" r:id="rId10"/>
    <p:sldId id="426" r:id="rId11"/>
    <p:sldId id="481" r:id="rId12"/>
    <p:sldId id="449" r:id="rId13"/>
    <p:sldId id="456" r:id="rId14"/>
    <p:sldId id="450" r:id="rId15"/>
    <p:sldId id="432" r:id="rId16"/>
    <p:sldId id="435" r:id="rId17"/>
    <p:sldId id="461" r:id="rId18"/>
    <p:sldId id="438" r:id="rId19"/>
    <p:sldId id="440" r:id="rId20"/>
    <p:sldId id="473" r:id="rId21"/>
    <p:sldId id="465" r:id="rId22"/>
    <p:sldId id="468" r:id="rId23"/>
    <p:sldId id="467" r:id="rId24"/>
    <p:sldId id="466" r:id="rId25"/>
    <p:sldId id="419" r:id="rId26"/>
    <p:sldId id="483" r:id="rId27"/>
    <p:sldId id="420" r:id="rId28"/>
    <p:sldId id="452" r:id="rId29"/>
    <p:sldId id="482" r:id="rId30"/>
    <p:sldId id="460" r:id="rId31"/>
    <p:sldId id="458" r:id="rId32"/>
    <p:sldId id="474" r:id="rId33"/>
  </p:sldIdLst>
  <p:sldSz cx="12192000" cy="6858000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2" autoAdjust="0"/>
    <p:restoredTop sz="86700" autoAdjust="0"/>
  </p:normalViewPr>
  <p:slideViewPr>
    <p:cSldViewPr snapToGrid="0">
      <p:cViewPr varScale="1">
        <p:scale>
          <a:sx n="76" d="100"/>
          <a:sy n="76" d="100"/>
        </p:scale>
        <p:origin x="10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 panose="02080604020202020204" charset="0"/>
              </a:rPr>
              <a:t>Click to edit the notes format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DBA8B43-B40C-4E63-B06E-EA5B0E940BA6}" type="slidenum">
              <a:rPr lang="en-US" sz="1400">
                <a:latin typeface="Times New Roman"/>
              </a:rPr>
              <a:t>‹#›</a:t>
            </a:fld>
            <a:endParaRPr lang="en-US" sz="140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4" name="灯片编号占位符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FD09D-9747-4301-B11D-279494702CC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07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DBA8B43-B40C-4E63-B06E-EA5B0E940BA6}" type="slidenum">
              <a:rPr lang="en-US" sz="1400" smtClean="0">
                <a:latin typeface="Times New Roman"/>
              </a:rPr>
              <a:t>2</a:t>
            </a:fld>
            <a:endParaRPr lang="en-US" sz="140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307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Majorana</a:t>
            </a:r>
            <a:r>
              <a:rPr lang="en-US" baseline="0" dirty="0" smtClean="0"/>
              <a:t> N; </a:t>
            </a:r>
          </a:p>
          <a:p>
            <a:r>
              <a:rPr lang="en-US" sz="1800" b="0" i="0" u="none" strike="noStrike" baseline="0" dirty="0" smtClean="0"/>
              <a:t>three charged leptons in any combination of electrons and muons, excluding those events containing three leptons of the same charge;</a:t>
            </a:r>
          </a:p>
          <a:p>
            <a:r>
              <a:rPr lang="en-US" dirty="0" smtClean="0"/>
              <a:t>To extract values of </a:t>
            </a:r>
            <a:r>
              <a:rPr lang="en-US" altLang="zh-CN" dirty="0" smtClean="0"/>
              <a:t>|</a:t>
            </a:r>
            <a:r>
              <a:rPr lang="en-US" dirty="0" err="1" smtClean="0"/>
              <a:t>VeN</a:t>
            </a:r>
            <a:r>
              <a:rPr lang="en-US" altLang="zh-CN" dirty="0" smtClean="0"/>
              <a:t>|^2</a:t>
            </a:r>
            <a:r>
              <a:rPr lang="en-US" dirty="0" smtClean="0"/>
              <a:t> and |</a:t>
            </a:r>
            <a:r>
              <a:rPr lang="en-US" dirty="0" err="1" smtClean="0"/>
              <a:t>VmN</a:t>
            </a:r>
            <a:r>
              <a:rPr lang="en-US" dirty="0" smtClean="0"/>
              <a:t>|^2 separately, the results for both the low- and high-mass</a:t>
            </a:r>
            <a:r>
              <a:rPr lang="en-US" baseline="0" dirty="0" smtClean="0"/>
              <a:t> </a:t>
            </a:r>
            <a:r>
              <a:rPr lang="en-US" dirty="0" smtClean="0"/>
              <a:t>regions are obtained for events with &gt;=</a:t>
            </a:r>
            <a:r>
              <a:rPr lang="en-US" baseline="0" dirty="0" smtClean="0"/>
              <a:t> </a:t>
            </a:r>
            <a:r>
              <a:rPr lang="en-US" dirty="0" smtClean="0"/>
              <a:t>2 electrons or &gt;=</a:t>
            </a:r>
            <a:r>
              <a:rPr lang="en-US" baseline="0" dirty="0" smtClean="0"/>
              <a:t> </a:t>
            </a:r>
            <a:r>
              <a:rPr lang="en-US" dirty="0" smtClean="0"/>
              <a:t>2 muons, respectively;</a:t>
            </a:r>
          </a:p>
          <a:p>
            <a:r>
              <a:rPr lang="en-US" dirty="0" smtClean="0"/>
              <a:t>limits on</a:t>
            </a:r>
            <a:r>
              <a:rPr lang="en-US" baseline="0" dirty="0" smtClean="0"/>
              <a:t> </a:t>
            </a:r>
            <a:r>
              <a:rPr lang="en-US" altLang="zh-CN" dirty="0" smtClean="0"/>
              <a:t>|</a:t>
            </a:r>
            <a:r>
              <a:rPr lang="en-US" dirty="0" err="1" smtClean="0"/>
              <a:t>VeN</a:t>
            </a:r>
            <a:r>
              <a:rPr lang="en-US" altLang="zh-CN" dirty="0" smtClean="0"/>
              <a:t>|^2</a:t>
            </a:r>
            <a:r>
              <a:rPr lang="en-US" dirty="0" smtClean="0"/>
              <a:t> and |</a:t>
            </a:r>
            <a:r>
              <a:rPr lang="en-US" dirty="0" err="1" smtClean="0"/>
              <a:t>VmN</a:t>
            </a:r>
            <a:r>
              <a:rPr lang="en-US" dirty="0" smtClean="0"/>
              <a:t>|^2 separately, while assuming other</a:t>
            </a:r>
            <a:r>
              <a:rPr lang="en-US" baseline="0" dirty="0" smtClean="0"/>
              <a:t> </a:t>
            </a:r>
            <a:r>
              <a:rPr lang="en-US" dirty="0" smtClean="0"/>
              <a:t>matrix elements to be 0.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DBA8B43-B40C-4E63-B06E-EA5B0E940BA6}" type="slidenum">
              <a:rPr lang="en-US" sz="1400" smtClean="0">
                <a:latin typeface="Times New Roman"/>
              </a:rPr>
              <a:t>5</a:t>
            </a:fld>
            <a:endParaRPr lang="en-US" sz="140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8083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low-mass signals the trilepton analysis is more sensitive, since it has both fewer backgrounds from misidentified leptons and higher signal efficiency.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DBA8B43-B40C-4E63-B06E-EA5B0E940BA6}" type="slidenum">
              <a:rPr lang="en-US" sz="1400" smtClean="0">
                <a:latin typeface="Times New Roman"/>
              </a:rPr>
              <a:t>6</a:t>
            </a:fld>
            <a:endParaRPr lang="en-US" sz="140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962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 smtClean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800" kern="100" dirty="0" smtClean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篇论文都已被</a:t>
            </a:r>
            <a:r>
              <a:rPr lang="en-US" sz="1800" kern="100" dirty="0" smtClean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en-US" sz="1800" kern="100" dirty="0" smtClean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1800" kern="100" dirty="0" smtClean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CMS</a:t>
            </a:r>
            <a:r>
              <a:rPr lang="zh-CN" altLang="en-US" sz="1800" kern="100" dirty="0" smtClean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实验组关注和采纳 </a:t>
            </a:r>
            <a:r>
              <a:rPr lang="nn-NO" altLang="zh-CN" sz="1800" kern="100" dirty="0" smtClean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[Phys.Rev.Lett. 120 (2018) no.22, 221801]</a:t>
            </a:r>
            <a:endParaRPr lang="en-US" altLang="zh-CN" sz="1800" kern="100" dirty="0" smtClean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DBA8B43-B40C-4E63-B06E-EA5B0E940BA6}" type="slidenum">
              <a:rPr lang="en-US" sz="1400" smtClean="0">
                <a:latin typeface="Times New Roman"/>
              </a:rPr>
              <a:t>14</a:t>
            </a:fld>
            <a:endParaRPr lang="en-US" sz="140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8280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Identifying correct lepton from N  decay</a:t>
            </a:r>
            <a:r>
              <a:rPr lang="en-US" smtClean="0"/>
              <a:t>:</a:t>
            </a:r>
            <a:r>
              <a:rPr lang="en-US" baseline="0" smtClean="0"/>
              <a:t> on-shell mass of 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DBA8B43-B40C-4E63-B06E-EA5B0E940BA6}" type="slidenum">
              <a:rPr lang="en-US" sz="1400" smtClean="0">
                <a:latin typeface="Times New Roman"/>
              </a:rPr>
              <a:t>18</a:t>
            </a:fld>
            <a:endParaRPr lang="en-US" sz="140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501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图片 75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图片 76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D15-C86F-1345-B7A2-8DCB7A8A28E7}" type="datetime2">
              <a:rPr lang="zh-CN" altLang="x-none" smtClean="0"/>
              <a:t>2019年1月22日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0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AD15-C86F-1345-B7A2-8DCB7A8A28E7}" type="datetime2">
              <a:rPr lang="zh-CN" altLang="x-none" smtClean="0"/>
              <a:t>2019年1月22日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3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81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40694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196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06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21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124186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663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90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952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71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066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图片 75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图片 76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168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FAD15-C86F-1345-B7A2-8DCB7A8A28E7}" type="datetime2">
              <a:rPr kumimoji="0" lang="zh-CN" alt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2019年1月22日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403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61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548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6678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4259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8867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6889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110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843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61766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335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53023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02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943426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2208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4835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3009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椭圆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椭圆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9953145-1CAC-4DFE-91EE-497CF5C2B60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5396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pPr>
              <a:defRPr/>
            </a:pPr>
            <a:fld id="{A009C426-BD3D-4DA5-A7B3-F87F222AB17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33451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椭圆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椭圆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A53275B-7AD2-47D5-9B74-2BAF5DA0924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5883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0F518-FDB6-4021-A43C-985DD6EE170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内容占位符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2" name="内容占位符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329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接连接符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矩形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4" name="内容占位符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6" name="内容占位符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5" name="椭圆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椭圆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F306320-ACBC-492D-9BB1-33DF5226EF8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4715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pPr>
              <a:defRPr/>
            </a:pPr>
            <a:fld id="{1392F8C3-2C4C-4D4B-8D2F-14F75185191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8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5E3CE0-ACCD-4DD5-A531-13D1493FEDF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460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3" name="矩形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20" name="内容占位符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0" name="椭圆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椭圆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0CDBFC7-5ED4-4EB6-AAAE-50D58C52C75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099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接连接符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矩形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2" name="椭圆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椭圆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pPr>
              <a:defRPr/>
            </a:pPr>
            <a:fld id="{50856145-48C4-48D9-BC58-8EA9BEBDA1E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064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97A15-E7D3-4BBE-9A87-7D67991D821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5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椭圆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椭圆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pPr>
              <a:defRPr/>
            </a:pPr>
            <a:fld id="{E14FF605-3201-47F3-936A-83FF5172B7E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85719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zh-CN" sz="44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Click to edit the title text format单击此处编辑母版标题样式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Click to edit the outline text format</a:t>
            </a:r>
          </a:p>
          <a:p>
            <a:pPr lvl="1">
              <a:buSzPct val="75000"/>
              <a:buFont typeface="StarSymbol"/>
              <a:buChar char="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Second Outline Level</a:t>
            </a:r>
          </a:p>
          <a:p>
            <a:pPr lvl="2"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Third Outline Level</a:t>
            </a:r>
          </a:p>
          <a:p>
            <a:pPr lvl="3">
              <a:buSzPct val="75000"/>
              <a:buFont typeface="StarSymbol"/>
              <a:buChar char="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Fourth Outline Level</a:t>
            </a:r>
          </a:p>
          <a:p>
            <a:pPr lvl="4"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Fifth Outline Level</a:t>
            </a:r>
          </a:p>
          <a:p>
            <a:pPr lvl="5"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Sixth Outline Level</a:t>
            </a:r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Seventh Outline Level单击此处编辑母版文本样式</a:t>
            </a:r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zh-CN" sz="28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第二级</a:t>
            </a:r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zh-CN" sz="24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第三级</a:t>
            </a:r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zh-CN" sz="20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第四级</a:t>
            </a:r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zh-CN" sz="20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第五级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62" r:id="rId13"/>
    <p:sldLayoutId id="2147483853" r:id="rId14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zh-CN" sz="44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Click to edit the title text format单击此处编辑母版标题样式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Click to edit the outline text format</a:t>
            </a:r>
          </a:p>
          <a:p>
            <a:pPr lvl="1">
              <a:buSzPct val="75000"/>
              <a:buFont typeface="StarSymbol"/>
              <a:buChar char="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Second Outline Level</a:t>
            </a:r>
          </a:p>
          <a:p>
            <a:pPr lvl="2"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Third Outline Level</a:t>
            </a:r>
          </a:p>
          <a:p>
            <a:pPr lvl="3">
              <a:buSzPct val="75000"/>
              <a:buFont typeface="StarSymbol"/>
              <a:buChar char="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Fourth Outline Level</a:t>
            </a:r>
          </a:p>
          <a:p>
            <a:pPr lvl="4"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Fifth Outline Level</a:t>
            </a:r>
          </a:p>
          <a:p>
            <a:pPr lvl="5">
              <a:buSzPct val="45000"/>
              <a:buFont typeface="StarSymbol"/>
              <a:buChar char="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Sixth Outline Level</a:t>
            </a:r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zh-CN" sz="32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Seventh Outline Level单击此处编辑母版文本样式</a:t>
            </a:r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zh-CN" sz="28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第二级</a:t>
            </a:r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zh-CN" sz="24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第三级</a:t>
            </a:r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zh-CN" sz="20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第四级</a:t>
            </a:r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zh-CN" sz="200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第五级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7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2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`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 dirty="0"/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800"/>
          </a:p>
        </p:txBody>
      </p:sp>
      <p:sp>
        <p:nvSpPr>
          <p:cNvPr id="12" name="椭圆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椭圆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088FE81-6439-46B7-BD18-DDDB4240979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611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emf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8.emf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7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80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0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84.png"/><Relationship Id="rId5" Type="http://schemas.openxmlformats.org/officeDocument/2006/relationships/image" Target="../media/image91.png"/><Relationship Id="rId10" Type="http://schemas.openxmlformats.org/officeDocument/2006/relationships/image" Target="../media/image83.png"/><Relationship Id="rId4" Type="http://schemas.openxmlformats.org/officeDocument/2006/relationships/image" Target="../media/image901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20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em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2.png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11" Type="http://schemas.openxmlformats.org/officeDocument/2006/relationships/image" Target="../media/image30.emf"/><Relationship Id="rId5" Type="http://schemas.openxmlformats.org/officeDocument/2006/relationships/image" Target="../media/image26.png"/><Relationship Id="rId10" Type="http://schemas.openxmlformats.org/officeDocument/2006/relationships/image" Target="../media/image29.emf"/><Relationship Id="rId4" Type="http://schemas.openxmlformats.org/officeDocument/2006/relationships/image" Target="../media/image25.emf"/><Relationship Id="rId9" Type="http://schemas.openxmlformats.org/officeDocument/2006/relationships/image" Target="../media/image23.emf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420" y="466344"/>
            <a:ext cx="10799064" cy="533400"/>
          </a:xfrm>
        </p:spPr>
        <p:txBody>
          <a:bodyPr>
            <a:noAutofit/>
          </a:bodyPr>
          <a:lstStyle/>
          <a:p>
            <a:r>
              <a:rPr kumimoji="1" lang="en-US" altLang="zh-CN" sz="3600" b="1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cs typeface="Arial"/>
              </a:rPr>
              <a:t>Sterile </a:t>
            </a:r>
            <a:r>
              <a:rPr kumimoji="1" lang="en-US" altLang="zh-CN" sz="3600" b="1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  <a:cs typeface="Arial"/>
              </a:rPr>
              <a:t>Neutrinos Searches at Proton </a:t>
            </a:r>
            <a:r>
              <a:rPr kumimoji="1" lang="en-US" altLang="zh-CN" sz="3600" b="1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cs typeface="Arial"/>
              </a:rPr>
              <a:t>Colliders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72338" y="4436621"/>
            <a:ext cx="5764326" cy="1905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Kechen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Wang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Arial" pitchFamily="34" charset="0"/>
              </a:rPr>
              <a:t>(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Arial" pitchFamily="34" charset="0"/>
              </a:rPr>
              <a:t>王科臣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  <a:cs typeface="Arial" pitchFamily="34" charset="0"/>
              </a:rPr>
              <a:t>)</a:t>
            </a:r>
            <a:endParaRPr lang="en-US" altLang="zh-CN" sz="1700" dirty="0">
              <a:latin typeface="楷体" panose="02010609060101010101" pitchFamily="49" charset="-122"/>
              <a:ea typeface="楷体" panose="02010609060101010101" pitchFamily="49" charset="-122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Wuhan University of Technology (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Arial" pitchFamily="34" charset="0"/>
              </a:rPr>
              <a:t>武汉理工大学</a:t>
            </a:r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altLang="zh-CN" sz="18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</a:pPr>
            <a:endParaRPr lang="en-US" altLang="zh-CN" sz="17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kumimoji="1" lang="en-US" altLang="zh-CN" sz="1800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  <a:cs typeface="Arial"/>
              </a:rPr>
              <a:t>Particle Physics Workshop</a:t>
            </a:r>
          </a:p>
          <a:p>
            <a:pPr marL="0" indent="0" algn="ctr">
              <a:buNone/>
            </a:pPr>
            <a:r>
              <a:rPr kumimoji="1" lang="en-US" altLang="zh-CN" sz="1800" dirty="0" smtClean="0">
                <a:solidFill>
                  <a:prstClr val="black"/>
                </a:solidFill>
                <a:latin typeface="Arial"/>
                <a:ea typeface="黑体" panose="02010609060101010101" pitchFamily="49" charset="-122"/>
                <a:cs typeface="Arial"/>
              </a:rPr>
              <a:t>SYSU, Guangzhou, Jan. 22, 2019</a:t>
            </a:r>
            <a:endParaRPr kumimoji="1" lang="en-US" altLang="zh-CN" sz="1800" dirty="0">
              <a:solidFill>
                <a:prstClr val="black"/>
              </a:solidFill>
              <a:latin typeface="Arial"/>
              <a:ea typeface="黑体" panose="02010609060101010101" pitchFamily="49" charset="-122"/>
              <a:cs typeface="Arial"/>
            </a:endParaRPr>
          </a:p>
        </p:txBody>
      </p:sp>
      <p:pic>
        <p:nvPicPr>
          <p:cNvPr id="1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808" y="1407314"/>
            <a:ext cx="4464792" cy="265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3494" y="1405243"/>
            <a:ext cx="4464000" cy="265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3502770" y="5879954"/>
            <a:ext cx="530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Based on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[JHEP 1810 (2018) 067; </a:t>
            </a:r>
            <a:r>
              <a:rPr kumimoji="1" lang="de-DE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PRD 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95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(2017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115020, 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CPC 41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(2017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103103, </a:t>
            </a:r>
            <a:endParaRPr kumimoji="1" lang="en-US" altLang="zh-CN" sz="1200" dirty="0" smtClea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PRD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94 (2016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013005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7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0BB0AF22-7905-4F36-9F66-4AAC78E7A41D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76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645851" y="439501"/>
            <a:ext cx="275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Collider Simulation</a:t>
            </a:r>
          </a:p>
        </p:txBody>
      </p:sp>
      <p:sp>
        <p:nvSpPr>
          <p:cNvPr id="8" name="矩形 7"/>
          <p:cNvSpPr/>
          <p:nvPr/>
        </p:nvSpPr>
        <p:spPr>
          <a:xfrm>
            <a:off x="2477808" y="2492172"/>
            <a:ext cx="7058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Simulation</a:t>
            </a:r>
          </a:p>
          <a:p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MadGraph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(jet matching up to 2 extra </a:t>
            </a:r>
            <a:r>
              <a:rPr lang="en-US" altLang="zh-CN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partons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) + 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PYTHIA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+ 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Delphes</a:t>
            </a:r>
            <a:endParaRPr lang="zh-CN" altLang="en-US" dirty="0">
              <a:solidFill>
                <a:srgbClr val="FF0000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77806" y="3423383"/>
            <a:ext cx="4556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Signal: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3</a:t>
            </a:r>
            <a:r>
              <a:rPr lang="en-US" altLang="zh-CN" i="1" dirty="0" smtClean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l</a:t>
            </a:r>
            <a:r>
              <a:rPr lang="en-US" altLang="zh-CN" dirty="0" smtClean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+ MET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with no OSSF lepton pairs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e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e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μ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-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/ μ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μ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e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-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/ e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-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e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-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μ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/ μ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-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μ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-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e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+ MET.</a:t>
            </a:r>
          </a:p>
        </p:txBody>
      </p:sp>
      <p:sp>
        <p:nvSpPr>
          <p:cNvPr id="6" name="矩形 5"/>
          <p:cNvSpPr/>
          <p:nvPr/>
        </p:nvSpPr>
        <p:spPr>
          <a:xfrm>
            <a:off x="2477808" y="4569646"/>
            <a:ext cx="3140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SM backgrounds:</a:t>
            </a:r>
          </a:p>
          <a:p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</a:t>
            </a:r>
            <a:r>
              <a:rPr lang="en-US" altLang="zh-CN" dirty="0" err="1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Leptonic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τ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 decay:</a:t>
            </a:r>
          </a:p>
          <a:p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WZ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-&gt; (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 </a:t>
            </a:r>
            <a:r>
              <a:rPr lang="en-US" altLang="zh-CN" i="1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ν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) (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τ τ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) -&gt; 3 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 MET</a:t>
            </a:r>
          </a:p>
        </p:txBody>
      </p:sp>
      <p:sp>
        <p:nvSpPr>
          <p:cNvPr id="7" name="矩形 6"/>
          <p:cNvSpPr/>
          <p:nvPr/>
        </p:nvSpPr>
        <p:spPr>
          <a:xfrm>
            <a:off x="2477807" y="1087314"/>
            <a:ext cx="6859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Simplified model with assumptions:</a:t>
            </a:r>
          </a:p>
          <a:p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Only 1 generation</a:t>
            </a:r>
            <a:r>
              <a:rPr lang="en-US" altLang="zh-CN" dirty="0">
                <a:solidFill>
                  <a:srgbClr val="00009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of sterile neutrinos is </a:t>
            </a:r>
            <a:r>
              <a:rPr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within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experimental reach;</a:t>
            </a:r>
          </a:p>
          <a:p>
            <a:r>
              <a:rPr lang="en-US" altLang="zh-CN" i="1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U</a:t>
            </a:r>
            <a:r>
              <a:rPr lang="en-US" altLang="zh-CN" i="1" baseline="-250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Nτ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= 0;</a:t>
            </a:r>
          </a:p>
          <a:p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3 free parameters:</a:t>
            </a:r>
            <a:r>
              <a:rPr lang="en-US" altLang="zh-CN" dirty="0">
                <a:solidFill>
                  <a:srgbClr val="00009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</a:t>
            </a:r>
            <a:r>
              <a:rPr lang="en-US" altLang="zh-CN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, </a:t>
            </a:r>
            <a:r>
              <a:rPr lang="en-US" altLang="zh-CN" i="1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U</a:t>
            </a:r>
            <a:r>
              <a:rPr lang="en-US" altLang="zh-CN" i="1" baseline="-250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Ne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, </a:t>
            </a:r>
            <a:r>
              <a:rPr lang="en-US" altLang="zh-CN" i="1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U</a:t>
            </a:r>
            <a:r>
              <a:rPr lang="en-US" altLang="zh-CN" i="1" baseline="-250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Nμ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, Dirac/Majorana.</a:t>
            </a:r>
            <a:endParaRPr lang="zh-CN" altLang="en-US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77807" y="5492780"/>
            <a:ext cx="6129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Fake leptons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from jets containing heavy-flavor mesons:</a:t>
            </a:r>
          </a:p>
          <a:p>
            <a:r>
              <a:rPr lang="en-US" altLang="zh-CN" dirty="0" err="1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γ</a:t>
            </a:r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*/</a:t>
            </a:r>
            <a:r>
              <a:rPr lang="en-US" altLang="zh-CN" dirty="0" err="1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Z+jets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: </a:t>
            </a:r>
            <a:r>
              <a:rPr lang="en-US" altLang="zh-CN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γ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*/Z (-&gt; 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τ τ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) + a 3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rd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faked lepton</a:t>
            </a:r>
          </a:p>
          <a:p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t </a:t>
            </a:r>
            <a:r>
              <a:rPr lang="en-US" altLang="zh-CN" dirty="0" err="1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tBar+jets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: prompt decay of t </a:t>
            </a:r>
            <a:r>
              <a:rPr lang="en-US" altLang="zh-CN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tBar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+ a 3</a:t>
            </a:r>
            <a:r>
              <a:rPr lang="en-US" altLang="zh-CN" baseline="30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rd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fake lepton</a:t>
            </a:r>
          </a:p>
        </p:txBody>
      </p:sp>
      <p:sp>
        <p:nvSpPr>
          <p:cNvPr id="18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EB33F2A6-83B6-4934-9DF3-34888C834E9A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10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30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2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35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922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825145" y="409679"/>
            <a:ext cx="2392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Search </a:t>
            </a:r>
            <a:r>
              <a:rPr kumimoji="1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Strategy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24583" y="859399"/>
            <a:ext cx="5698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Selecting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3 leptons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             &amp;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veto 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-jets;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Identifying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correct lepton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from N  &amp; calculating </a:t>
            </a:r>
            <a:r>
              <a:rPr kumimoji="1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p</a:t>
            </a:r>
            <a:r>
              <a:rPr kumimoji="1" lang="en-US" altLang="zh-CN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z,ν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à"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Constructing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various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observables</a:t>
            </a:r>
            <a:r>
              <a:rPr lang="en-US" altLang="zh-CN" dirty="0">
                <a:solidFill>
                  <a:srgbClr val="FF0000"/>
                </a:solidFill>
                <a:ea typeface="宋体" panose="02010600030101010101" pitchFamily="2" charset="-122"/>
                <a:cs typeface="Arial"/>
                <a:sym typeface="Wingdings"/>
              </a:rPr>
              <a:t> </a:t>
            </a:r>
            <a:endParaRPr lang="en-US" altLang="zh-CN" dirty="0" smtClean="0">
              <a:solidFill>
                <a:srgbClr val="FF0000"/>
              </a:solidFill>
              <a:ea typeface="宋体" panose="02010600030101010101" pitchFamily="2" charset="-122"/>
              <a:cs typeface="Arial"/>
              <a:sym typeface="Wingdings"/>
            </a:endParaRPr>
          </a:p>
          <a:p>
            <a:pPr lvl="0"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</a:t>
            </a:r>
            <a:r>
              <a:rPr lang="en-US" altLang="zh-CN" dirty="0" smtClean="0">
                <a:solidFill>
                  <a:prstClr val="black"/>
                </a:solidFill>
                <a:ea typeface="宋体" panose="02010600030101010101" pitchFamily="2" charset="-122"/>
                <a:cs typeface="Arial"/>
                <a:sym typeface="Wingdings"/>
              </a:rPr>
              <a:t> Input observables to perform </a:t>
            </a:r>
            <a:r>
              <a:rPr lang="en-US" altLang="zh-CN" dirty="0" smtClean="0">
                <a:solidFill>
                  <a:srgbClr val="FF0000"/>
                </a:solidFill>
                <a:ea typeface="宋体" panose="02010600030101010101" pitchFamily="2" charset="-122"/>
                <a:cs typeface="Arial"/>
                <a:sym typeface="Wingdings"/>
              </a:rPr>
              <a:t>MVA-BDT</a:t>
            </a:r>
            <a:r>
              <a:rPr lang="en-US" altLang="zh-CN" dirty="0" smtClean="0">
                <a:solidFill>
                  <a:prstClr val="black"/>
                </a:solidFill>
                <a:ea typeface="宋体" panose="02010600030101010101" pitchFamily="2" charset="-122"/>
                <a:cs typeface="Arial"/>
                <a:sym typeface="Wingdings"/>
              </a:rPr>
              <a:t> analysis</a:t>
            </a:r>
            <a:endParaRPr lang="en-US" altLang="zh-CN" dirty="0">
              <a:solidFill>
                <a:prstClr val="black"/>
              </a:solidFill>
              <a:ea typeface="宋体" panose="02010600030101010101" pitchFamily="2" charset="-122"/>
              <a:cs typeface="Arial"/>
              <a:sym typeface="Wingding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77092" y="1971047"/>
            <a:ext cx="2258100" cy="369332"/>
          </a:xfrm>
          <a:prstGeom prst="rect">
            <a:avLst/>
          </a:prstGeom>
          <a:noFill/>
          <a:ln w="31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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by minimizing the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6401855" y="2563451"/>
            <a:ext cx="3882595" cy="992195"/>
            <a:chOff x="37797" y="3538538"/>
            <a:chExt cx="3882595" cy="99219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465" y="3982093"/>
              <a:ext cx="3429000" cy="548640"/>
            </a:xfrm>
            <a:prstGeom prst="rect">
              <a:avLst/>
            </a:prstGeom>
          </p:spPr>
        </p:pic>
        <p:graphicFrame>
          <p:nvGraphicFramePr>
            <p:cNvPr id="24" name="对象 23"/>
            <p:cNvGraphicFramePr>
              <a:graphicFrameLocks noChangeAspect="1"/>
            </p:cNvGraphicFramePr>
            <p:nvPr>
              <p:extLst/>
            </p:nvPr>
          </p:nvGraphicFramePr>
          <p:xfrm>
            <a:off x="37797" y="3639416"/>
            <a:ext cx="10668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073" name="Equation" r:id="rId4" imgW="1066800" imgH="342900" progId="Equation.DSMT4">
                    <p:embed/>
                  </p:oleObj>
                </mc:Choice>
                <mc:Fallback>
                  <p:oleObj name="Equation" r:id="rId4" imgW="1066800" imgH="342900" progId="Equation.DSMT4">
                    <p:embed/>
                    <p:pic>
                      <p:nvPicPr>
                        <p:cNvPr id="24" name="对象 2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7797" y="3639416"/>
                          <a:ext cx="10668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对象 24"/>
            <p:cNvGraphicFramePr>
              <a:graphicFrameLocks noChangeAspect="1"/>
            </p:cNvGraphicFramePr>
            <p:nvPr>
              <p:extLst/>
            </p:nvPr>
          </p:nvGraphicFramePr>
          <p:xfrm>
            <a:off x="3044092" y="3538538"/>
            <a:ext cx="8763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074" name="Equation" r:id="rId6" imgW="876300" imgH="342900" progId="Equation.DSMT4">
                    <p:embed/>
                  </p:oleObj>
                </mc:Choice>
                <mc:Fallback>
                  <p:oleObj name="Equation" r:id="rId6" imgW="876300" imgH="342900" progId="Equation.DSMT4">
                    <p:embed/>
                    <p:pic>
                      <p:nvPicPr>
                        <p:cNvPr id="25" name="对象 2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44092" y="3538538"/>
                          <a:ext cx="8763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" name="直线箭头连接符 4"/>
            <p:cNvCxnSpPr/>
            <p:nvPr/>
          </p:nvCxnSpPr>
          <p:spPr>
            <a:xfrm flipV="1">
              <a:off x="2928470" y="3855689"/>
              <a:ext cx="367287" cy="2054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箭头连接符 7"/>
            <p:cNvCxnSpPr/>
            <p:nvPr/>
          </p:nvCxnSpPr>
          <p:spPr>
            <a:xfrm flipH="1" flipV="1">
              <a:off x="926353" y="3881438"/>
              <a:ext cx="358588" cy="1797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fig_distributions_drc_vs_BG_mN_norm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73" y="3930616"/>
            <a:ext cx="4114800" cy="2743200"/>
          </a:xfrm>
          <a:prstGeom prst="rect">
            <a:avLst/>
          </a:prstGeom>
        </p:spPr>
      </p:pic>
      <p:pic>
        <p:nvPicPr>
          <p:cNvPr id="7" name="图片 6" descr="fig_distributions_drc_vs_BG_mW_norm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73" y="3930616"/>
            <a:ext cx="4114800" cy="2743200"/>
          </a:xfrm>
          <a:prstGeom prst="rect">
            <a:avLst/>
          </a:prstGeom>
        </p:spPr>
      </p:pic>
      <p:cxnSp>
        <p:nvCxnSpPr>
          <p:cNvPr id="14" name="直线箭头连接符 13"/>
          <p:cNvCxnSpPr>
            <a:stCxn id="21" idx="1"/>
          </p:cNvCxnSpPr>
          <p:nvPr/>
        </p:nvCxnSpPr>
        <p:spPr>
          <a:xfrm flipH="1" flipV="1">
            <a:off x="7354132" y="1505381"/>
            <a:ext cx="822960" cy="6503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2383" y="2425046"/>
            <a:ext cx="4114800" cy="1411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0469" y="918868"/>
            <a:ext cx="648584" cy="2372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3143" y="2717098"/>
            <a:ext cx="519005" cy="18988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/>
          <a:srcRect l="32201"/>
          <a:stretch/>
        </p:blipFill>
        <p:spPr>
          <a:xfrm>
            <a:off x="9708235" y="2624347"/>
            <a:ext cx="379710" cy="199282"/>
          </a:xfrm>
          <a:prstGeom prst="rect">
            <a:avLst/>
          </a:prstGeom>
        </p:spPr>
      </p:pic>
      <p:sp>
        <p:nvSpPr>
          <p:cNvPr id="38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E55A43F0-F204-4F02-9625-72FAE85A6E5A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11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29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34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90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1243" y="1250797"/>
            <a:ext cx="33488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Input observables for BDT:</a:t>
            </a:r>
          </a:p>
          <a:p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MET, 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H</a:t>
            </a:r>
            <a:r>
              <a:rPr lang="en-US" altLang="zh-CN" sz="1600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T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;</a:t>
            </a:r>
          </a:p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</a:t>
            </a:r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M(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leps</a:t>
            </a:r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),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Δφ</a:t>
            </a:r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);</a:t>
            </a:r>
          </a:p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M</a:t>
            </a:r>
            <a:r>
              <a:rPr lang="en-US" altLang="zh-CN" sz="1600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T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(met, </a:t>
            </a:r>
            <a:r>
              <a:rPr lang="en-US" altLang="zh-CN" sz="16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(s</a:t>
            </a:r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)),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Δφ</a:t>
            </a:r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(met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(s));</a:t>
            </a:r>
          </a:p>
        </p:txBody>
      </p:sp>
      <p:pic>
        <p:nvPicPr>
          <p:cNvPr id="11" name="图片 10" descr="fig_distributions_drc_vs_BG_met_nor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3" y="3027555"/>
            <a:ext cx="2743200" cy="1463899"/>
          </a:xfrm>
          <a:prstGeom prst="rect">
            <a:avLst/>
          </a:prstGeom>
        </p:spPr>
      </p:pic>
      <p:pic>
        <p:nvPicPr>
          <p:cNvPr id="12" name="图片 11" descr="fig_distributions_drc_vs_BG_mLndLns_nor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61" y="3027555"/>
            <a:ext cx="2743200" cy="1463899"/>
          </a:xfrm>
          <a:prstGeom prst="rect">
            <a:avLst/>
          </a:prstGeom>
        </p:spPr>
      </p:pic>
      <p:pic>
        <p:nvPicPr>
          <p:cNvPr id="14" name="图片 13" descr="fig_distributions_drc_vs_BG_mtMetLndLns_nor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61" y="4705966"/>
            <a:ext cx="2743200" cy="1463899"/>
          </a:xfrm>
          <a:prstGeom prst="rect">
            <a:avLst/>
          </a:prstGeom>
        </p:spPr>
      </p:pic>
      <p:pic>
        <p:nvPicPr>
          <p:cNvPr id="16" name="图片 15" descr="fig_distributions_drc_vs_BG_dPhiMetLndLns_nor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3" y="4705966"/>
            <a:ext cx="2743200" cy="14638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793354" y="458508"/>
            <a:ext cx="2157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BDT Analysis</a:t>
            </a:r>
            <a:endParaRPr lang="en-US" altLang="zh-CN" sz="2400" b="1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Wingding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05449" y="2615892"/>
            <a:ext cx="47884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Some observables for Dirac Signal &amp; Backgrounds</a:t>
            </a:r>
            <a:endParaRPr lang="en-US" altLang="zh-CN" sz="16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Wingdings"/>
            </a:endParaRPr>
          </a:p>
        </p:txBody>
      </p:sp>
      <p:pic>
        <p:nvPicPr>
          <p:cNvPr id="28" name="图片 27" descr="BDT_app_drc_vs_BG_mN2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24" y="1661254"/>
            <a:ext cx="3812309" cy="224783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874244" y="1250797"/>
            <a:ext cx="2487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BDT from TMVA package</a:t>
            </a:r>
            <a:endParaRPr lang="zh-CN" altLang="en-US" sz="16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30" name="图片 29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24" y="4111662"/>
            <a:ext cx="3812309" cy="2122084"/>
          </a:xfrm>
          <a:prstGeom prst="rect">
            <a:avLst/>
          </a:prstGeom>
        </p:spPr>
      </p:pic>
      <p:sp>
        <p:nvSpPr>
          <p:cNvPr id="27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196B11F1-6B2C-438A-A0AB-AB4D3BF7BC00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12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23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41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15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228286" y="409764"/>
            <a:ext cx="408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Discovering/Exclusion Limits</a:t>
            </a:r>
          </a:p>
        </p:txBody>
      </p:sp>
      <p:pic>
        <p:nvPicPr>
          <p:cNvPr id="11" name="图片 10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2" y="3983361"/>
            <a:ext cx="4788000" cy="2700000"/>
          </a:xfrm>
          <a:prstGeom prst="rect">
            <a:avLst/>
          </a:prstGeom>
        </p:spPr>
      </p:pic>
      <p:pic>
        <p:nvPicPr>
          <p:cNvPr id="17" name="图片 1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65" y="3983361"/>
            <a:ext cx="4788000" cy="2700000"/>
          </a:xfrm>
          <a:prstGeom prst="rect">
            <a:avLst/>
          </a:prstGeom>
        </p:spPr>
      </p:pic>
      <p:pic>
        <p:nvPicPr>
          <p:cNvPr id="18" name="图片 1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65" y="971207"/>
            <a:ext cx="4788000" cy="270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199612" y="1830609"/>
            <a:ext cx="3802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3σ</a:t>
            </a:r>
            <a:endParaRPr lang="zh-CN" altLang="en-US" sz="13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02602" y="1617363"/>
            <a:ext cx="3802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5σ</a:t>
            </a:r>
            <a:endParaRPr lang="zh-CN" altLang="en-US" sz="13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972995"/>
            <a:ext cx="4788000" cy="27002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347411" y="1855917"/>
            <a:ext cx="3802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3σ</a:t>
            </a:r>
            <a:endParaRPr lang="zh-CN" altLang="en-US" sz="13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50401" y="1624199"/>
            <a:ext cx="38027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5σ</a:t>
            </a:r>
            <a:endParaRPr lang="zh-CN" altLang="en-US" sz="13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04408" y="658348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0.55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2791837" y="951316"/>
            <a:ext cx="0" cy="93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>
            <a:off x="2056454" y="951208"/>
            <a:ext cx="0" cy="11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758489" y="664776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0.25</a:t>
            </a:r>
          </a:p>
        </p:txBody>
      </p:sp>
      <p:cxnSp>
        <p:nvCxnSpPr>
          <p:cNvPr id="23" name="直线连接符 22"/>
          <p:cNvCxnSpPr/>
          <p:nvPr/>
        </p:nvCxnSpPr>
        <p:spPr>
          <a:xfrm>
            <a:off x="9228222" y="997468"/>
            <a:ext cx="0" cy="90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8653666" y="1006053"/>
            <a:ext cx="0" cy="108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8903942" y="647428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1.02</a:t>
            </a:r>
          </a:p>
        </p:txBody>
      </p:sp>
      <p:sp>
        <p:nvSpPr>
          <p:cNvPr id="26" name="矩形 25"/>
          <p:cNvSpPr/>
          <p:nvPr/>
        </p:nvSpPr>
        <p:spPr>
          <a:xfrm>
            <a:off x="8336699" y="661840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0.55</a:t>
            </a:r>
          </a:p>
        </p:txBody>
      </p:sp>
      <p:sp>
        <p:nvSpPr>
          <p:cNvPr id="28" name="矩形 27"/>
          <p:cNvSpPr/>
          <p:nvPr/>
        </p:nvSpPr>
        <p:spPr>
          <a:xfrm>
            <a:off x="5783204" y="4834301"/>
            <a:ext cx="67853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b="1" dirty="0">
                <a:solidFill>
                  <a:srgbClr val="00009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3σ CC</a:t>
            </a:r>
            <a:endParaRPr lang="zh-CN" altLang="en-US" sz="1300" b="1" dirty="0">
              <a:solidFill>
                <a:srgbClr val="000090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787641" y="4556012"/>
            <a:ext cx="67853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b="1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5σ CC</a:t>
            </a:r>
            <a:endParaRPr lang="zh-CN" altLang="en-US" sz="1300" b="1" dirty="0">
              <a:solidFill>
                <a:srgbClr val="C00000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731403" y="6401432"/>
            <a:ext cx="7873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b="1" dirty="0">
                <a:solidFill>
                  <a:srgbClr val="00009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3σ BDT</a:t>
            </a:r>
            <a:endParaRPr lang="zh-CN" altLang="en-US" sz="1300" b="1" dirty="0">
              <a:solidFill>
                <a:srgbClr val="000090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33053" y="5822235"/>
            <a:ext cx="7873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00" b="1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5σ BDT</a:t>
            </a:r>
            <a:endParaRPr lang="zh-CN" altLang="en-US" sz="1300" b="1" dirty="0">
              <a:solidFill>
                <a:srgbClr val="C00000"/>
              </a:solidFill>
              <a:latin typeface="News Gothic MT"/>
              <a:ea typeface="宋体" panose="02010600030101010101" pitchFamily="2" charset="-122"/>
            </a:endParaRPr>
          </a:p>
        </p:txBody>
      </p:sp>
      <p:cxnSp>
        <p:nvCxnSpPr>
          <p:cNvPr id="35" name="直线连接符 34"/>
          <p:cNvCxnSpPr/>
          <p:nvPr/>
        </p:nvCxnSpPr>
        <p:spPr>
          <a:xfrm>
            <a:off x="1714953" y="5450096"/>
            <a:ext cx="23784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4067847" y="5268647"/>
            <a:ext cx="5447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8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0.11</a:t>
            </a:r>
          </a:p>
        </p:txBody>
      </p:sp>
      <p:cxnSp>
        <p:nvCxnSpPr>
          <p:cNvPr id="37" name="直线连接符 36"/>
          <p:cNvCxnSpPr/>
          <p:nvPr/>
        </p:nvCxnSpPr>
        <p:spPr>
          <a:xfrm>
            <a:off x="1710890" y="4968726"/>
            <a:ext cx="23784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4037425" y="4772336"/>
            <a:ext cx="559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0.24</a:t>
            </a:r>
          </a:p>
        </p:txBody>
      </p:sp>
      <p:cxnSp>
        <p:nvCxnSpPr>
          <p:cNvPr id="39" name="直线连接符 38"/>
          <p:cNvCxnSpPr/>
          <p:nvPr/>
        </p:nvCxnSpPr>
        <p:spPr>
          <a:xfrm>
            <a:off x="9160360" y="5301544"/>
            <a:ext cx="2103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11208538" y="5138703"/>
            <a:ext cx="559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8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0.25</a:t>
            </a:r>
          </a:p>
        </p:txBody>
      </p:sp>
      <p:cxnSp>
        <p:nvCxnSpPr>
          <p:cNvPr id="41" name="直线连接符 40"/>
          <p:cNvCxnSpPr/>
          <p:nvPr/>
        </p:nvCxnSpPr>
        <p:spPr>
          <a:xfrm>
            <a:off x="9148409" y="4820171"/>
            <a:ext cx="2103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11226469" y="4657330"/>
            <a:ext cx="559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0.46</a:t>
            </a:r>
          </a:p>
        </p:txBody>
      </p:sp>
      <p:sp>
        <p:nvSpPr>
          <p:cNvPr id="43" name="矩形 42"/>
          <p:cNvSpPr/>
          <p:nvPr/>
        </p:nvSpPr>
        <p:spPr>
          <a:xfrm>
            <a:off x="5364175" y="5965253"/>
            <a:ext cx="559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8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0.03</a:t>
            </a:r>
          </a:p>
        </p:txBody>
      </p:sp>
      <p:sp>
        <p:nvSpPr>
          <p:cNvPr id="44" name="矩形 43"/>
          <p:cNvSpPr/>
          <p:nvPr/>
        </p:nvSpPr>
        <p:spPr>
          <a:xfrm>
            <a:off x="5364175" y="5480505"/>
            <a:ext cx="559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0.08</a:t>
            </a:r>
          </a:p>
        </p:txBody>
      </p:sp>
      <p:sp>
        <p:nvSpPr>
          <p:cNvPr id="45" name="矩形 44"/>
          <p:cNvSpPr/>
          <p:nvPr/>
        </p:nvSpPr>
        <p:spPr>
          <a:xfrm>
            <a:off x="11208538" y="5972515"/>
            <a:ext cx="559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8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0.09</a:t>
            </a:r>
          </a:p>
        </p:txBody>
      </p:sp>
      <p:sp>
        <p:nvSpPr>
          <p:cNvPr id="46" name="矩形 45"/>
          <p:cNvSpPr/>
          <p:nvPr/>
        </p:nvSpPr>
        <p:spPr>
          <a:xfrm>
            <a:off x="11226469" y="5514194"/>
            <a:ext cx="559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0.16</a:t>
            </a:r>
          </a:p>
        </p:txBody>
      </p:sp>
      <p:cxnSp>
        <p:nvCxnSpPr>
          <p:cNvPr id="49" name="直线箭头连接符 48"/>
          <p:cNvCxnSpPr>
            <a:endCxn id="29" idx="1"/>
          </p:cNvCxnSpPr>
          <p:nvPr/>
        </p:nvCxnSpPr>
        <p:spPr>
          <a:xfrm flipV="1">
            <a:off x="5201610" y="4702206"/>
            <a:ext cx="586030" cy="146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箭头连接符 50"/>
          <p:cNvCxnSpPr/>
          <p:nvPr/>
        </p:nvCxnSpPr>
        <p:spPr>
          <a:xfrm flipH="1" flipV="1">
            <a:off x="6362474" y="4729244"/>
            <a:ext cx="1313186" cy="265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/>
          <p:cNvCxnSpPr>
            <a:endCxn id="28" idx="1"/>
          </p:cNvCxnSpPr>
          <p:nvPr/>
        </p:nvCxnSpPr>
        <p:spPr>
          <a:xfrm flipV="1">
            <a:off x="5219040" y="4980495"/>
            <a:ext cx="564164" cy="207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线箭头连接符 56"/>
          <p:cNvCxnSpPr/>
          <p:nvPr/>
        </p:nvCxnSpPr>
        <p:spPr>
          <a:xfrm flipH="1" flipV="1">
            <a:off x="6405764" y="5014911"/>
            <a:ext cx="1356112" cy="3456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线箭头连接符 64"/>
          <p:cNvCxnSpPr/>
          <p:nvPr/>
        </p:nvCxnSpPr>
        <p:spPr>
          <a:xfrm>
            <a:off x="5242814" y="6043734"/>
            <a:ext cx="533411" cy="503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线箭头连接符 66"/>
          <p:cNvCxnSpPr/>
          <p:nvPr/>
        </p:nvCxnSpPr>
        <p:spPr>
          <a:xfrm flipH="1">
            <a:off x="6450588" y="6026114"/>
            <a:ext cx="1311288" cy="521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>
            <a:off x="771658" y="622111"/>
            <a:ext cx="95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Dirac N</a:t>
            </a:r>
            <a:endParaRPr lang="zh-CN" altLang="en-US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71658" y="3662318"/>
            <a:ext cx="137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Majorana N</a:t>
            </a:r>
            <a:endParaRPr lang="zh-CN" altLang="en-US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cxnSp>
        <p:nvCxnSpPr>
          <p:cNvPr id="76" name="直线箭头连接符 75"/>
          <p:cNvCxnSpPr/>
          <p:nvPr/>
        </p:nvCxnSpPr>
        <p:spPr>
          <a:xfrm flipH="1">
            <a:off x="6551187" y="5609321"/>
            <a:ext cx="1124473" cy="362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直线箭头连接符 77"/>
          <p:cNvCxnSpPr/>
          <p:nvPr/>
        </p:nvCxnSpPr>
        <p:spPr>
          <a:xfrm>
            <a:off x="5364175" y="5617895"/>
            <a:ext cx="547554" cy="350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4534888" y="3685967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when </a:t>
            </a:r>
            <a:r>
              <a:rPr kumimoji="1" lang="en-US" altLang="zh-CN" i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r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= 1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,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053" y="3745474"/>
            <a:ext cx="2523177" cy="292953"/>
          </a:xfrm>
          <a:prstGeom prst="rect">
            <a:avLst/>
          </a:prstGeom>
        </p:spPr>
      </p:pic>
      <p:sp>
        <p:nvSpPr>
          <p:cNvPr id="58" name="Text Box 5121"/>
          <p:cNvSpPr txBox="1">
            <a:spLocks noChangeArrowheads="1"/>
          </p:cNvSpPr>
          <p:nvPr/>
        </p:nvSpPr>
        <p:spPr bwMode="auto">
          <a:xfrm>
            <a:off x="11229975" y="6453722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C641F03B-FCAC-46ED-A658-D136D754D432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13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60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1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80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82" name="矩形 81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89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69003" y="2572581"/>
            <a:ext cx="5447440" cy="2508707"/>
            <a:chOff x="-45039" y="3557529"/>
            <a:chExt cx="5141486" cy="2186188"/>
          </a:xfrm>
        </p:grpSpPr>
        <p:pic>
          <p:nvPicPr>
            <p:cNvPr id="14" name="图片 13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74" y="3557529"/>
              <a:ext cx="3931920" cy="2186188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4259203" y="4178519"/>
              <a:ext cx="67853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3</a:t>
              </a:r>
              <a:r>
                <a:rPr kumimoji="0" lang="en-US" altLang="zh-CN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σ CC</a:t>
              </a: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263640" y="3900230"/>
              <a:ext cx="67853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5</a:t>
              </a:r>
              <a:r>
                <a:rPr kumimoji="0" lang="en-US" altLang="zh-CN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σ CC</a:t>
              </a: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269046" y="5416877"/>
              <a:ext cx="78739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3</a:t>
              </a:r>
              <a:r>
                <a:rPr kumimoji="0" lang="en-US" altLang="zh-CN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σ BDT</a:t>
              </a: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309052" y="4889366"/>
              <a:ext cx="78739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5</a:t>
              </a:r>
              <a:r>
                <a:rPr kumimoji="0" lang="en-US" altLang="zh-CN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σ BDT</a:t>
              </a: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</a:endParaRPr>
            </a:p>
          </p:txBody>
        </p:sp>
        <p:cxnSp>
          <p:nvCxnSpPr>
            <p:cNvPr id="19" name="直线连接符 34"/>
            <p:cNvCxnSpPr/>
            <p:nvPr/>
          </p:nvCxnSpPr>
          <p:spPr>
            <a:xfrm>
              <a:off x="403407" y="4729662"/>
              <a:ext cx="2378438" cy="0"/>
            </a:xfrm>
            <a:prstGeom prst="line">
              <a:avLst/>
            </a:prstGeom>
            <a:noFill/>
            <a:ln w="25400" cap="flat" cmpd="dbl" algn="ctr">
              <a:solidFill>
                <a:srgbClr val="2C7C9F"/>
              </a:solidFill>
              <a:prstDash val="solid"/>
            </a:ln>
            <a:effectLst/>
          </p:spPr>
        </p:cxnSp>
        <p:sp>
          <p:nvSpPr>
            <p:cNvPr id="20" name="矩形 19"/>
            <p:cNvSpPr/>
            <p:nvPr/>
          </p:nvSpPr>
          <p:spPr>
            <a:xfrm>
              <a:off x="-33088" y="4548212"/>
              <a:ext cx="54477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0.11</a:t>
              </a:r>
            </a:p>
          </p:txBody>
        </p:sp>
        <p:cxnSp>
          <p:nvCxnSpPr>
            <p:cNvPr id="21" name="直线连接符 36"/>
            <p:cNvCxnSpPr/>
            <p:nvPr/>
          </p:nvCxnSpPr>
          <p:spPr>
            <a:xfrm>
              <a:off x="436279" y="4359127"/>
              <a:ext cx="2378438" cy="0"/>
            </a:xfrm>
            <a:prstGeom prst="line">
              <a:avLst/>
            </a:prstGeom>
            <a:noFill/>
            <a:ln w="25400" cap="flat" cmpd="dbl" algn="ctr">
              <a:solidFill>
                <a:srgbClr val="2C7C9F"/>
              </a:solidFill>
              <a:prstDash val="solid"/>
            </a:ln>
            <a:effectLst/>
          </p:spPr>
        </p:cxnSp>
        <p:sp>
          <p:nvSpPr>
            <p:cNvPr id="22" name="矩形 21"/>
            <p:cNvSpPr/>
            <p:nvPr/>
          </p:nvSpPr>
          <p:spPr>
            <a:xfrm>
              <a:off x="-45039" y="4162736"/>
              <a:ext cx="55905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0.24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3974101" y="5096499"/>
              <a:ext cx="55905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0.03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3977091" y="4711023"/>
              <a:ext cx="55905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Wingdings"/>
                </a:rPr>
                <a:t>0.08</a:t>
              </a:r>
            </a:p>
          </p:txBody>
        </p:sp>
        <p:cxnSp>
          <p:nvCxnSpPr>
            <p:cNvPr id="25" name="直线箭头连接符 48"/>
            <p:cNvCxnSpPr>
              <a:endCxn id="16" idx="1"/>
            </p:cNvCxnSpPr>
            <p:nvPr/>
          </p:nvCxnSpPr>
          <p:spPr>
            <a:xfrm flipV="1">
              <a:off x="3677610" y="4046424"/>
              <a:ext cx="586030" cy="146194"/>
            </a:xfrm>
            <a:prstGeom prst="straightConnector1">
              <a:avLst/>
            </a:prstGeom>
            <a:noFill/>
            <a:ln w="25400" cap="flat" cmpd="dbl" algn="ctr">
              <a:solidFill>
                <a:srgbClr val="2C7C9F"/>
              </a:solidFill>
              <a:prstDash val="solid"/>
              <a:tailEnd type="arrow"/>
            </a:ln>
            <a:effectLst/>
          </p:spPr>
        </p:cxnSp>
        <p:cxnSp>
          <p:nvCxnSpPr>
            <p:cNvPr id="26" name="直线箭头连接符 54"/>
            <p:cNvCxnSpPr>
              <a:endCxn id="15" idx="1"/>
            </p:cNvCxnSpPr>
            <p:nvPr/>
          </p:nvCxnSpPr>
          <p:spPr>
            <a:xfrm flipV="1">
              <a:off x="3810000" y="4324713"/>
              <a:ext cx="449203" cy="160294"/>
            </a:xfrm>
            <a:prstGeom prst="straightConnector1">
              <a:avLst/>
            </a:prstGeom>
            <a:noFill/>
            <a:ln w="25400" cap="flat" cmpd="dbl" algn="ctr">
              <a:solidFill>
                <a:srgbClr val="2C7C9F"/>
              </a:solidFill>
              <a:prstDash val="solid"/>
              <a:tailEnd type="arrow"/>
            </a:ln>
            <a:effectLst/>
          </p:spPr>
        </p:cxnSp>
        <p:cxnSp>
          <p:nvCxnSpPr>
            <p:cNvPr id="27" name="直线箭头连接符 64"/>
            <p:cNvCxnSpPr/>
            <p:nvPr/>
          </p:nvCxnSpPr>
          <p:spPr>
            <a:xfrm>
              <a:off x="3795059" y="5161520"/>
              <a:ext cx="536002" cy="370025"/>
            </a:xfrm>
            <a:prstGeom prst="straightConnector1">
              <a:avLst/>
            </a:prstGeom>
            <a:noFill/>
            <a:ln w="25400" cap="flat" cmpd="dbl" algn="ctr">
              <a:solidFill>
                <a:srgbClr val="2C7C9F"/>
              </a:solidFill>
              <a:prstDash val="solid"/>
              <a:tailEnd type="arrow"/>
            </a:ln>
            <a:effectLst/>
          </p:spPr>
        </p:cxnSp>
        <p:sp>
          <p:nvSpPr>
            <p:cNvPr id="28" name="矩形 27"/>
            <p:cNvSpPr/>
            <p:nvPr/>
          </p:nvSpPr>
          <p:spPr>
            <a:xfrm>
              <a:off x="790626" y="3647046"/>
              <a:ext cx="13778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</a:rPr>
                <a:t>Majorana N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</a:endParaRPr>
            </a:p>
          </p:txBody>
        </p:sp>
        <p:cxnSp>
          <p:nvCxnSpPr>
            <p:cNvPr id="29" name="直线箭头连接符 77"/>
            <p:cNvCxnSpPr/>
            <p:nvPr/>
          </p:nvCxnSpPr>
          <p:spPr>
            <a:xfrm>
              <a:off x="4003983" y="4885423"/>
              <a:ext cx="379774" cy="165078"/>
            </a:xfrm>
            <a:prstGeom prst="straightConnector1">
              <a:avLst/>
            </a:prstGeom>
            <a:noFill/>
            <a:ln w="25400" cap="flat" cmpd="dbl" algn="ctr">
              <a:solidFill>
                <a:srgbClr val="2C7C9F"/>
              </a:solidFill>
              <a:prstDash val="solid"/>
              <a:tailEnd type="arrow"/>
            </a:ln>
            <a:effectLst/>
          </p:spPr>
        </p:cxnSp>
      </p:grpSp>
      <p:sp>
        <p:nvSpPr>
          <p:cNvPr id="30" name="文本框 29"/>
          <p:cNvSpPr txBox="1"/>
          <p:nvPr/>
        </p:nvSpPr>
        <p:spPr>
          <a:xfrm>
            <a:off x="236661" y="1313997"/>
            <a:ext cx="371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Discovering/Excluding </a:t>
            </a:r>
            <a:r>
              <a:rPr kumimoji="1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Majorana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N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78279" y="521746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Sterile Neutrinos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101" y="2328051"/>
            <a:ext cx="5486553" cy="3222802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271566" y="1741220"/>
            <a:ext cx="50704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study: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Phys.Rev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D95 (2017) no.11,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115020</a:t>
            </a:r>
            <a:r>
              <a:rPr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cited by CMS collaboration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72" y="5348721"/>
            <a:ext cx="2350169" cy="50619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873" y="5340766"/>
            <a:ext cx="863029" cy="514146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332437" y="1683329"/>
            <a:ext cx="4456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LHC, CMS experiment: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Phys.Rev.Lett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120 (2018) no.22, 221801]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0247244" y="2280434"/>
            <a:ext cx="1252330" cy="321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378713" y="2375060"/>
            <a:ext cx="1408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Times New Roman" panose="02020603050405020304" pitchFamily="18" charset="0"/>
              </a:rPr>
              <a:t>3000 fb</a:t>
            </a:r>
            <a:r>
              <a:rPr kumimoji="0" lang="en-US" altLang="zh-CN" sz="1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Times New Roman" panose="02020603050405020304" pitchFamily="18" charset="0"/>
              </a:rPr>
              <a:t> (14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Times New Roman" panose="02020603050405020304" pitchFamily="18" charset="0"/>
              </a:rPr>
              <a:t>TeV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3369117" y="2337990"/>
            <a:ext cx="1396611" cy="347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1" name="直接连接符 50"/>
          <p:cNvCxnSpPr/>
          <p:nvPr/>
        </p:nvCxnSpPr>
        <p:spPr>
          <a:xfrm flipH="1" flipV="1">
            <a:off x="8746435" y="2572581"/>
            <a:ext cx="9939" cy="2508707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492604" y="6017531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when </a:t>
            </a:r>
            <a:r>
              <a:rPr kumimoji="1" lang="en-US" altLang="zh-CN" i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r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= 1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,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7145" y="6077038"/>
            <a:ext cx="2523177" cy="292953"/>
          </a:xfrm>
          <a:prstGeom prst="rect">
            <a:avLst/>
          </a:prstGeom>
        </p:spPr>
      </p:pic>
      <p:sp>
        <p:nvSpPr>
          <p:cNvPr id="53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821B306A-E649-48A3-AEDB-581285D6EE3F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14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45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6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7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52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64" name="矩形 63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09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22021" y="1375787"/>
            <a:ext cx="7200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(2) </a:t>
            </a:r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2</a:t>
            </a:r>
            <a:r>
              <a:rPr lang="en-US" altLang="zh-CN" sz="1600" baseline="30000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nd</a:t>
            </a:r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MVA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: exploiting </a:t>
            </a:r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kinematical distributions differing between LNC &amp; LNV,</a:t>
            </a:r>
          </a:p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                   M</a:t>
            </a:r>
            <a:r>
              <a:rPr lang="en-US" altLang="zh-CN" sz="1600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T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(met, </a:t>
            </a:r>
            <a:r>
              <a:rPr lang="en-US" altLang="zh-CN" sz="16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(s)) &amp; </a:t>
            </a:r>
            <a:r>
              <a:rPr lang="en-US" altLang="zh-CN" sz="16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Δφ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(met, </a:t>
            </a:r>
            <a:r>
              <a:rPr lang="en-US" altLang="zh-CN" sz="160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(s))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/>
          <a:srcRect t="72840"/>
          <a:stretch/>
        </p:blipFill>
        <p:spPr>
          <a:xfrm>
            <a:off x="3593752" y="2107852"/>
            <a:ext cx="4936427" cy="545392"/>
          </a:xfrm>
          <a:prstGeom prst="rect">
            <a:avLst/>
          </a:prstGeom>
        </p:spPr>
      </p:pic>
      <p:pic>
        <p:nvPicPr>
          <p:cNvPr id="2" name="图片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93" y="2933373"/>
            <a:ext cx="2743200" cy="1828800"/>
          </a:xfrm>
          <a:prstGeom prst="rect">
            <a:avLst/>
          </a:prstGeom>
        </p:spPr>
      </p:pic>
      <p:pic>
        <p:nvPicPr>
          <p:cNvPr id="3" name="图片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64" y="2929081"/>
            <a:ext cx="2739177" cy="1828800"/>
          </a:xfrm>
          <a:prstGeom prst="rect">
            <a:avLst/>
          </a:prstGeom>
        </p:spPr>
      </p:pic>
      <p:pic>
        <p:nvPicPr>
          <p:cNvPr id="6" name="图片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30" y="2933374"/>
            <a:ext cx="2743200" cy="1828800"/>
          </a:xfrm>
          <a:prstGeom prst="rect">
            <a:avLst/>
          </a:prstGeom>
        </p:spPr>
      </p:pic>
      <p:pic>
        <p:nvPicPr>
          <p:cNvPr id="7" name="图片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93" y="4850388"/>
            <a:ext cx="2743200" cy="1828800"/>
          </a:xfrm>
          <a:prstGeom prst="rect">
            <a:avLst/>
          </a:prstGeom>
        </p:spPr>
      </p:pic>
      <p:pic>
        <p:nvPicPr>
          <p:cNvPr id="14" name="图片 1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64" y="4846096"/>
            <a:ext cx="2739177" cy="1828800"/>
          </a:xfrm>
          <a:prstGeom prst="rect">
            <a:avLst/>
          </a:prstGeom>
        </p:spPr>
      </p:pic>
      <p:pic>
        <p:nvPicPr>
          <p:cNvPr id="15" name="图片 1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30" y="4843949"/>
            <a:ext cx="2743200" cy="18288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32345" y="2010531"/>
            <a:ext cx="18614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Input observables:</a:t>
            </a:r>
            <a:endParaRPr lang="zh-CN" altLang="en-US" sz="16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37857" y="441121"/>
            <a:ext cx="453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Distinguishing Dirac / </a:t>
            </a:r>
            <a:r>
              <a:rPr kumimoji="1" lang="en-US" altLang="zh-CN" sz="2400" dirty="0" err="1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Majorana</a:t>
            </a:r>
            <a:endParaRPr kumimoji="1" lang="en-US" altLang="zh-CN" sz="24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0362" y="1025660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Basic Idea</a:t>
            </a:r>
          </a:p>
        </p:txBody>
      </p:sp>
      <p:sp>
        <p:nvSpPr>
          <p:cNvPr id="16" name="矩形 15"/>
          <p:cNvSpPr/>
          <p:nvPr/>
        </p:nvSpPr>
        <p:spPr>
          <a:xfrm>
            <a:off x="1722021" y="1034683"/>
            <a:ext cx="3328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(1) </a:t>
            </a:r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1</a:t>
            </a:r>
            <a:r>
              <a:rPr lang="en-US" altLang="zh-CN" sz="1600" baseline="30000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st</a:t>
            </a:r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MVA 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-&gt; reduce SM BG</a:t>
            </a:r>
          </a:p>
        </p:txBody>
      </p:sp>
      <p:sp>
        <p:nvSpPr>
          <p:cNvPr id="25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6E5E00BB-2B52-4049-9554-83CD376AABDA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15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26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40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897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508101" y="376469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Distinguishing Limits</a:t>
            </a:r>
            <a:endParaRPr kumimoji="1" lang="en-US" altLang="zh-CN" sz="24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11" name="图片 10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3" y="3756420"/>
            <a:ext cx="4788000" cy="2700000"/>
          </a:xfrm>
          <a:prstGeom prst="rect">
            <a:avLst/>
          </a:prstGeom>
        </p:spPr>
      </p:pic>
      <p:pic>
        <p:nvPicPr>
          <p:cNvPr id="17" name="图片 1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4" y="3754631"/>
            <a:ext cx="4788000" cy="2700000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>
            <a:off x="3495066" y="4424777"/>
            <a:ext cx="2148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577113" y="4241153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3.10</a:t>
            </a:r>
          </a:p>
        </p:txBody>
      </p:sp>
      <p:cxnSp>
        <p:nvCxnSpPr>
          <p:cNvPr id="9" name="直线连接符 8"/>
          <p:cNvCxnSpPr/>
          <p:nvPr/>
        </p:nvCxnSpPr>
        <p:spPr>
          <a:xfrm>
            <a:off x="3498056" y="4079236"/>
            <a:ext cx="2148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580103" y="3895612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7.93</a:t>
            </a:r>
          </a:p>
        </p:txBody>
      </p:sp>
      <p:cxnSp>
        <p:nvCxnSpPr>
          <p:cNvPr id="12" name="直线连接符 11"/>
          <p:cNvCxnSpPr/>
          <p:nvPr/>
        </p:nvCxnSpPr>
        <p:spPr>
          <a:xfrm>
            <a:off x="8903225" y="4337946"/>
            <a:ext cx="212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0971326" y="4160589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5.47</a:t>
            </a:r>
          </a:p>
        </p:txBody>
      </p:sp>
      <p:sp>
        <p:nvSpPr>
          <p:cNvPr id="15" name="矩形 14"/>
          <p:cNvSpPr/>
          <p:nvPr/>
        </p:nvSpPr>
        <p:spPr>
          <a:xfrm>
            <a:off x="10919439" y="3800107"/>
            <a:ext cx="745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11.44</a:t>
            </a:r>
          </a:p>
        </p:txBody>
      </p:sp>
      <p:sp>
        <p:nvSpPr>
          <p:cNvPr id="18" name="矩形 17"/>
          <p:cNvSpPr/>
          <p:nvPr/>
        </p:nvSpPr>
        <p:spPr>
          <a:xfrm>
            <a:off x="10940312" y="5452114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0.38</a:t>
            </a:r>
          </a:p>
        </p:txBody>
      </p:sp>
      <p:cxnSp>
        <p:nvCxnSpPr>
          <p:cNvPr id="19" name="直线连接符 18"/>
          <p:cNvCxnSpPr/>
          <p:nvPr/>
        </p:nvCxnSpPr>
        <p:spPr>
          <a:xfrm>
            <a:off x="10826139" y="5342564"/>
            <a:ext cx="182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0943302" y="5147860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0.72</a:t>
            </a:r>
          </a:p>
        </p:txBody>
      </p:sp>
      <p:cxnSp>
        <p:nvCxnSpPr>
          <p:cNvPr id="22" name="直线连接符 21"/>
          <p:cNvCxnSpPr/>
          <p:nvPr/>
        </p:nvCxnSpPr>
        <p:spPr>
          <a:xfrm>
            <a:off x="10829129" y="5640029"/>
            <a:ext cx="182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/>
        </p:nvCxnSpPr>
        <p:spPr>
          <a:xfrm>
            <a:off x="8894805" y="3992405"/>
            <a:ext cx="212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597723" y="5464595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0.10</a:t>
            </a:r>
          </a:p>
        </p:txBody>
      </p:sp>
      <p:cxnSp>
        <p:nvCxnSpPr>
          <p:cNvPr id="25" name="直线连接符 24"/>
          <p:cNvCxnSpPr/>
          <p:nvPr/>
        </p:nvCxnSpPr>
        <p:spPr>
          <a:xfrm>
            <a:off x="5492786" y="5327339"/>
            <a:ext cx="182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5600713" y="5132635"/>
            <a:ext cx="63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0.25</a:t>
            </a:r>
          </a:p>
        </p:txBody>
      </p:sp>
      <p:cxnSp>
        <p:nvCxnSpPr>
          <p:cNvPr id="27" name="直线连接符 26"/>
          <p:cNvCxnSpPr/>
          <p:nvPr/>
        </p:nvCxnSpPr>
        <p:spPr>
          <a:xfrm>
            <a:off x="5495776" y="5680220"/>
            <a:ext cx="182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fig_mN20_BDT_app_maj_vs_dr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3" y="851869"/>
            <a:ext cx="4788000" cy="2543859"/>
          </a:xfrm>
          <a:prstGeom prst="rect">
            <a:avLst/>
          </a:prstGeom>
        </p:spPr>
      </p:pic>
      <p:pic>
        <p:nvPicPr>
          <p:cNvPr id="3" name="图片 2" descr="fig_mN50_BDT_app_maj_vs_dr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25" y="848652"/>
            <a:ext cx="4788000" cy="254385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4345741" y="3339698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when </a:t>
            </a:r>
            <a:r>
              <a:rPr kumimoji="1" lang="en-US" altLang="zh-CN" i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r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= 1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,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906" y="3399205"/>
            <a:ext cx="2523177" cy="292953"/>
          </a:xfrm>
          <a:prstGeom prst="rect">
            <a:avLst/>
          </a:prstGeom>
        </p:spPr>
      </p:pic>
      <p:sp>
        <p:nvSpPr>
          <p:cNvPr id="35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0FD9061B-4021-43B2-9446-AF3493C70D66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16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37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8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51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34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/>
          <p:nvPr/>
        </p:nvSpPr>
        <p:spPr>
          <a:xfrm>
            <a:off x="431220" y="924475"/>
            <a:ext cx="4237496" cy="575853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6800" rIns="90000" bIns="46800"/>
          <a:lstStyle/>
          <a:p>
            <a:pPr lvl="0">
              <a:defRPr/>
            </a:pPr>
            <a:r>
              <a:rPr kumimoji="0" lang="en-US" altLang="zh-CN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charset="0"/>
                <a:ea typeface="方正书宋_GBK" charset="-122"/>
              </a:rPr>
              <a:t>A</a:t>
            </a:r>
            <a:r>
              <a:rPr kumimoji="0" lang="en-US" altLang="zh-CN" sz="1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charset="0"/>
                <a:ea typeface="方正书宋_GBK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s</a:t>
            </a:r>
            <a:r>
              <a:rPr kumimoji="0" lang="en-US" altLang="zh-CN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charset="0"/>
                <a:ea typeface="方正书宋_GBK" charset="-122"/>
              </a:rPr>
              <a:t>ymmetry</a:t>
            </a:r>
            <a:r>
              <a:rPr kumimoji="0" lang="en-US" altLang="zh-CN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charset="0"/>
                <a:ea typeface="方正书宋_GBK" charset="-122"/>
              </a:rPr>
              <a:t> protected seesaw</a:t>
            </a:r>
            <a:r>
              <a:rPr kumimoji="0" lang="en-US" altLang="zh-CN" sz="1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charset="0"/>
                <a:ea typeface="方正书宋_GBK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model</a:t>
            </a:r>
            <a:r>
              <a:rPr lang="en-US" altLang="zh-CN" dirty="0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:</a:t>
            </a:r>
          </a:p>
          <a:p>
            <a:pPr lvl="0">
              <a:defRPr/>
            </a:pPr>
            <a:r>
              <a:rPr lang="en-US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方正书宋_GBK" charset="-122"/>
                <a:cs typeface="Times New Roman" panose="02020603050405020304" pitchFamily="18" charset="0"/>
              </a:rPr>
              <a:t>[S. </a:t>
            </a:r>
            <a:r>
              <a:rPr lang="en-US" altLang="zh-CN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方正书宋_GBK" charset="-122"/>
                <a:cs typeface="Times New Roman" panose="02020603050405020304" pitchFamily="18" charset="0"/>
              </a:rPr>
              <a:t>Antusch</a:t>
            </a:r>
            <a:r>
              <a:rPr lang="en-US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方正书宋_GBK" charset="-122"/>
                <a:cs typeface="Times New Roman" panose="02020603050405020304" pitchFamily="18" charset="0"/>
              </a:rPr>
              <a:t>, O. Fischer, JHEP </a:t>
            </a:r>
            <a:r>
              <a:rPr lang="en-US" altLang="zh-CN" sz="1100" dirty="0">
                <a:solidFill>
                  <a:srgbClr val="000000"/>
                </a:solidFill>
                <a:latin typeface="Times New Roman" panose="02020603050405020304" pitchFamily="18" charset="0"/>
                <a:ea typeface="方正书宋_GBK" charset="-122"/>
                <a:cs typeface="Times New Roman" panose="02020603050405020304" pitchFamily="18" charset="0"/>
              </a:rPr>
              <a:t>1505 (2015) 053</a:t>
            </a:r>
            <a:r>
              <a:rPr lang="en-US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方正书宋_GBK" charset="-122"/>
                <a:cs typeface="Times New Roman" panose="02020603050405020304" pitchFamily="18" charset="0"/>
              </a:rPr>
              <a:t>]</a:t>
            </a:r>
            <a:endParaRPr lang="en-US" altLang="zh-CN" sz="1100" dirty="0">
              <a:solidFill>
                <a:srgbClr val="000000"/>
              </a:solidFill>
              <a:latin typeface="Times New Roman" panose="02020603050405020304" pitchFamily="18" charset="0"/>
              <a:ea typeface="方正书宋_GBK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31219" y="1416398"/>
                <a:ext cx="5134312" cy="836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1200" dirty="0" smtClean="0"/>
                  <a:t>Introducing one </a:t>
                </a:r>
                <a:r>
                  <a:rPr lang="en-US" sz="1200" dirty="0"/>
                  <a:t>pair of sterile neutrinos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200" dirty="0" smtClean="0">
                    <a:solidFill>
                      <a:srgbClr val="FF0000"/>
                    </a:solidFill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1200" dirty="0" smtClean="0"/>
              </a:p>
              <a:p>
                <a:r>
                  <a:rPr lang="en-US" sz="1200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1200" dirty="0" smtClean="0"/>
                  <a:t>Possessing </a:t>
                </a:r>
                <a:r>
                  <a:rPr lang="en-US" sz="1200" dirty="0"/>
                  <a:t>a “lepton-number like” (global) </a:t>
                </a:r>
                <a:r>
                  <a:rPr lang="en-US" sz="1200" dirty="0">
                    <a:solidFill>
                      <a:srgbClr val="FF0000"/>
                    </a:solidFill>
                  </a:rPr>
                  <a:t>U(1) 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symmetry</a:t>
                </a:r>
              </a:p>
              <a:p>
                <a:r>
                  <a:rPr lang="en-US" sz="1200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2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200" dirty="0"/>
                  <a:t>) has the </a:t>
                </a:r>
                <a:r>
                  <a:rPr lang="en-US" sz="1200" dirty="0">
                    <a:solidFill>
                      <a:srgbClr val="FF0000"/>
                    </a:solidFill>
                  </a:rPr>
                  <a:t>same (opposite) charge </a:t>
                </a:r>
                <a:r>
                  <a:rPr lang="en-US" sz="1200" dirty="0"/>
                  <a:t>as the </a:t>
                </a:r>
                <a:r>
                  <a:rPr lang="en-US" sz="1200" dirty="0" smtClean="0"/>
                  <a:t>left-handed </a:t>
                </a:r>
              </a:p>
              <a:p>
                <a:r>
                  <a:rPr lang="en-US" sz="1200" dirty="0" smtClean="0"/>
                  <a:t>     SU</a:t>
                </a:r>
                <a:r>
                  <a:rPr lang="en-US" sz="1200" baseline="-25000" dirty="0" smtClean="0"/>
                  <a:t>L</a:t>
                </a:r>
                <a:r>
                  <a:rPr lang="en-US" sz="1200" dirty="0" smtClean="0"/>
                  <a:t>(2</a:t>
                </a:r>
                <a:r>
                  <a:rPr lang="en-US" sz="1200" dirty="0"/>
                  <a:t>) doublets </a:t>
                </a:r>
                <a:r>
                  <a:rPr lang="en-US" sz="1200" i="1" dirty="0"/>
                  <a:t>L</a:t>
                </a:r>
                <a:r>
                  <a:rPr lang="en-US" sz="1200" baseline="-25000" dirty="0"/>
                  <a:t>α</a:t>
                </a:r>
                <a:r>
                  <a:rPr lang="en-US" sz="1200" dirty="0"/>
                  <a:t>, α = </a:t>
                </a:r>
                <a:r>
                  <a:rPr lang="en-US" sz="1200" i="1" dirty="0"/>
                  <a:t>e, μ, τ 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19" y="1416398"/>
                <a:ext cx="5134312" cy="836383"/>
              </a:xfrm>
              <a:prstGeom prst="rect">
                <a:avLst/>
              </a:prstGeom>
              <a:blipFill>
                <a:blip r:embed="rId2"/>
                <a:stretch>
                  <a:fillRect l="-119" b="-3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19" y="2615356"/>
            <a:ext cx="3841843" cy="2839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1219" y="2339443"/>
            <a:ext cx="3467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Lagrangian</a:t>
            </a:r>
            <a:r>
              <a:rPr lang="en-US" sz="1400" dirty="0"/>
              <a:t> density in the symmetric limit </a:t>
            </a:r>
          </a:p>
        </p:txBody>
      </p:sp>
      <p:sp>
        <p:nvSpPr>
          <p:cNvPr id="7" name="矩形 6"/>
          <p:cNvSpPr/>
          <p:nvPr/>
        </p:nvSpPr>
        <p:spPr>
          <a:xfrm>
            <a:off x="431219" y="3382093"/>
            <a:ext cx="1192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After </a:t>
            </a:r>
            <a:r>
              <a:rPr lang="en-US" sz="1400" dirty="0" smtClean="0"/>
              <a:t>EWSB,</a:t>
            </a:r>
            <a:endParaRPr lang="en-US" sz="1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322" y="3035641"/>
            <a:ext cx="4753673" cy="1032792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1570154" y="4044754"/>
            <a:ext cx="2284525" cy="261610"/>
            <a:chOff x="1596530" y="4299731"/>
            <a:chExt cx="2284525" cy="2616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2312" y="4321308"/>
              <a:ext cx="1298743" cy="20688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596530" y="4299731"/>
              <a:ext cx="103906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Dirac masses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407582" y="4494132"/>
            <a:ext cx="42611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If exact symmetry,</a:t>
            </a:r>
          </a:p>
          <a:p>
            <a:r>
              <a:rPr lang="en-US" sz="1200" dirty="0" smtClean="0">
                <a:sym typeface="Wingdings" panose="05000000000000000000" pitchFamily="2" charset="2"/>
              </a:rPr>
              <a:t> </a:t>
            </a:r>
            <a:r>
              <a:rPr lang="en-US" sz="1200" dirty="0" smtClean="0"/>
              <a:t>Diagonali</a:t>
            </a:r>
            <a:r>
              <a:rPr lang="en-US" altLang="zh-CN" sz="1200" dirty="0" smtClean="0"/>
              <a:t>z</a:t>
            </a:r>
            <a:r>
              <a:rPr lang="en-US" sz="1200" dirty="0" smtClean="0"/>
              <a:t>ing mass matrix</a:t>
            </a:r>
          </a:p>
          <a:p>
            <a:r>
              <a:rPr lang="en-US" sz="1200" dirty="0" smtClean="0">
                <a:sym typeface="Wingdings" panose="05000000000000000000" pitchFamily="2" charset="2"/>
              </a:rPr>
              <a:t> SM neutrinos get zero masses</a:t>
            </a:r>
          </a:p>
          <a:p>
            <a:r>
              <a:rPr lang="en-US" sz="1200" dirty="0" smtClean="0">
                <a:sym typeface="Wingdings" panose="05000000000000000000" pitchFamily="2" charset="2"/>
              </a:rPr>
              <a:t> </a:t>
            </a:r>
            <a:r>
              <a:rPr lang="en-US" sz="1200" dirty="0" smtClean="0"/>
              <a:t>(</a:t>
            </a:r>
            <a:r>
              <a:rPr lang="en-US" sz="1200" dirty="0"/>
              <a:t>complex) active-sterile mixing </a:t>
            </a:r>
            <a:r>
              <a:rPr lang="en-US" sz="1200" dirty="0" smtClean="0"/>
              <a:t>parameters</a:t>
            </a:r>
            <a:endParaRPr lang="en-US" sz="12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997" y="4750984"/>
            <a:ext cx="1968456" cy="1940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138" y="5058526"/>
            <a:ext cx="837389" cy="35356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186338" y="438078"/>
            <a:ext cx="3669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Signal</a:t>
            </a:r>
            <a:r>
              <a:rPr kumimoji="1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1" lang="en-US" altLang="zh-CN" sz="24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in</a:t>
            </a:r>
            <a:r>
              <a:rPr kumimoji="1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2</a:t>
            </a:r>
            <a:r>
              <a:rPr kumimoji="1" lang="en-US" altLang="zh-CN" sz="2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</a:t>
            </a:r>
            <a:r>
              <a:rPr kumimoji="1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+2</a:t>
            </a:r>
            <a:r>
              <a:rPr kumimoji="1" lang="en-US" altLang="zh-CN" sz="2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j</a:t>
            </a:r>
            <a:r>
              <a:rPr kumimoji="1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Final State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038" y="1289595"/>
            <a:ext cx="2544581" cy="1696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stomShape 2"/>
              <p:cNvSpPr/>
              <p:nvPr/>
            </p:nvSpPr>
            <p:spPr>
              <a:xfrm>
                <a:off x="6746281" y="912170"/>
                <a:ext cx="2995595" cy="338399"/>
              </a:xfrm>
              <a:prstGeom prst="rect">
                <a:avLst/>
              </a:prstGeom>
              <a:noFill/>
              <a:ln w="9360">
                <a:noFill/>
              </a:ln>
            </p:spPr>
            <p:txBody>
              <a:bodyPr wrap="none" lIns="90000" tIns="46800" rIns="90000" bIns="46800"/>
              <a:lstStyle/>
              <a:p>
                <a:pPr lvl="0">
                  <a:defRPr/>
                </a:pPr>
                <a:r>
                  <a:rPr kumimoji="0" lang="en-US" altLang="zh-CN" sz="18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Signal: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 </a:t>
                </a:r>
                <a:r>
                  <a:rPr lang="en-US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2</a:t>
                </a:r>
                <a:r>
                  <a:rPr lang="en-US" i="1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l</a:t>
                </a:r>
                <a:r>
                  <a:rPr lang="en-US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 (OSOF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) + 2</a:t>
                </a:r>
                <a:r>
                  <a:rPr lang="en-US" i="1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j</a:t>
                </a:r>
              </a:p>
            </p:txBody>
          </p:sp>
        </mc:Choice>
        <mc:Fallback xmlns="">
          <p:sp>
            <p:nvSpPr>
              <p:cNvPr id="29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281" y="912170"/>
                <a:ext cx="2995595" cy="338399"/>
              </a:xfrm>
              <a:prstGeom prst="rect">
                <a:avLst/>
              </a:prstGeom>
              <a:blipFill>
                <a:blip r:embed="rId9"/>
                <a:stretch>
                  <a:fillRect l="-1833" t="-5455" r="-2240" b="-43636"/>
                </a:stretch>
              </a:blipFill>
              <a:ln w="936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/>
          <p:cNvSpPr/>
          <p:nvPr/>
        </p:nvSpPr>
        <p:spPr>
          <a:xfrm>
            <a:off x="9897339" y="972698"/>
            <a:ext cx="1770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when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m</a:t>
            </a:r>
            <a:r>
              <a:rPr lang="en-US" sz="1200" baseline="-25000" dirty="0" err="1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N</a:t>
            </a:r>
            <a:r>
              <a:rPr lang="en-US" sz="1200" dirty="0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&gt; 200 </a:t>
            </a:r>
            <a:r>
              <a:rPr lang="en-US" sz="1200" dirty="0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</a:rPr>
              <a:t>GeV</a:t>
            </a:r>
          </a:p>
          <a:p>
            <a:pPr lvl="0"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solidFill>
                  <a:srgbClr val="FF0000"/>
                </a:solidFill>
                <a:latin typeface="Arial" panose="02080604020202020204" charset="0"/>
                <a:ea typeface="方正书宋_GBK" charset="-122"/>
              </a:rPr>
              <a:t>Dirac N</a:t>
            </a:r>
            <a:endParaRPr lang="en-US" sz="1200" dirty="0">
              <a:solidFill>
                <a:srgbClr val="FF0000"/>
              </a:solidFill>
              <a:latin typeface="Arial" panose="02080604020202020204" charset="0"/>
              <a:ea typeface="方正书宋_GBK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6041" y="3894297"/>
            <a:ext cx="4671543" cy="275678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8038" y="3610358"/>
            <a:ext cx="2458768" cy="22716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76042" y="3209362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Production cross section times branching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9317046" y="3547213"/>
                <a:ext cx="2526191" cy="320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includes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dirty="0" smtClean="0"/>
                  <a:t>)</a:t>
                </a:r>
                <a:endParaRPr lang="en-US" sz="1400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046" y="3547213"/>
                <a:ext cx="2526191" cy="320088"/>
              </a:xfrm>
              <a:prstGeom prst="rect">
                <a:avLst/>
              </a:prstGeom>
              <a:blipFill>
                <a:blip r:embed="rId12"/>
                <a:stretch>
                  <a:fillRect l="-723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35"/>
          <p:cNvSpPr/>
          <p:nvPr/>
        </p:nvSpPr>
        <p:spPr>
          <a:xfrm>
            <a:off x="447774" y="5481649"/>
            <a:ext cx="450229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If symmetry is slightly broken,</a:t>
            </a:r>
          </a:p>
          <a:p>
            <a:r>
              <a:rPr lang="en-US" sz="1200" dirty="0" smtClean="0">
                <a:sym typeface="Wingdings" panose="05000000000000000000" pitchFamily="2" charset="2"/>
              </a:rPr>
              <a:t> SM neutrinos achieve small masses</a:t>
            </a:r>
          </a:p>
          <a:p>
            <a:r>
              <a:rPr lang="en-US" sz="1200" dirty="0" smtClean="0">
                <a:sym typeface="Wingdings" panose="05000000000000000000" pitchFamily="2" charset="2"/>
              </a:rPr>
              <a:t> small mass “protected” by the symmetry -- technically natural</a:t>
            </a:r>
            <a:endParaRPr lang="en-US" sz="1200" dirty="0"/>
          </a:p>
        </p:txBody>
      </p:sp>
      <p:sp>
        <p:nvSpPr>
          <p:cNvPr id="37" name="矩形 36"/>
          <p:cNvSpPr/>
          <p:nvPr/>
        </p:nvSpPr>
        <p:spPr>
          <a:xfrm>
            <a:off x="457595" y="6303769"/>
            <a:ext cx="5654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=&gt; Mixing parameters &amp; </a:t>
            </a:r>
            <a:r>
              <a:rPr lang="en-US" sz="1400" dirty="0" err="1" smtClean="0"/>
              <a:t>m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can be free parameters in such models.</a:t>
            </a:r>
            <a:endParaRPr lang="en-US" sz="1400" dirty="0"/>
          </a:p>
        </p:txBody>
      </p:sp>
      <p:sp>
        <p:nvSpPr>
          <p:cNvPr id="39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D594AF8C-0737-4CD1-AE36-95E37F16F32F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17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48" name="组合 47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49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55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srgbClr val="FFFF00"/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8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79324" y="1698915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SM Background:</a:t>
            </a:r>
            <a:endParaRPr 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476072" y="2949265"/>
            <a:ext cx="6289590" cy="3575309"/>
            <a:chOff x="593124" y="1540388"/>
            <a:chExt cx="8455368" cy="428801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24" y="1540388"/>
              <a:ext cx="8455368" cy="2758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639" y="4398620"/>
              <a:ext cx="3438654" cy="1429783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396908" y="2117810"/>
            <a:ext cx="37940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2</a:t>
            </a:r>
            <a:r>
              <a:rPr lang="en-US" sz="1400" i="1" dirty="0" smtClean="0"/>
              <a:t>l</a:t>
            </a:r>
            <a:r>
              <a:rPr lang="en-US" sz="1400" dirty="0" smtClean="0"/>
              <a:t> + </a:t>
            </a:r>
            <a:r>
              <a:rPr lang="en-US" sz="1400" dirty="0"/>
              <a:t>≥ 2 </a:t>
            </a:r>
            <a:r>
              <a:rPr lang="en-US" sz="1400" i="1" dirty="0"/>
              <a:t>j</a:t>
            </a:r>
            <a:r>
              <a:rPr lang="en-US" sz="1400" dirty="0"/>
              <a:t> </a:t>
            </a:r>
            <a:r>
              <a:rPr lang="en-US" sz="1400" dirty="0" smtClean="0"/>
              <a:t>final </a:t>
            </a:r>
            <a:r>
              <a:rPr lang="en-US" sz="1400" dirty="0"/>
              <a:t>state </a:t>
            </a:r>
            <a:endParaRPr lang="en-US" sz="1400" dirty="0" smtClean="0"/>
          </a:p>
          <a:p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with </a:t>
            </a:r>
            <a:r>
              <a:rPr lang="en-US" sz="1400" dirty="0" smtClean="0">
                <a:solidFill>
                  <a:srgbClr val="FF0000"/>
                </a:solidFill>
              </a:rPr>
              <a:t>additional light </a:t>
            </a:r>
            <a:r>
              <a:rPr lang="en-US" sz="1400" dirty="0">
                <a:solidFill>
                  <a:srgbClr val="FF0000"/>
                </a:solidFill>
              </a:rPr>
              <a:t>neutrinos</a:t>
            </a:r>
            <a:r>
              <a:rPr lang="en-US" sz="1400" dirty="0"/>
              <a:t>, 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di-tau </a:t>
            </a:r>
            <a:r>
              <a:rPr lang="en-US" sz="1400" dirty="0" smtClean="0"/>
              <a:t>with </a:t>
            </a:r>
            <a:r>
              <a:rPr lang="en-US" sz="1400" dirty="0"/>
              <a:t>both tau’s decaying </a:t>
            </a:r>
            <a:r>
              <a:rPr lang="en-US" sz="1400" dirty="0" err="1"/>
              <a:t>leptonically</a:t>
            </a:r>
            <a:endParaRPr 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3775077" y="5672049"/>
            <a:ext cx="2185141" cy="5232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3 leptons, contribute if </a:t>
            </a:r>
            <a:r>
              <a:rPr lang="en-US" sz="1400" dirty="0"/>
              <a:t>one lepton </a:t>
            </a:r>
            <a:r>
              <a:rPr lang="en-US" sz="1400" dirty="0" smtClean="0"/>
              <a:t>is undetected</a:t>
            </a:r>
            <a:endParaRPr 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7339914" y="108401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Simulation</a:t>
            </a:r>
          </a:p>
        </p:txBody>
      </p:sp>
      <p:sp>
        <p:nvSpPr>
          <p:cNvPr id="12" name="矩形 11"/>
          <p:cNvSpPr/>
          <p:nvPr/>
        </p:nvSpPr>
        <p:spPr>
          <a:xfrm>
            <a:off x="7339914" y="1453346"/>
            <a:ext cx="2804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MadGraph5 + Pythia6 + </a:t>
            </a:r>
            <a:r>
              <a:rPr lang="en-US" sz="1400" dirty="0" err="1" smtClean="0"/>
              <a:t>Delphes</a:t>
            </a:r>
            <a:endParaRPr 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7339914" y="2123725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Pre-selection cuts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7339914" y="2493057"/>
                <a:ext cx="4847970" cy="1397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1.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exactly</a:t>
                </a:r>
                <a:r>
                  <a:rPr lang="en-US" sz="1400" dirty="0" smtClean="0"/>
                  <a:t> 1 muon, 1 electron with opposite charges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sz="1400" dirty="0" smtClean="0"/>
                  <a:t> ;</a:t>
                </a:r>
              </a:p>
              <a:p>
                <a:r>
                  <a:rPr lang="en-US" sz="1400" dirty="0"/>
                  <a:t> </a:t>
                </a:r>
                <a:r>
                  <a:rPr lang="en-US" sz="1400" dirty="0" smtClean="0"/>
                  <a:t>   ≥ 2 j ; 0 b-jet; 0 </a:t>
                </a:r>
                <a:r>
                  <a:rPr lang="en-US" sz="1400" dirty="0" err="1" smtClean="0"/>
                  <a:t>taus</a:t>
                </a:r>
                <a:r>
                  <a:rPr lang="en-US" sz="1400" dirty="0" smtClean="0"/>
                  <a:t>;</a:t>
                </a:r>
              </a:p>
              <a:p>
                <a:endParaRPr lang="en-US" sz="1400" dirty="0" smtClean="0"/>
              </a:p>
              <a:p>
                <a:r>
                  <a:rPr lang="en-US" sz="1400" dirty="0" smtClean="0"/>
                  <a:t>2.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&gt;30</m:t>
                    </m:r>
                  </m:oMath>
                </a14:m>
                <a:r>
                  <a:rPr lang="en-US" sz="1400" dirty="0" smtClean="0"/>
                  <a:t>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&gt;30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smtClean="0"/>
                  <a:t>GeV;</a:t>
                </a:r>
              </a:p>
              <a:p>
                <a:endParaRPr lang="en-US" sz="1400" dirty="0" smtClean="0"/>
              </a:p>
              <a:p>
                <a:r>
                  <a:rPr lang="en-US" sz="1400" dirty="0" smtClean="0"/>
                  <a:t>3. </a:t>
                </a:r>
                <a:endParaRPr lang="en-US" sz="1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914" y="2493057"/>
                <a:ext cx="4847970" cy="1397306"/>
              </a:xfrm>
              <a:prstGeom prst="rect">
                <a:avLst/>
              </a:prstGeom>
              <a:blipFill>
                <a:blip r:embed="rId5"/>
                <a:stretch>
                  <a:fillRect l="-377" b="-3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621" y="3587515"/>
            <a:ext cx="1135051" cy="2682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161" y="413265"/>
            <a:ext cx="2560542" cy="646232"/>
          </a:xfrm>
          <a:prstGeom prst="rect">
            <a:avLst/>
          </a:prstGeom>
        </p:spPr>
      </p:pic>
      <p:cxnSp>
        <p:nvCxnSpPr>
          <p:cNvPr id="4" name="直接箭头连接符 3"/>
          <p:cNvCxnSpPr>
            <a:endCxn id="10" idx="1"/>
          </p:cNvCxnSpPr>
          <p:nvPr/>
        </p:nvCxnSpPr>
        <p:spPr>
          <a:xfrm flipV="1">
            <a:off x="3249324" y="5933659"/>
            <a:ext cx="525753" cy="143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7398108" y="4699152"/>
            <a:ext cx="422525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 panose="05000000000000000000" pitchFamily="2" charset="2"/>
              </a:rPr>
              <a:t> </a:t>
            </a:r>
            <a:r>
              <a:rPr kumimoji="1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Identifying</a:t>
            </a:r>
            <a:r>
              <a:rPr kumimoji="1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correct lepton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from N  </a:t>
            </a:r>
            <a:r>
              <a:rPr kumimoji="1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decay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  <a:p>
            <a:pPr lvl="0"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Constructing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various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observables</a:t>
            </a:r>
            <a:r>
              <a:rPr lang="en-US" altLang="zh-CN" sz="1400" dirty="0">
                <a:solidFill>
                  <a:srgbClr val="FF0000"/>
                </a:solidFill>
                <a:ea typeface="宋体" panose="02010600030101010101" pitchFamily="2" charset="-122"/>
                <a:cs typeface="Arial"/>
                <a:sym typeface="Wingdings"/>
              </a:rPr>
              <a:t> </a:t>
            </a:r>
            <a:endParaRPr lang="en-US" altLang="zh-CN" sz="1400" dirty="0" smtClean="0">
              <a:solidFill>
                <a:srgbClr val="FF0000"/>
              </a:solidFill>
              <a:ea typeface="宋体" panose="02010600030101010101" pitchFamily="2" charset="-122"/>
              <a:cs typeface="Arial"/>
              <a:sym typeface="Wingdings"/>
            </a:endParaRPr>
          </a:p>
          <a:p>
            <a:pPr lvl="0">
              <a:defRPr/>
            </a:pPr>
            <a:endParaRPr lang="en-US" altLang="zh-CN" sz="1400" dirty="0" smtClean="0">
              <a:solidFill>
                <a:srgbClr val="FF0000"/>
              </a:solidFill>
              <a:ea typeface="宋体" panose="02010600030101010101" pitchFamily="2" charset="-122"/>
              <a:cs typeface="Arial"/>
              <a:sym typeface="Wingdings"/>
            </a:endParaRPr>
          </a:p>
          <a:p>
            <a:pPr lvl="0"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</a:t>
            </a:r>
            <a:r>
              <a:rPr lang="en-US" altLang="zh-CN" sz="1400" dirty="0" smtClean="0">
                <a:solidFill>
                  <a:prstClr val="black"/>
                </a:solidFill>
                <a:ea typeface="宋体" panose="02010600030101010101" pitchFamily="2" charset="-122"/>
                <a:cs typeface="Arial"/>
                <a:sym typeface="Wingdings"/>
              </a:rPr>
              <a:t> Input observables to perform </a:t>
            </a:r>
            <a:r>
              <a:rPr lang="en-US" altLang="zh-CN" sz="1400" dirty="0" smtClean="0">
                <a:solidFill>
                  <a:srgbClr val="FF0000"/>
                </a:solidFill>
                <a:ea typeface="宋体" panose="02010600030101010101" pitchFamily="2" charset="-122"/>
                <a:cs typeface="Arial"/>
                <a:sym typeface="Wingdings"/>
              </a:rPr>
              <a:t>MVA-BDT </a:t>
            </a:r>
            <a:r>
              <a:rPr lang="en-US" altLang="zh-CN" sz="1400" dirty="0" smtClean="0">
                <a:solidFill>
                  <a:prstClr val="black"/>
                </a:solidFill>
                <a:ea typeface="宋体" panose="02010600030101010101" pitchFamily="2" charset="-122"/>
                <a:cs typeface="Arial"/>
                <a:sym typeface="Wingdings"/>
              </a:rPr>
              <a:t>analysis</a:t>
            </a:r>
            <a:endParaRPr lang="en-US" altLang="zh-CN" sz="1400" dirty="0">
              <a:solidFill>
                <a:prstClr val="black"/>
              </a:solidFill>
              <a:ea typeface="宋体" panose="02010600030101010101" pitchFamily="2" charset="-122"/>
              <a:cs typeface="Arial"/>
              <a:sym typeface="Wingding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373891" y="4247632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2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E215A4F4-3220-40B1-8651-117F0B45C508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18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stomShape 2"/>
              <p:cNvSpPr/>
              <p:nvPr/>
            </p:nvSpPr>
            <p:spPr>
              <a:xfrm>
                <a:off x="379324" y="1082093"/>
                <a:ext cx="2995595" cy="338399"/>
              </a:xfrm>
              <a:prstGeom prst="rect">
                <a:avLst/>
              </a:prstGeom>
              <a:noFill/>
              <a:ln w="9360">
                <a:noFill/>
              </a:ln>
            </p:spPr>
            <p:txBody>
              <a:bodyPr wrap="none" lIns="90000" tIns="46800" rIns="90000" bIns="46800"/>
              <a:lstStyle/>
              <a:p>
                <a:pPr lvl="0">
                  <a:defRPr/>
                </a:pPr>
                <a:r>
                  <a:rPr kumimoji="0" lang="en-US" altLang="zh-CN" sz="18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Signal:</a:t>
                </a:r>
                <a:r>
                  <a:rPr lang="en-US" altLang="zh-CN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 </a:t>
                </a:r>
                <a:r>
                  <a:rPr lang="en-US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2</a:t>
                </a:r>
                <a:r>
                  <a:rPr lang="en-US" i="1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l</a:t>
                </a:r>
                <a:r>
                  <a:rPr lang="en-US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 (OSOF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) + 2</a:t>
                </a:r>
                <a:r>
                  <a:rPr lang="en-US" i="1" noProof="0" dirty="0" smtClean="0">
                    <a:solidFill>
                      <a:srgbClr val="000000"/>
                    </a:solidFill>
                    <a:latin typeface="Arial" panose="02080604020202020204" charset="0"/>
                    <a:ea typeface="方正书宋_GBK" charset="-122"/>
                  </a:rPr>
                  <a:t>j</a:t>
                </a:r>
              </a:p>
            </p:txBody>
          </p:sp>
        </mc:Choice>
        <mc:Fallback xmlns="">
          <p:sp>
            <p:nvSpPr>
              <p:cNvPr id="27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4" y="1082093"/>
                <a:ext cx="2995595" cy="338399"/>
              </a:xfrm>
              <a:prstGeom prst="rect">
                <a:avLst/>
              </a:prstGeom>
              <a:blipFill>
                <a:blip r:embed="rId8"/>
                <a:stretch>
                  <a:fillRect l="-1829" t="-5455" r="-2033" b="-43636"/>
                </a:stretch>
              </a:blipFill>
              <a:ln w="936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组合 39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41" name="组合 40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43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48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srgbClr val="FFFF00"/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2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73287" y="554408"/>
            <a:ext cx="4188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Input Observables at FCC-</a:t>
            </a:r>
            <a:r>
              <a:rPr lang="en-US" sz="2400" dirty="0" err="1" smtClean="0"/>
              <a:t>hh</a:t>
            </a:r>
            <a:endParaRPr 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04" y="1189894"/>
            <a:ext cx="9552796" cy="24025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32980"/>
          <a:stretch/>
        </p:blipFill>
        <p:spPr>
          <a:xfrm>
            <a:off x="1199204" y="3991314"/>
            <a:ext cx="6402271" cy="24251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475" y="4042116"/>
            <a:ext cx="3150525" cy="23743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55177" y="1396663"/>
            <a:ext cx="1338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Signal: </a:t>
            </a:r>
          </a:p>
          <a:p>
            <a:r>
              <a:rPr lang="en-US" sz="1400" dirty="0" smtClean="0"/>
              <a:t>M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= 500 GeV</a:t>
            </a:r>
            <a:endParaRPr lang="en-US" sz="1400" dirty="0"/>
          </a:p>
        </p:txBody>
      </p:sp>
      <p:sp>
        <p:nvSpPr>
          <p:cNvPr id="16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2EA1B4AD-3117-4243-97AF-F02D22140CA2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19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970" y="4369528"/>
            <a:ext cx="1564317" cy="1042878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28" name="组合 27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30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35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srgbClr val="FFFF00"/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7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071057" y="682757"/>
            <a:ext cx="587772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ea typeface="Wingdings" panose="05000000000000000000" charset="2"/>
              </a:rPr>
              <a:t>Outline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787658" y="1623635"/>
            <a:ext cx="79757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charset="2"/>
              <a:buChar char=""/>
            </a:pPr>
            <a:r>
              <a:rPr kumimoji="1" lang="en-US" altLang="zh-CN" sz="2400" dirty="0" smtClean="0">
                <a:solidFill>
                  <a:prstClr val="black"/>
                </a:solidFill>
                <a:cs typeface="Arial"/>
              </a:rPr>
              <a:t>Introduction</a:t>
            </a:r>
          </a:p>
          <a:p>
            <a:pPr>
              <a:buClr>
                <a:srgbClr val="008000"/>
              </a:buClr>
            </a:pPr>
            <a:r>
              <a:rPr kumimoji="1" lang="en-US" altLang="zh-CN" sz="2000" dirty="0">
                <a:solidFill>
                  <a:prstClr val="black"/>
                </a:solidFill>
                <a:cs typeface="Arial"/>
              </a:rPr>
              <a:t> </a:t>
            </a:r>
            <a:r>
              <a:rPr kumimoji="1" lang="en-US" altLang="zh-CN" sz="2000" dirty="0" smtClean="0">
                <a:solidFill>
                  <a:prstClr val="black"/>
                </a:solidFill>
                <a:cs typeface="Arial"/>
              </a:rPr>
              <a:t>    </a:t>
            </a:r>
            <a:r>
              <a:rPr kumimoji="1" lang="en-US" altLang="zh-CN" sz="2000" dirty="0" smtClean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 </a:t>
            </a:r>
            <a:r>
              <a:rPr kumimoji="1" lang="en-US" altLang="zh-CN" sz="2000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Sterile </a:t>
            </a:r>
            <a:r>
              <a:rPr kumimoji="1" lang="en-US" altLang="zh-CN" sz="2000" dirty="0" smtClean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Neutrinos Productions </a:t>
            </a:r>
            <a:r>
              <a:rPr kumimoji="1" lang="en-US" altLang="zh-CN" sz="2000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@ pp colliders</a:t>
            </a:r>
            <a:endParaRPr kumimoji="1" lang="en-US" altLang="zh-CN" sz="2000" dirty="0">
              <a:solidFill>
                <a:prstClr val="black"/>
              </a:solidFill>
              <a:cs typeface="Arial"/>
            </a:endParaRPr>
          </a:p>
          <a:p>
            <a:pPr>
              <a:buClr>
                <a:srgbClr val="008000"/>
              </a:buClr>
            </a:pPr>
            <a:endParaRPr kumimoji="1" lang="en-US" altLang="zh-CN" sz="2200" dirty="0" smtClean="0">
              <a:latin typeface="Arial"/>
              <a:cs typeface="Arial"/>
            </a:endParaRPr>
          </a:p>
          <a:p>
            <a:pPr>
              <a:buClr>
                <a:srgbClr val="008000"/>
              </a:buClr>
            </a:pPr>
            <a:endParaRPr kumimoji="1" lang="en-US" altLang="zh-CN" sz="2200" dirty="0" smtClean="0">
              <a:latin typeface="Arial"/>
              <a:cs typeface="Arial"/>
            </a:endParaRPr>
          </a:p>
          <a:p>
            <a:pPr marL="342900" lvl="0" indent="-342900">
              <a:buClr>
                <a:srgbClr val="008000"/>
              </a:buClr>
              <a:buFont typeface="Wingdings" charset="2"/>
              <a:buChar char=""/>
            </a:pPr>
            <a:r>
              <a:rPr kumimoji="1" lang="en-US" altLang="zh-CN" sz="2400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3</a:t>
            </a:r>
            <a:r>
              <a:rPr kumimoji="1" lang="en-US" altLang="zh-CN" sz="2400" i="1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l</a:t>
            </a:r>
            <a:r>
              <a:rPr kumimoji="1" lang="en-US" altLang="zh-CN" sz="2400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+MET</a:t>
            </a:r>
            <a:r>
              <a:rPr kumimoji="1" lang="en-US" altLang="zh-CN" sz="2400" dirty="0" smtClean="0">
                <a:solidFill>
                  <a:prstClr val="black"/>
                </a:solidFill>
                <a:cs typeface="Arial"/>
              </a:rPr>
              <a:t> </a:t>
            </a:r>
            <a:r>
              <a:rPr kumimoji="1" lang="en-US" altLang="zh-CN" sz="2400" dirty="0">
                <a:solidFill>
                  <a:prstClr val="black"/>
                </a:solidFill>
                <a:cs typeface="Arial"/>
              </a:rPr>
              <a:t>@ </a:t>
            </a:r>
            <a:r>
              <a:rPr kumimoji="1" lang="en-US" altLang="zh-CN" sz="2400" dirty="0" smtClean="0">
                <a:solidFill>
                  <a:prstClr val="black"/>
                </a:solidFill>
                <a:cs typeface="Arial"/>
              </a:rPr>
              <a:t>HL-LHC</a:t>
            </a:r>
            <a:endParaRPr kumimoji="1" lang="en-US" altLang="zh-CN" sz="2400" dirty="0">
              <a:solidFill>
                <a:prstClr val="black"/>
              </a:solidFill>
              <a:cs typeface="Arial"/>
            </a:endParaRPr>
          </a:p>
          <a:p>
            <a:pPr lvl="0"/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[</a:t>
            </a:r>
            <a:r>
              <a:rPr kumimoji="1" lang="de-DE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C. Dib, C. S. Kim, </a:t>
            </a:r>
            <a:r>
              <a:rPr kumimoji="1" lang="de-DE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K. Wang </a:t>
            </a:r>
            <a:r>
              <a:rPr kumimoji="1" lang="de-DE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J. Zhang, PRD </a:t>
            </a:r>
            <a:r>
              <a:rPr kumimoji="1"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95 (2017) 115020, CPC 41 (2017) 103103, PRD 94 (2016) 013005]</a:t>
            </a:r>
            <a:endParaRPr kumimoji="1" lang="en-US" altLang="zh-CN" sz="2000" dirty="0">
              <a:solidFill>
                <a:prstClr val="black"/>
              </a:solidFill>
              <a:cs typeface="Arial"/>
            </a:endParaRPr>
          </a:p>
          <a:p>
            <a:pPr lvl="0">
              <a:buClr>
                <a:srgbClr val="008000"/>
              </a:buClr>
            </a:pPr>
            <a:endParaRPr kumimoji="1" lang="en-US" altLang="zh-CN" sz="2000" dirty="0" smtClean="0">
              <a:solidFill>
                <a:prstClr val="black"/>
              </a:solidFill>
              <a:cs typeface="Arial"/>
            </a:endParaRPr>
          </a:p>
          <a:p>
            <a:pPr lvl="0">
              <a:buClr>
                <a:srgbClr val="008000"/>
              </a:buClr>
            </a:pPr>
            <a:r>
              <a:rPr kumimoji="1" lang="en-US" altLang="zh-CN" sz="2000" dirty="0" smtClean="0">
                <a:solidFill>
                  <a:prstClr val="black"/>
                </a:solidFill>
                <a:cs typeface="Arial"/>
              </a:rPr>
              <a:t>   </a:t>
            </a:r>
            <a:endParaRPr kumimoji="1" lang="en-US" altLang="zh-CN" sz="2200" dirty="0" smtClean="0">
              <a:latin typeface="Arial"/>
              <a:cs typeface="Arial"/>
            </a:endParaRPr>
          </a:p>
          <a:p>
            <a:pPr marL="342900" indent="-342900">
              <a:buClr>
                <a:srgbClr val="008000"/>
              </a:buClr>
              <a:buFont typeface="Wingdings" charset="2"/>
              <a:buChar char=""/>
            </a:pPr>
            <a:r>
              <a:rPr kumimoji="1" lang="en-US" altLang="zh-CN" sz="2400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2</a:t>
            </a:r>
            <a:r>
              <a:rPr kumimoji="1" lang="en-US" altLang="zh-CN" sz="2400" i="1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l</a:t>
            </a:r>
            <a:r>
              <a:rPr kumimoji="1" lang="en-US" altLang="zh-CN" sz="2400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+2</a:t>
            </a:r>
            <a:r>
              <a:rPr kumimoji="1" lang="en-US" altLang="zh-CN" sz="2400" i="1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j</a:t>
            </a:r>
            <a:r>
              <a:rPr kumimoji="1" lang="en-US" altLang="zh-CN" sz="2400" dirty="0">
                <a:solidFill>
                  <a:prstClr val="black"/>
                </a:solidFill>
                <a:cs typeface="Arial"/>
                <a:sym typeface="Wingdings 2" panose="05020102010507070707" pitchFamily="18" charset="2"/>
              </a:rPr>
              <a:t> @ </a:t>
            </a:r>
            <a:r>
              <a:rPr kumimoji="1" lang="en-US" altLang="zh-CN" sz="2400" dirty="0" smtClean="0">
                <a:solidFill>
                  <a:prstClr val="black"/>
                </a:solidFill>
                <a:cs typeface="Arial"/>
              </a:rPr>
              <a:t>HL-LHC &amp; </a:t>
            </a:r>
            <a:r>
              <a:rPr kumimoji="1" lang="en-US" altLang="zh-CN" sz="2400" dirty="0" err="1" smtClean="0">
                <a:solidFill>
                  <a:prstClr val="black"/>
                </a:solidFill>
                <a:cs typeface="Arial"/>
              </a:rPr>
              <a:t>SppC</a:t>
            </a:r>
            <a:r>
              <a:rPr kumimoji="1" lang="en-US" altLang="zh-CN" sz="2400" dirty="0" smtClean="0">
                <a:solidFill>
                  <a:prstClr val="black"/>
                </a:solidFill>
                <a:cs typeface="Arial"/>
              </a:rPr>
              <a:t>/FCC-</a:t>
            </a:r>
            <a:r>
              <a:rPr kumimoji="1" lang="en-US" altLang="zh-CN" sz="2400" dirty="0" err="1" smtClean="0">
                <a:solidFill>
                  <a:prstClr val="black"/>
                </a:solidFill>
                <a:cs typeface="Arial"/>
              </a:rPr>
              <a:t>hh</a:t>
            </a:r>
            <a:endParaRPr kumimoji="1" lang="en-US" altLang="zh-CN" sz="2400" dirty="0">
              <a:solidFill>
                <a:prstClr val="black"/>
              </a:solidFill>
              <a:cs typeface="Arial"/>
            </a:endParaRPr>
          </a:p>
          <a:p>
            <a:pPr lvl="0">
              <a:buClr>
                <a:srgbClr val="008000"/>
              </a:buClr>
            </a:pP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[S. </a:t>
            </a:r>
            <a:r>
              <a:rPr kumimoji="1" lang="en-US" altLang="zh-CN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Antusch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E. </a:t>
            </a:r>
            <a:r>
              <a:rPr kumimoji="1" lang="en-US" altLang="zh-CN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Cazzato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O. Fischer, A. </a:t>
            </a:r>
            <a:r>
              <a:rPr kumimoji="1" lang="en-US" altLang="zh-CN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Hammad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</a:t>
            </a:r>
            <a:r>
              <a:rPr kumimoji="1" lang="en-US" altLang="zh-CN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K. Wang</a:t>
            </a:r>
            <a:r>
              <a:rPr kumimoji="1"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JHEP 1810 (2018) 067]</a:t>
            </a:r>
            <a:endParaRPr kumimoji="1" lang="en-US" altLang="zh-CN" sz="2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buClr>
                <a:srgbClr val="008000"/>
              </a:buClr>
            </a:pPr>
            <a:endParaRPr kumimoji="1" lang="en-US" altLang="zh-CN" sz="2200" dirty="0" smtClean="0">
              <a:latin typeface="Arial"/>
              <a:cs typeface="Arial"/>
            </a:endParaRPr>
          </a:p>
          <a:p>
            <a:pPr>
              <a:buClr>
                <a:srgbClr val="008000"/>
              </a:buClr>
            </a:pPr>
            <a:endParaRPr kumimoji="1" lang="en-US" altLang="zh-CN" sz="2200" dirty="0" smtClean="0">
              <a:latin typeface="Arial"/>
              <a:cs typeface="Arial"/>
            </a:endParaRPr>
          </a:p>
          <a:p>
            <a:pPr marL="342900" indent="-342900">
              <a:buClr>
                <a:srgbClr val="008000"/>
              </a:buClr>
              <a:buFont typeface="Wingdings" charset="2"/>
              <a:buChar char=""/>
            </a:pPr>
            <a:r>
              <a:rPr kumimoji="1" lang="en-US" altLang="zh-CN" sz="2200" dirty="0" smtClean="0">
                <a:cs typeface="Arial"/>
              </a:rPr>
              <a:t>Summary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sp>
          <p:nvSpPr>
            <p:cNvPr id="24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7020630" y="-23715"/>
              <a:ext cx="3451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HL-LHC,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30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</p:grpSp>
      <p:sp>
        <p:nvSpPr>
          <p:cNvPr id="14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0ADDDB64-A5C3-4B6B-A778-86E11080377C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59281" y="438280"/>
            <a:ext cx="2010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BDT Analysis</a:t>
            </a:r>
            <a:endParaRPr 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031" y="1128907"/>
            <a:ext cx="4468065" cy="276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2" y="1143457"/>
            <a:ext cx="4401546" cy="27551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1104" y="899945"/>
            <a:ext cx="1928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Signal: M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= 500 GeV</a:t>
            </a:r>
            <a:endParaRPr lang="en-US" sz="14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3" y="4574748"/>
            <a:ext cx="7799411" cy="209558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12652" y="4132640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Cut flow table at FCC-</a:t>
            </a:r>
            <a:r>
              <a:rPr lang="en-US" dirty="0" err="1" smtClean="0"/>
              <a:t>hh</a:t>
            </a:r>
            <a:r>
              <a:rPr lang="en-US" dirty="0" smtClean="0"/>
              <a:t>, 20 ab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063059" y="4194195"/>
                <a:ext cx="446000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# of events for signal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𝑙𝑁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400" dirty="0" smtClean="0"/>
                  <a:t> &amp; background</a:t>
                </a:r>
                <a:endParaRPr lang="en-US" sz="1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59" y="4194195"/>
                <a:ext cx="4460003" cy="307777"/>
              </a:xfrm>
              <a:prstGeom prst="rect">
                <a:avLst/>
              </a:prstGeom>
              <a:blipFill>
                <a:blip r:embed="rId5"/>
                <a:stretch>
                  <a:fillRect l="-410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078E5F8F-8C01-4543-BAA6-C2DC407E38DF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29" name="组合 28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31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36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srgbClr val="FFFF00"/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0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09" y="1218681"/>
            <a:ext cx="4426479" cy="25407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029" y="1044114"/>
            <a:ext cx="4479233" cy="270733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0485" y="901838"/>
            <a:ext cx="5028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xpected media</a:t>
            </a:r>
            <a:r>
              <a:rPr lang="en-US" altLang="zh-CN" sz="1400" dirty="0" smtClean="0"/>
              <a:t>n</a:t>
            </a:r>
            <a:r>
              <a:rPr lang="en-US" sz="1400" dirty="0" smtClean="0"/>
              <a:t> limits with/without sys. </a:t>
            </a:r>
            <a:r>
              <a:rPr lang="en-US" sz="1400" dirty="0" err="1" smtClean="0"/>
              <a:t>unc</a:t>
            </a:r>
            <a:r>
              <a:rPr lang="en-US" sz="1400" dirty="0" smtClean="0"/>
              <a:t>. on background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354969" y="1404972"/>
                <a:ext cx="971163" cy="401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lum. = 20 ab</a:t>
                </a:r>
                <a:r>
                  <a:rPr lang="en-US" sz="1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rad>
                    <m:r>
                      <a:rPr lang="en-US" sz="1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TeV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969" y="1404972"/>
                <a:ext cx="971163" cy="401713"/>
              </a:xfrm>
              <a:prstGeom prst="rect">
                <a:avLst/>
              </a:prstGeom>
              <a:blipFill>
                <a:blip r:embed="rId4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155328" y="1605828"/>
                <a:ext cx="900631" cy="401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lum. = 3 ab</a:t>
                </a:r>
                <a:r>
                  <a:rPr lang="en-US" sz="1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rad>
                    <m:r>
                      <a:rPr lang="en-US" sz="1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=14</m:t>
                    </m:r>
                  </m:oMath>
                </a14:m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TeV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328" y="1605828"/>
                <a:ext cx="900631" cy="401713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1532077" y="1794210"/>
            <a:ext cx="963473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SYS(b) = 10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64450" y="2934438"/>
            <a:ext cx="877163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SYS(b) = 0</a:t>
            </a:r>
            <a:r>
              <a:rPr lang="en-US" altLang="zh-CN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5010346" y="413518"/>
                <a:ext cx="2325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limits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𝑙𝑁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 </a:t>
                </a:r>
                <a:endParaRPr lang="en-US" sz="24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346" y="413518"/>
                <a:ext cx="2325060" cy="461665"/>
              </a:xfrm>
              <a:prstGeom prst="rect">
                <a:avLst/>
              </a:prstGeom>
              <a:blipFill>
                <a:blip r:embed="rId8"/>
                <a:stretch>
                  <a:fillRect l="-4199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10010004" y="1307089"/>
                <a:ext cx="2025799" cy="2038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2 (5)-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b="1" dirty="0"/>
                  <a:t>limits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𝒍𝑵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400" b="1" dirty="0" smtClean="0"/>
                  <a:t> </a:t>
                </a:r>
              </a:p>
              <a:p>
                <a:r>
                  <a:rPr lang="en-US" sz="1400" dirty="0" smtClean="0"/>
                  <a:t>M</a:t>
                </a:r>
                <a:r>
                  <a:rPr lang="en-US" sz="1400" baseline="-25000" dirty="0" smtClean="0"/>
                  <a:t>N</a:t>
                </a:r>
                <a:r>
                  <a:rPr lang="en-US" sz="1400" dirty="0" smtClean="0"/>
                  <a:t> = 500 GeV</a:t>
                </a:r>
              </a:p>
              <a:p>
                <a:r>
                  <a:rPr lang="en-US" altLang="zh-CN" sz="1400" dirty="0" smtClean="0"/>
                  <a:t>0</a:t>
                </a:r>
                <a:r>
                  <a:rPr lang="en-US" altLang="zh-CN" sz="1400" dirty="0"/>
                  <a:t>% sys. </a:t>
                </a:r>
                <a:r>
                  <a:rPr lang="en-US" altLang="zh-CN" sz="1400" dirty="0" err="1" smtClean="0"/>
                  <a:t>unc</a:t>
                </a:r>
                <a:r>
                  <a:rPr lang="en-US" altLang="zh-CN" sz="1400" dirty="0" smtClean="0"/>
                  <a:t>. </a:t>
                </a:r>
                <a:r>
                  <a:rPr lang="en-US" altLang="zh-CN" sz="1400" dirty="0"/>
                  <a:t>on </a:t>
                </a:r>
                <a:r>
                  <a:rPr lang="en-US" altLang="zh-CN" sz="1400" dirty="0" smtClean="0"/>
                  <a:t>B.</a:t>
                </a:r>
              </a:p>
              <a:p>
                <a:endParaRPr lang="en-US" sz="1400" dirty="0" smtClean="0"/>
              </a:p>
              <a:p>
                <a:r>
                  <a:rPr lang="en-US" sz="1400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1400" dirty="0" smtClean="0"/>
                  <a:t>FCC-</a:t>
                </a:r>
                <a:r>
                  <a:rPr lang="en-US" sz="1400" dirty="0" err="1" smtClean="0"/>
                  <a:t>hh</a:t>
                </a:r>
                <a:r>
                  <a:rPr lang="en-US" sz="1400" dirty="0"/>
                  <a:t>, 20 ab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7.0×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400" dirty="0" smtClean="0"/>
                  <a:t> (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.9×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400" dirty="0" smtClean="0"/>
                  <a:t>)</a:t>
                </a:r>
              </a:p>
              <a:p>
                <a:endParaRPr lang="en-US" sz="1400" dirty="0"/>
              </a:p>
              <a:p>
                <a:r>
                  <a:rPr lang="en-US" sz="1400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1400" dirty="0" smtClean="0"/>
                  <a:t>HL-LHC</a:t>
                </a:r>
                <a:r>
                  <a:rPr lang="en-US" sz="1400" dirty="0"/>
                  <a:t>,   3 ab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.9×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 smtClean="0"/>
                  <a:t> (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 smtClean="0"/>
                  <a:t>)</a:t>
                </a: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004" y="1307089"/>
                <a:ext cx="2025799" cy="2038507"/>
              </a:xfrm>
              <a:prstGeom prst="rect">
                <a:avLst/>
              </a:prstGeom>
              <a:blipFill>
                <a:blip r:embed="rId9"/>
                <a:stretch>
                  <a:fillRect l="-904" b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/>
          <p:cNvCxnSpPr/>
          <p:nvPr/>
        </p:nvCxnSpPr>
        <p:spPr>
          <a:xfrm>
            <a:off x="1914525" y="2934438"/>
            <a:ext cx="649925" cy="115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endCxn id="11" idx="2"/>
          </p:cNvCxnSpPr>
          <p:nvPr/>
        </p:nvCxnSpPr>
        <p:spPr>
          <a:xfrm flipV="1">
            <a:off x="1790700" y="2040431"/>
            <a:ext cx="223114" cy="161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015" y="4311048"/>
            <a:ext cx="4031932" cy="243017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39077" y="3971889"/>
            <a:ext cx="5119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xpected limits with stat. </a:t>
            </a:r>
            <a:r>
              <a:rPr lang="en-US" sz="1400" dirty="0" err="1" smtClean="0"/>
              <a:t>unc</a:t>
            </a:r>
            <a:r>
              <a:rPr lang="en-US" sz="1400" dirty="0" smtClean="0"/>
              <a:t>. </a:t>
            </a:r>
            <a:r>
              <a:rPr lang="en-US" altLang="zh-CN" sz="1400" dirty="0" smtClean="0"/>
              <a:t>&amp; 10% sys. </a:t>
            </a:r>
            <a:r>
              <a:rPr lang="en-US" altLang="zh-CN" sz="1400" dirty="0" err="1" smtClean="0"/>
              <a:t>unc</a:t>
            </a:r>
            <a:r>
              <a:rPr lang="en-US" altLang="zh-CN" sz="1400" dirty="0" smtClean="0"/>
              <a:t>. on background</a:t>
            </a:r>
            <a:endParaRPr lang="en-US" sz="1400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8645" y="4327734"/>
            <a:ext cx="4029999" cy="2413492"/>
          </a:xfrm>
          <a:prstGeom prst="rect">
            <a:avLst/>
          </a:prstGeom>
        </p:spPr>
      </p:pic>
      <p:sp>
        <p:nvSpPr>
          <p:cNvPr id="32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B05DF388-843A-4721-BAAC-67A337AA9C61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21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41" name="组合 40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43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48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srgbClr val="FFFF00"/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2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96414" y="416334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Summary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5320477" y="-792637"/>
            <a:ext cx="182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217324" y="1209004"/>
            <a:ext cx="7755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8000"/>
              </a:buClr>
              <a:buSzPct val="100000"/>
              <a:buFont typeface="Wingdings" charset="2"/>
              <a:buChar char=""/>
            </a:pPr>
            <a:r>
              <a:rPr kumimoji="1" lang="en-US" altLang="zh-CN" dirty="0" smtClean="0">
                <a:solidFill>
                  <a:srgbClr val="292934"/>
                </a:solidFill>
                <a:latin typeface="Arial"/>
                <a:ea typeface="华文新魏" panose="02010800040101010101" pitchFamily="2" charset="-122"/>
                <a:cs typeface="Arial"/>
                <a:sym typeface="Wingdings"/>
              </a:rPr>
              <a:t>MVA-BDT searches for Sterile neutrinos &amp; charged Higgs at colliders</a:t>
            </a:r>
            <a:endParaRPr kumimoji="1" lang="en-US" altLang="zh-CN" i="1" dirty="0">
              <a:solidFill>
                <a:srgbClr val="292934"/>
              </a:solidFill>
              <a:latin typeface="Arial"/>
              <a:ea typeface="华文新魏" panose="02010800040101010101" pitchFamily="2" charset="-122"/>
              <a:cs typeface="Arial"/>
              <a:sym typeface="Wingdings"/>
            </a:endParaRPr>
          </a:p>
        </p:txBody>
      </p:sp>
      <p:pic>
        <p:nvPicPr>
          <p:cNvPr id="16" name="图片 15" descr="LN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50" y="2776229"/>
            <a:ext cx="2159858" cy="1190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389" y="4922698"/>
            <a:ext cx="2161769" cy="1244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217324" y="4846174"/>
                <a:ext cx="6190359" cy="13210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008000"/>
                  </a:buClr>
                  <a:buSzPct val="100000"/>
                  <a:buFont typeface="Wingdings" charset="2"/>
                  <a:buChar char=""/>
                </a:pPr>
                <a:r>
                  <a:rPr kumimoji="1" lang="en-US" altLang="zh-CN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Sterile neutrinos from 2</a:t>
                </a:r>
                <a:r>
                  <a:rPr kumimoji="1" lang="en-US" altLang="zh-CN" i="1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l</a:t>
                </a:r>
                <a:r>
                  <a:rPr kumimoji="1" lang="en-US" altLang="zh-CN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 + 2</a:t>
                </a:r>
                <a:r>
                  <a:rPr kumimoji="1" lang="en-US" altLang="zh-CN" i="1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j </a:t>
                </a:r>
                <a:r>
                  <a:rPr kumimoji="1" lang="en-US" altLang="zh-CN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@</a:t>
                </a:r>
                <a:r>
                  <a:rPr kumimoji="1" lang="en-US" altLang="zh-CN" i="1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 pp</a:t>
                </a:r>
                <a:endParaRPr kumimoji="1" lang="en-US" altLang="zh-CN" i="1" dirty="0">
                  <a:solidFill>
                    <a:srgbClr val="292934"/>
                  </a:solidFill>
                  <a:latin typeface="Arial"/>
                  <a:ea typeface="华文新魏" panose="02010800040101010101" pitchFamily="2" charset="-122"/>
                  <a:cs typeface="Arial"/>
                  <a:sym typeface="Wingdings"/>
                </a:endParaRPr>
              </a:p>
              <a:p>
                <a:r>
                  <a:rPr lang="en-US" sz="1400" dirty="0"/>
                  <a:t> </a:t>
                </a:r>
                <a:r>
                  <a:rPr lang="en-US" sz="1400" dirty="0" smtClean="0"/>
                  <a:t>      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1400" dirty="0" smtClean="0"/>
                  <a:t>OSOF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sz="1400" dirty="0" smtClean="0"/>
                  <a:t> + 2</a:t>
                </a:r>
                <a:r>
                  <a:rPr lang="en-US" sz="1400" i="1" dirty="0" smtClean="0"/>
                  <a:t>j  </a:t>
                </a:r>
                <a:r>
                  <a:rPr lang="en-US" sz="1400" dirty="0" smtClean="0"/>
                  <a:t>for Dirac N</a:t>
                </a:r>
                <a:endParaRPr lang="en-US" sz="1400" dirty="0"/>
              </a:p>
              <a:p>
                <a:r>
                  <a:rPr lang="en-US" sz="1400" dirty="0" smtClean="0"/>
                  <a:t>      </a:t>
                </a:r>
                <a:r>
                  <a:rPr lang="en-US" sz="1400" dirty="0"/>
                  <a:t> 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 </a:t>
                </a:r>
                <a:r>
                  <a:rPr lang="en-US" sz="1400" dirty="0"/>
                  <a:t>2 (5)-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smtClean="0"/>
                  <a:t>limits </a:t>
                </a:r>
                <a:r>
                  <a:rPr lang="en-US" sz="1400" dirty="0"/>
                  <a:t>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𝑙𝑁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 smtClean="0"/>
                  <a:t> for </a:t>
                </a:r>
                <a:r>
                  <a:rPr lang="en-US" sz="1400" dirty="0" err="1" smtClean="0"/>
                  <a:t>m</a:t>
                </a:r>
                <a:r>
                  <a:rPr lang="en-US" sz="1400" baseline="-25000" dirty="0" err="1" smtClean="0"/>
                  <a:t>N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= 500 GeV </a:t>
                </a:r>
                <a:r>
                  <a:rPr lang="en-US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𝑙𝑁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𝑒𝑁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 smtClean="0"/>
              </a:p>
              <a:p>
                <a:r>
                  <a:rPr lang="en-US" sz="1400" dirty="0" smtClean="0"/>
                  <a:t>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7.0×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.9×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400" dirty="0"/>
                  <a:t>) @ FCC-</a:t>
                </a:r>
                <a:r>
                  <a:rPr lang="en-US" sz="1400" dirty="0" err="1"/>
                  <a:t>hh</a:t>
                </a:r>
                <a:r>
                  <a:rPr lang="en-US" sz="1400" dirty="0"/>
                  <a:t>, 20 ab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 </a:t>
                </a:r>
              </a:p>
              <a:p>
                <a:r>
                  <a:rPr lang="en-US" sz="1400" dirty="0" smtClean="0"/>
                  <a:t>      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   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.9×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.7×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400" dirty="0"/>
                  <a:t>) @ HL-LHC,   3 ab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24" y="4846174"/>
                <a:ext cx="6190359" cy="1321003"/>
              </a:xfrm>
              <a:prstGeom prst="rect">
                <a:avLst/>
              </a:prstGeom>
              <a:blipFill>
                <a:blip r:embed="rId4"/>
                <a:stretch>
                  <a:fillRect l="-690" t="-2765" b="-3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1217324" y="2331779"/>
                <a:ext cx="6488026" cy="1749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008000"/>
                  </a:buClr>
                  <a:buSzPct val="100000"/>
                  <a:buFont typeface="Wingdings" charset="2"/>
                  <a:buChar char=""/>
                </a:pPr>
                <a:r>
                  <a:rPr kumimoji="1" lang="en-US" altLang="zh-CN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Sterile neutrinos </a:t>
                </a:r>
                <a:r>
                  <a:rPr kumimoji="1" lang="en-US" altLang="zh-CN" dirty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from </a:t>
                </a:r>
                <a:r>
                  <a:rPr kumimoji="1" lang="en-US" altLang="zh-CN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3</a:t>
                </a:r>
                <a:r>
                  <a:rPr kumimoji="1" lang="en-US" altLang="zh-CN" i="1" dirty="0" smtClean="0">
                    <a:solidFill>
                      <a:srgbClr val="292934"/>
                    </a:solidFill>
                    <a:latin typeface="Arial"/>
                    <a:ea typeface="华文新魏" panose="02010800040101010101" pitchFamily="2" charset="-122"/>
                    <a:cs typeface="Arial"/>
                    <a:sym typeface="Wingdings"/>
                  </a:rPr>
                  <a:t>l</a:t>
                </a:r>
                <a:r>
                  <a:rPr kumimoji="1" lang="en-US" altLang="zh-CN" dirty="0" smtClean="0">
                    <a:solidFill>
                      <a:srgbClr val="292934"/>
                    </a:solidFill>
                    <a:ea typeface="华文新魏" panose="02010800040101010101" pitchFamily="2" charset="-122"/>
                    <a:cs typeface="Arial"/>
                    <a:sym typeface="Wingdings"/>
                  </a:rPr>
                  <a:t>+MET @ </a:t>
                </a:r>
                <a:r>
                  <a:rPr kumimoji="1" lang="en-US" altLang="zh-CN" i="1" dirty="0" smtClean="0">
                    <a:solidFill>
                      <a:srgbClr val="292934"/>
                    </a:solidFill>
                    <a:ea typeface="华文新魏" panose="02010800040101010101" pitchFamily="2" charset="-122"/>
                    <a:cs typeface="Arial"/>
                    <a:sym typeface="Wingdings"/>
                  </a:rPr>
                  <a:t>pp</a:t>
                </a:r>
                <a:endParaRPr kumimoji="1" lang="en-US" altLang="zh-CN" i="1" dirty="0">
                  <a:solidFill>
                    <a:srgbClr val="292934"/>
                  </a:solidFill>
                  <a:latin typeface="Arial"/>
                  <a:ea typeface="华文新魏" panose="02010800040101010101" pitchFamily="2" charset="-122"/>
                  <a:cs typeface="Arial"/>
                  <a:sym typeface="Wingdings"/>
                </a:endParaRPr>
              </a:p>
              <a:p>
                <a:pPr>
                  <a:buClr>
                    <a:srgbClr val="008000"/>
                  </a:buClr>
                  <a:buSzPct val="100000"/>
                </a:pPr>
                <a:r>
                  <a:rPr kumimoji="1" lang="en-US" altLang="zh-CN" sz="1400" dirty="0" smtClean="0">
                    <a:latin typeface="Arial"/>
                    <a:ea typeface="Wingdings"/>
                    <a:cs typeface="Arial"/>
                    <a:sym typeface="Wingdings" panose="05000000000000000000" pitchFamily="2" charset="2"/>
                  </a:rPr>
                  <a:t>       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zh-CN" sz="1400" dirty="0" smtClean="0">
                    <a:latin typeface="Arial"/>
                    <a:ea typeface="Wingdings"/>
                    <a:cs typeface="Arial"/>
                    <a:sym typeface="Wingdings"/>
                  </a:rPr>
                  <a:t> + MET</a:t>
                </a:r>
              </a:p>
              <a:p>
                <a:pPr>
                  <a:buClr>
                    <a:srgbClr val="008000"/>
                  </a:buClr>
                  <a:buSzPct val="100000"/>
                </a:pPr>
                <a:r>
                  <a:rPr kumimoji="1" lang="en-US" altLang="zh-CN" sz="1400" dirty="0">
                    <a:ea typeface="华文新魏" panose="02010800040101010101" pitchFamily="2" charset="-122"/>
                    <a:cs typeface="Arial"/>
                    <a:sym typeface="Wingdings"/>
                  </a:rPr>
                  <a:t> </a:t>
                </a:r>
                <a:r>
                  <a:rPr kumimoji="1" lang="en-US" altLang="zh-CN" sz="1400" dirty="0" smtClean="0">
                    <a:ea typeface="华文新魏" panose="02010800040101010101" pitchFamily="2" charset="-122"/>
                    <a:cs typeface="Arial"/>
                    <a:sym typeface="Wingdings"/>
                  </a:rPr>
                  <a:t>       </a:t>
                </a:r>
                <a:r>
                  <a:rPr kumimoji="1" lang="en-US" altLang="zh-CN" sz="1400" dirty="0" err="1">
                    <a:ea typeface="华文新魏" panose="02010800040101010101" pitchFamily="2" charset="-122"/>
                    <a:cs typeface="Arial"/>
                    <a:sym typeface="Wingdings"/>
                  </a:rPr>
                  <a:t>m</a:t>
                </a:r>
                <a:r>
                  <a:rPr kumimoji="1" lang="en-US" altLang="zh-CN" sz="1400" baseline="-25000" dirty="0" err="1">
                    <a:ea typeface="华文新魏" panose="02010800040101010101" pitchFamily="2" charset="-122"/>
                    <a:cs typeface="Arial"/>
                    <a:sym typeface="Wingdings"/>
                  </a:rPr>
                  <a:t>N</a:t>
                </a:r>
                <a:r>
                  <a:rPr kumimoji="1" lang="en-US" altLang="zh-CN" sz="1400" dirty="0">
                    <a:ea typeface="华文新魏" panose="02010800040101010101" pitchFamily="2" charset="-122"/>
                    <a:cs typeface="Arial"/>
                    <a:sym typeface="Wingdings"/>
                  </a:rPr>
                  <a:t> = 20, 50 GeV </a:t>
                </a:r>
                <a:r>
                  <a:rPr kumimoji="1" lang="en-US" altLang="zh-CN" sz="1400" dirty="0">
                    <a:ea typeface="华文新魏" panose="02010800040101010101" pitchFamily="2" charset="-122"/>
                    <a:cs typeface="Arial"/>
                  </a:rPr>
                  <a:t>@</a:t>
                </a:r>
                <a:r>
                  <a:rPr kumimoji="1" lang="en-US" altLang="zh-CN" sz="1400" dirty="0">
                    <a:ea typeface="Wingdings"/>
                    <a:cs typeface="Arial"/>
                    <a:sym typeface="Wingdings"/>
                  </a:rPr>
                  <a:t> 14 </a:t>
                </a:r>
                <a:r>
                  <a:rPr kumimoji="1" lang="en-US" altLang="zh-CN" sz="1400" dirty="0" err="1">
                    <a:ea typeface="Wingdings"/>
                    <a:cs typeface="Arial"/>
                    <a:sym typeface="Wingdings"/>
                  </a:rPr>
                  <a:t>TeV</a:t>
                </a:r>
                <a:r>
                  <a:rPr kumimoji="1" lang="en-US" altLang="zh-CN" sz="1400" dirty="0">
                    <a:ea typeface="Wingdings"/>
                    <a:cs typeface="Arial"/>
                    <a:sym typeface="Wingdings"/>
                  </a:rPr>
                  <a:t> LHC, 3 ab</a:t>
                </a:r>
                <a:r>
                  <a:rPr kumimoji="1" lang="en-US" altLang="zh-CN" sz="1400" baseline="30000" dirty="0">
                    <a:ea typeface="Wingdings"/>
                    <a:cs typeface="Arial"/>
                    <a:sym typeface="Wingdings"/>
                  </a:rPr>
                  <a:t>-1</a:t>
                </a:r>
                <a:r>
                  <a:rPr kumimoji="1" lang="en-US" altLang="zh-CN" sz="1400" dirty="0">
                    <a:ea typeface="Wingdings"/>
                    <a:cs typeface="Arial"/>
                    <a:sym typeface="Wingdings"/>
                  </a:rPr>
                  <a:t>;</a:t>
                </a:r>
                <a:endParaRPr kumimoji="1" lang="en-US" altLang="zh-CN" sz="1400" dirty="0">
                  <a:latin typeface="Arial"/>
                  <a:ea typeface="Wingdings"/>
                  <a:cs typeface="Arial"/>
                  <a:sym typeface="Wingdings"/>
                </a:endParaRPr>
              </a:p>
              <a:p>
                <a:pPr>
                  <a:buClr>
                    <a:srgbClr val="008000"/>
                  </a:buClr>
                  <a:buSzPct val="100000"/>
                </a:pPr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  <a:cs typeface="Arial"/>
                    <a:sym typeface="Wingdings" panose="05000000000000000000" pitchFamily="2" charset="2"/>
                  </a:rPr>
                  <a:t>        </a:t>
                </a:r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  <a:cs typeface="Arial"/>
                  </a:rPr>
                  <a:t>3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  <a:cs typeface="Arial"/>
                  </a:rPr>
                  <a:t>(5)-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Arial"/>
                      </a:rPr>
                      <m:t>𝜎</m:t>
                    </m:r>
                  </m:oMath>
                </a14:m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</a:t>
                </a:r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limits </a:t>
                </a:r>
                <a:r>
                  <a:rPr lang="en-US" sz="1400" dirty="0"/>
                  <a:t>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𝑙𝑁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for </a:t>
                </a:r>
                <a:r>
                  <a:rPr lang="en-US" sz="1400" dirty="0" err="1"/>
                  <a:t>for</a:t>
                </a:r>
                <a:r>
                  <a:rPr lang="en-US" sz="1400" dirty="0"/>
                  <a:t> </a:t>
                </a:r>
                <a:r>
                  <a:rPr lang="en-US" sz="1400" dirty="0" err="1"/>
                  <a:t>m</a:t>
                </a:r>
                <a:r>
                  <a:rPr lang="en-US" sz="1400" baseline="-25000" dirty="0" err="1"/>
                  <a:t>N</a:t>
                </a:r>
                <a:r>
                  <a:rPr lang="en-US" sz="1400" dirty="0"/>
                  <a:t> = 20 </a:t>
                </a:r>
                <a:r>
                  <a:rPr lang="en-US" sz="1400" dirty="0" smtClean="0"/>
                  <a:t>GeV</a:t>
                </a:r>
                <a:r>
                  <a:rPr lang="en-US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</a:t>
                </a:r>
                <a:r>
                  <a:rPr lang="en-US" sz="1400" dirty="0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𝑙𝑁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1400" dirty="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  <a:p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      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  <a:sym typeface="Wingdings" panose="05000000000000000000" pitchFamily="2" charset="2"/>
                  </a:rPr>
                  <a:t>   </a:t>
                </a:r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2.5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(5.5)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×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for Dirac N;</a:t>
                </a:r>
              </a:p>
              <a:p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           1.1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(2.4)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×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for </a:t>
                </a:r>
                <a:r>
                  <a:rPr lang="en-US" altLang="zh-CN" sz="1400" dirty="0" err="1">
                    <a:solidFill>
                      <a:prstClr val="black"/>
                    </a:solidFill>
                    <a:ea typeface="宋体" panose="02010600030101010101" pitchFamily="2" charset="-122"/>
                  </a:rPr>
                  <a:t>Majorana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N;</a:t>
                </a:r>
              </a:p>
              <a:p>
                <a:r>
                  <a:rPr lang="en-US" altLang="zh-CN" sz="1400" dirty="0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           3.1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(7.9)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×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 </a:t>
                </a:r>
                <a:r>
                  <a:rPr lang="en-US" altLang="zh-CN" sz="1400" dirty="0">
                    <a:solidFill>
                      <a:prstClr val="black"/>
                    </a:solidFill>
                    <a:ea typeface="宋体" panose="02010600030101010101" pitchFamily="2" charset="-122"/>
                  </a:rPr>
                  <a:t>for distinguishing Dirac vs. </a:t>
                </a:r>
                <a:r>
                  <a:rPr lang="en-US" altLang="zh-CN" sz="1400" dirty="0" err="1" smtClean="0">
                    <a:solidFill>
                      <a:prstClr val="black"/>
                    </a:solidFill>
                    <a:ea typeface="宋体" panose="02010600030101010101" pitchFamily="2" charset="-122"/>
                  </a:rPr>
                  <a:t>Majorana</a:t>
                </a:r>
                <a:endParaRPr kumimoji="1" lang="en-US" altLang="zh-CN" sz="1400" dirty="0" smtClean="0">
                  <a:latin typeface="Arial"/>
                  <a:ea typeface="华文新魏" panose="02010800040101010101" pitchFamily="2" charset="-122"/>
                  <a:cs typeface="Arial"/>
                  <a:sym typeface="Wingdings"/>
                </a:endParaRP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24" y="2331779"/>
                <a:ext cx="6488026" cy="1749518"/>
              </a:xfrm>
              <a:prstGeom prst="rect">
                <a:avLst/>
              </a:prstGeom>
              <a:blipFill>
                <a:blip r:embed="rId5"/>
                <a:stretch>
                  <a:fillRect l="-658" t="-2091" b="-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519F885B-9BFB-41AF-9D68-B4F4DC2E177B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22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sp>
          <p:nvSpPr>
            <p:cNvPr id="32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38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5879" y="2507376"/>
            <a:ext cx="861966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800" dirty="0" smtClean="0">
                <a:solidFill>
                  <a:srgbClr val="292934"/>
                </a:solidFill>
                <a:latin typeface="Arial"/>
                <a:ea typeface="华文新魏" panose="02010800040101010101" pitchFamily="2" charset="-122"/>
                <a:cs typeface="Arial"/>
              </a:rPr>
              <a:t>Thanks for your attention!</a:t>
            </a:r>
            <a:endParaRPr kumimoji="1" lang="zh-CN" altLang="en-US" sz="5800" dirty="0">
              <a:solidFill>
                <a:srgbClr val="292934"/>
              </a:solidFill>
              <a:latin typeface="Arial"/>
              <a:ea typeface="华文新魏" panose="02010800040101010101" pitchFamily="2" charset="-122"/>
              <a:cs typeface="Arial"/>
            </a:endParaRPr>
          </a:p>
        </p:txBody>
      </p:sp>
      <p:sp>
        <p:nvSpPr>
          <p:cNvPr id="3" name="Text Box 5121"/>
          <p:cNvSpPr txBox="1">
            <a:spLocks noChangeArrowheads="1"/>
          </p:cNvSpPr>
          <p:nvPr/>
        </p:nvSpPr>
        <p:spPr bwMode="auto">
          <a:xfrm>
            <a:off x="9804401" y="636799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BA2E9193-7EAA-4BFA-92EE-F985BB935893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23</a:t>
            </a:fld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5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79643" y="2881624"/>
            <a:ext cx="48958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800" dirty="0" smtClean="0">
                <a:solidFill>
                  <a:srgbClr val="292934"/>
                </a:solidFill>
                <a:latin typeface="Arial"/>
                <a:ea typeface="华文新魏" panose="02010800040101010101" pitchFamily="2" charset="-122"/>
                <a:cs typeface="Arial"/>
              </a:rPr>
              <a:t>Backup Slides</a:t>
            </a:r>
            <a:endParaRPr kumimoji="1" lang="zh-CN" altLang="en-US" sz="5800" dirty="0">
              <a:solidFill>
                <a:srgbClr val="292934"/>
              </a:solidFill>
              <a:latin typeface="Arial"/>
              <a:ea typeface="华文新魏" panose="02010800040101010101" pitchFamily="2" charset="-122"/>
              <a:cs typeface="Arial"/>
            </a:endParaRPr>
          </a:p>
        </p:txBody>
      </p:sp>
      <p:sp>
        <p:nvSpPr>
          <p:cNvPr id="3" name="Text Box 5121"/>
          <p:cNvSpPr txBox="1">
            <a:spLocks noChangeArrowheads="1"/>
          </p:cNvSpPr>
          <p:nvPr/>
        </p:nvSpPr>
        <p:spPr bwMode="auto">
          <a:xfrm>
            <a:off x="9804401" y="636799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BA2E9193-7EAA-4BFA-92EE-F985BB935893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24</a:t>
            </a:fld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73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72112" y="496150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Mass Scales of m</a:t>
            </a:r>
            <a:r>
              <a:rPr kumimoji="1" lang="en-US" altLang="zh-CN" sz="2400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</a:t>
            </a:r>
            <a:endParaRPr kumimoji="1" lang="zh-CN" altLang="en-US" sz="2400" baseline="-250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cxnSp>
        <p:nvCxnSpPr>
          <p:cNvPr id="7" name="直线箭头连接符 6"/>
          <p:cNvCxnSpPr>
            <a:endCxn id="10" idx="2"/>
          </p:cNvCxnSpPr>
          <p:nvPr/>
        </p:nvCxnSpPr>
        <p:spPr>
          <a:xfrm flipV="1">
            <a:off x="2807617" y="1368185"/>
            <a:ext cx="5870" cy="4947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569445" y="998853"/>
            <a:ext cx="48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</a:t>
            </a:r>
            <a:r>
              <a:rPr lang="en-US" altLang="zh-CN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</a:t>
            </a:r>
            <a:endParaRPr lang="zh-CN" altLang="en-US" baseline="-250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8386" y="174740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GUT</a:t>
            </a:r>
            <a:endParaRPr lang="zh-CN" altLang="en-US" baseline="-250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02969" y="3284275"/>
            <a:ext cx="582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TeV</a:t>
            </a:r>
            <a:endParaRPr lang="zh-CN" altLang="en-US" baseline="-250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66201" y="4098665"/>
            <a:ext cx="646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GeV</a:t>
            </a:r>
            <a:endParaRPr lang="zh-CN" altLang="en-US" baseline="-250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83482" y="4899545"/>
            <a:ext cx="62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KeV</a:t>
            </a:r>
            <a:endParaRPr lang="zh-CN" altLang="en-US" baseline="-250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336923" y="5759027"/>
            <a:ext cx="467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eV</a:t>
            </a:r>
            <a:endParaRPr lang="zh-CN" altLang="en-US" baseline="-25000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09542" y="1204162"/>
            <a:ext cx="3347002" cy="1477328"/>
          </a:xfrm>
          <a:prstGeom prst="rect">
            <a:avLst/>
          </a:prstGeom>
          <a:ln>
            <a:solidFill>
              <a:srgbClr val="3E893E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Original Seesaw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Fits well with GUTs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Elegantly explains m</a:t>
            </a:r>
            <a:r>
              <a:rPr lang="en-US" altLang="zh-CN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ν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Leptogenesis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</a:rPr>
              <a:t>Hard to test experimentally !</a:t>
            </a:r>
            <a:endParaRPr lang="zh-CN" altLang="en-US" dirty="0">
              <a:solidFill>
                <a:srgbClr val="FF0000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cxnSp>
        <p:nvCxnSpPr>
          <p:cNvPr id="26" name="直线箭头连接符 25"/>
          <p:cNvCxnSpPr>
            <a:stCxn id="24" idx="1"/>
            <a:endCxn id="13" idx="3"/>
          </p:cNvCxnSpPr>
          <p:nvPr/>
        </p:nvCxnSpPr>
        <p:spPr>
          <a:xfrm flipH="1" flipV="1">
            <a:off x="2780364" y="1932074"/>
            <a:ext cx="629178" cy="10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396031" y="2884140"/>
            <a:ext cx="3192363" cy="923330"/>
          </a:xfrm>
          <a:prstGeom prst="rect">
            <a:avLst/>
          </a:prstGeom>
          <a:ln>
            <a:solidFill>
              <a:srgbClr val="3E893E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Inverse &amp; Loop-induced SS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Leptogenesis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Testable at the LHC !</a:t>
            </a:r>
            <a:endParaRPr lang="zh-CN" altLang="en-US" dirty="0">
              <a:solidFill>
                <a:srgbClr val="FF0000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cxnSp>
        <p:nvCxnSpPr>
          <p:cNvPr id="28" name="直线箭头连接符 27"/>
          <p:cNvCxnSpPr>
            <a:stCxn id="27" idx="1"/>
            <a:endCxn id="14" idx="3"/>
          </p:cNvCxnSpPr>
          <p:nvPr/>
        </p:nvCxnSpPr>
        <p:spPr>
          <a:xfrm flipH="1">
            <a:off x="2785394" y="3345805"/>
            <a:ext cx="610637" cy="123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6837107" y="4157870"/>
            <a:ext cx="3657184" cy="923330"/>
          </a:xfrm>
          <a:prstGeom prst="rect">
            <a:avLst/>
          </a:prstGeom>
          <a:ln>
            <a:solidFill>
              <a:srgbClr val="3E893E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νMSM (Neutrino Minimal SM)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EW precisions, 0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ν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ββ, </a:t>
            </a:r>
            <a:r>
              <a:rPr lang="en-US" altLang="zh-CN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Leptogen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.</a:t>
            </a:r>
          </a:p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</a:t>
            </a:r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Fine-tuned model but testable !</a:t>
            </a:r>
            <a:endParaRPr lang="zh-CN" altLang="en-US" dirty="0">
              <a:solidFill>
                <a:srgbClr val="FF0000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cxnSp>
        <p:nvCxnSpPr>
          <p:cNvPr id="31" name="直线箭头连接符 30"/>
          <p:cNvCxnSpPr>
            <a:stCxn id="30" idx="1"/>
            <a:endCxn id="44" idx="2"/>
          </p:cNvCxnSpPr>
          <p:nvPr/>
        </p:nvCxnSpPr>
        <p:spPr>
          <a:xfrm flipH="1" flipV="1">
            <a:off x="3057529" y="4463707"/>
            <a:ext cx="3779578" cy="155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3409542" y="4913056"/>
            <a:ext cx="3345424" cy="646331"/>
          </a:xfrm>
          <a:prstGeom prst="rect">
            <a:avLst/>
          </a:prstGeom>
          <a:ln>
            <a:solidFill>
              <a:srgbClr val="3E893E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DM candidate (warm or cold)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X-ray bound (3.5 KeV line)</a:t>
            </a:r>
            <a:endParaRPr lang="zh-CN" altLang="en-US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cxnSp>
        <p:nvCxnSpPr>
          <p:cNvPr id="34" name="直线箭头连接符 33"/>
          <p:cNvCxnSpPr>
            <a:stCxn id="33" idx="1"/>
            <a:endCxn id="21" idx="3"/>
          </p:cNvCxnSpPr>
          <p:nvPr/>
        </p:nvCxnSpPr>
        <p:spPr>
          <a:xfrm flipH="1" flipV="1">
            <a:off x="2804452" y="5084211"/>
            <a:ext cx="605090" cy="152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/>
          <p:cNvCxnSpPr>
            <a:endCxn id="22" idx="3"/>
          </p:cNvCxnSpPr>
          <p:nvPr/>
        </p:nvCxnSpPr>
        <p:spPr>
          <a:xfrm flipH="1" flipV="1">
            <a:off x="2803930" y="5943694"/>
            <a:ext cx="592101" cy="276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右中括号 43"/>
          <p:cNvSpPr/>
          <p:nvPr/>
        </p:nvSpPr>
        <p:spPr>
          <a:xfrm>
            <a:off x="2807617" y="3937927"/>
            <a:ext cx="249912" cy="105156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96031" y="5759027"/>
            <a:ext cx="5160387" cy="923330"/>
          </a:xfrm>
          <a:prstGeom prst="rect">
            <a:avLst/>
          </a:prstGeom>
          <a:ln>
            <a:solidFill>
              <a:srgbClr val="3E893E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neutrino oscillation &amp; reactor/gallium anomaly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dark radiation</a:t>
            </a:r>
          </a:p>
          <a:p>
            <a:r>
              <a:rPr lang="en-US" altLang="zh-CN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explain N</a:t>
            </a:r>
            <a:r>
              <a:rPr lang="en-US" altLang="zh-CN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eff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&gt; 3</a:t>
            </a:r>
            <a:endParaRPr lang="zh-CN" altLang="en-US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23" name="Text Box 5121"/>
          <p:cNvSpPr txBox="1">
            <a:spLocks noChangeArrowheads="1"/>
          </p:cNvSpPr>
          <p:nvPr/>
        </p:nvSpPr>
        <p:spPr bwMode="auto">
          <a:xfrm>
            <a:off x="9804401" y="636799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BA2E9193-7EAA-4BFA-92EE-F985BB935893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25</a:t>
            </a:fld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4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15238" y="382563"/>
            <a:ext cx="556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Global Constraints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3396" y="874880"/>
            <a:ext cx="5058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from [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Deppisch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Dev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 and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Pilaftsis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, New J. Phys. 17 (2015) 085019]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/>
            </a:endParaRPr>
          </a:p>
        </p:txBody>
      </p:sp>
      <p:pic>
        <p:nvPicPr>
          <p:cNvPr id="18" name="图片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9852" y="1209496"/>
            <a:ext cx="9720000" cy="550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738805" y="900841"/>
            <a:ext cx="1901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m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: 0.1 ~ 500 GeV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20" name="Text Box 5121"/>
          <p:cNvSpPr txBox="1">
            <a:spLocks noChangeArrowheads="1"/>
          </p:cNvSpPr>
          <p:nvPr/>
        </p:nvSpPr>
        <p:spPr bwMode="auto">
          <a:xfrm>
            <a:off x="9804401" y="636799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03A90E53-C1D7-4F1B-AEA1-C5D0853A5FA6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26</a:t>
            </a:fld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6999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64648" y="851722"/>
            <a:ext cx="600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prstClr val="black"/>
                </a:solidFill>
                <a:latin typeface="Times New Roman"/>
                <a:ea typeface="华文新魏" panose="02010800040101010101" pitchFamily="2" charset="-122"/>
                <a:cs typeface="Times New Roman"/>
              </a:rPr>
              <a:t>from [S. </a:t>
            </a:r>
            <a:r>
              <a:rPr kumimoji="1" lang="en-US" altLang="zh-CN" dirty="0" err="1">
                <a:solidFill>
                  <a:prstClr val="black"/>
                </a:solidFill>
                <a:latin typeface="Times New Roman"/>
                <a:ea typeface="华文新魏" panose="02010800040101010101" pitchFamily="2" charset="-122"/>
                <a:cs typeface="Times New Roman"/>
              </a:rPr>
              <a:t>Antusch</a:t>
            </a:r>
            <a:r>
              <a:rPr kumimoji="1" lang="en-US" altLang="zh-CN" dirty="0">
                <a:solidFill>
                  <a:prstClr val="black"/>
                </a:solidFill>
                <a:latin typeface="Times New Roman"/>
                <a:ea typeface="华文新魏" panose="02010800040101010101" pitchFamily="2" charset="-122"/>
                <a:cs typeface="Times New Roman"/>
              </a:rPr>
              <a:t>, E. </a:t>
            </a:r>
            <a:r>
              <a:rPr kumimoji="1" lang="en-US" altLang="zh-CN" dirty="0" err="1">
                <a:solidFill>
                  <a:prstClr val="black"/>
                </a:solidFill>
                <a:latin typeface="Times New Roman"/>
                <a:ea typeface="华文新魏" panose="02010800040101010101" pitchFamily="2" charset="-122"/>
                <a:cs typeface="Times New Roman"/>
              </a:rPr>
              <a:t>Cazzato</a:t>
            </a:r>
            <a:r>
              <a:rPr kumimoji="1" lang="en-US" altLang="zh-CN" dirty="0">
                <a:solidFill>
                  <a:prstClr val="black"/>
                </a:solidFill>
                <a:latin typeface="Times New Roman"/>
                <a:ea typeface="华文新魏" panose="02010800040101010101" pitchFamily="2" charset="-122"/>
                <a:cs typeface="Times New Roman"/>
              </a:rPr>
              <a:t>, O. Fischer, </a:t>
            </a:r>
            <a:r>
              <a:rPr kumimoji="1" lang="en-US" altLang="zh-CN" dirty="0" err="1">
                <a:solidFill>
                  <a:prstClr val="black"/>
                </a:solidFill>
                <a:latin typeface="Times New Roman"/>
                <a:ea typeface="华文新魏" panose="02010800040101010101" pitchFamily="2" charset="-122"/>
                <a:cs typeface="Times New Roman"/>
              </a:rPr>
              <a:t>hep-ph</a:t>
            </a:r>
            <a:r>
              <a:rPr kumimoji="1" lang="en-US" altLang="zh-CN" dirty="0">
                <a:solidFill>
                  <a:prstClr val="black"/>
                </a:solidFill>
                <a:latin typeface="Times New Roman"/>
                <a:ea typeface="华文新魏" panose="02010800040101010101" pitchFamily="2" charset="-122"/>
                <a:cs typeface="Times New Roman"/>
              </a:rPr>
              <a:t>/1612.02728 ]</a:t>
            </a:r>
            <a:endParaRPr kumimoji="1" lang="zh-CN" altLang="en-US" dirty="0">
              <a:solidFill>
                <a:prstClr val="black"/>
              </a:solidFill>
              <a:latin typeface="Times New Roman"/>
              <a:ea typeface="华文新魏" panose="02010800040101010101" pitchFamily="2" charset="-122"/>
              <a:cs typeface="Times New Roman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48" y="1600199"/>
            <a:ext cx="7349470" cy="4687604"/>
          </a:xfrm>
          <a:prstGeom prst="rect">
            <a:avLst/>
          </a:prstGeom>
        </p:spPr>
      </p:pic>
      <p:sp>
        <p:nvSpPr>
          <p:cNvPr id="6" name="Text Box 5121"/>
          <p:cNvSpPr txBox="1">
            <a:spLocks noChangeArrowheads="1"/>
          </p:cNvSpPr>
          <p:nvPr/>
        </p:nvSpPr>
        <p:spPr bwMode="auto">
          <a:xfrm>
            <a:off x="9804401" y="636799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BA2E9193-7EAA-4BFA-92EE-F985BB935893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27</a:t>
            </a:fld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71099" y="280498"/>
            <a:ext cx="3859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Limits at Different Colliders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fig_mN20_dPhiMetMu_LNC_vs_LNV_restN_simulation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26" y="1568739"/>
            <a:ext cx="4207494" cy="3137903"/>
          </a:xfrm>
          <a:prstGeom prst="rect">
            <a:avLst/>
          </a:prstGeom>
        </p:spPr>
      </p:pic>
      <p:pic>
        <p:nvPicPr>
          <p:cNvPr id="6" name="图片 5" descr="fig_mN20_dPhiMetMu_LNC_vs_LNV_restN_theore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26" y="1457377"/>
            <a:ext cx="4572000" cy="303976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798639" y="1521897"/>
            <a:ext cx="153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</a:t>
            </a:r>
            <a:r>
              <a:rPr lang="en-US" altLang="zh-CN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= 20 GeV</a:t>
            </a:r>
            <a:endParaRPr lang="zh-CN" altLang="en-US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03726" y="1198185"/>
            <a:ext cx="126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Simulation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727" y="4867581"/>
            <a:ext cx="6882953" cy="2743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64904" y="1152565"/>
            <a:ext cx="2481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Theoretical calculation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51159" y="256401"/>
            <a:ext cx="370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Calculation vs. Simulation</a:t>
            </a:r>
          </a:p>
        </p:txBody>
      </p:sp>
      <p:sp>
        <p:nvSpPr>
          <p:cNvPr id="3" name="矩形 2"/>
          <p:cNvSpPr/>
          <p:nvPr/>
        </p:nvSpPr>
        <p:spPr>
          <a:xfrm>
            <a:off x="1731727" y="5282723"/>
            <a:ext cx="5604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Distributions are verified by theoretical calculation </a:t>
            </a:r>
          </a:p>
          <a:p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    to make sure it is </a:t>
            </a:r>
            <a:r>
              <a:rPr kumimoji="1" lang="en-US" altLang="zh-CN" dirty="0">
                <a:solidFill>
                  <a:srgbClr val="FF0000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not just fluctuations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.</a:t>
            </a:r>
            <a:endParaRPr lang="zh-CN" altLang="en-US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6" name="Text Box 5121"/>
          <p:cNvSpPr txBox="1">
            <a:spLocks noChangeArrowheads="1"/>
          </p:cNvSpPr>
          <p:nvPr/>
        </p:nvSpPr>
        <p:spPr bwMode="auto">
          <a:xfrm>
            <a:off x="9804401" y="636799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BA2E9193-7EAA-4BFA-92EE-F985BB935893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28</a:t>
            </a:fld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06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871099" y="490048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Cut flow table at HL-LHC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78465" y="1332655"/>
                <a:ext cx="75863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# of events for signal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&amp; background, with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lum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=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 ab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65" y="1332655"/>
                <a:ext cx="7586305" cy="369332"/>
              </a:xfrm>
              <a:prstGeom prst="rect">
                <a:avLst/>
              </a:prstGeom>
              <a:blipFill>
                <a:blip r:embed="rId2"/>
                <a:stretch>
                  <a:fillRect l="-64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65" y="1801576"/>
            <a:ext cx="10925536" cy="3666559"/>
          </a:xfrm>
          <a:prstGeom prst="rect">
            <a:avLst/>
          </a:prstGeom>
        </p:spPr>
      </p:pic>
      <p:sp>
        <p:nvSpPr>
          <p:cNvPr id="8" name="Text Box 5121"/>
          <p:cNvSpPr txBox="1">
            <a:spLocks noChangeArrowheads="1"/>
          </p:cNvSpPr>
          <p:nvPr/>
        </p:nvSpPr>
        <p:spPr bwMode="auto">
          <a:xfrm>
            <a:off x="9804401" y="6367997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BA2E9193-7EAA-4BFA-92EE-F985BB935893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29</a:t>
            </a:fld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33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34801" y="506596"/>
            <a:ext cx="651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Sterile Neutrino Productions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@ pp Colliders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046" y="1345808"/>
            <a:ext cx="2082800" cy="1371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44" y="3926929"/>
            <a:ext cx="2133600" cy="13716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0" name="矩形 19"/>
          <p:cNvSpPr/>
          <p:nvPr/>
        </p:nvSpPr>
        <p:spPr>
          <a:xfrm>
            <a:off x="1396648" y="5386528"/>
            <a:ext cx="2850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Mostly studied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(important for m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&lt; 1 TeV)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t="14248"/>
          <a:stretch/>
        </p:blipFill>
        <p:spPr>
          <a:xfrm>
            <a:off x="7203046" y="4260501"/>
            <a:ext cx="2235200" cy="113259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040118" y="5644965"/>
            <a:ext cx="3364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More important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for m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&gt; 1 TeV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990" y="1641114"/>
            <a:ext cx="1943100" cy="6985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390203" y="2635481"/>
            <a:ext cx="3991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almost unobserved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</a:t>
            </a:r>
            <a:r>
              <a:rPr kumimoji="0" lang="en-US" altLang="zh-CN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</a:t>
            </a:r>
            <a:r>
              <a:rPr kumimoji="0" lang="en-US" altLang="zh-CN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+</a:t>
            </a:r>
            <a:r>
              <a:rPr kumimoji="0" lang="en-US" altLang="zh-CN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</a:t>
            </a:r>
            <a:r>
              <a:rPr kumimoji="0" lang="en-US" altLang="zh-C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-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or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l</a:t>
            </a:r>
            <a:r>
              <a:rPr kumimoji="0" lang="en-US" altLang="zh-C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±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+MET suffer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from huge BG)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45402" y="2902074"/>
            <a:ext cx="3200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(no resonance enhancement)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23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E6332D28-996B-4490-9BEF-4DBDAA662E7F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33" name="组合 32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34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srgbClr val="FFFF00"/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40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0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89409" y="412016"/>
            <a:ext cx="622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1" lang="en-US" altLang="zh-CN" sz="2400" dirty="0" smtClean="0">
                <a:solidFill>
                  <a:prstClr val="black"/>
                </a:solidFill>
                <a:ea typeface="宋体" panose="02010600030101010101" pitchFamily="2" charset="-122"/>
                <a:cs typeface="Arial"/>
              </a:rPr>
              <a:t>Main Search Channels </a:t>
            </a:r>
            <a:r>
              <a:rPr kumimoji="1" lang="en-US" altLang="zh-CN" sz="2400" dirty="0">
                <a:solidFill>
                  <a:prstClr val="black"/>
                </a:solidFill>
                <a:ea typeface="宋体" panose="02010600030101010101" pitchFamily="2" charset="-122"/>
                <a:cs typeface="Arial"/>
              </a:rPr>
              <a:t>@ pp Colliders</a:t>
            </a:r>
            <a:endParaRPr kumimoji="1" lang="zh-CN" altLang="en-US" sz="2400" dirty="0">
              <a:solidFill>
                <a:prstClr val="black"/>
              </a:solidFill>
              <a:ea typeface="宋体" panose="02010600030101010101" pitchFamily="2" charset="-122"/>
              <a:cs typeface="Arial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622407"/>
              </p:ext>
            </p:extLst>
          </p:nvPr>
        </p:nvGraphicFramePr>
        <p:xfrm>
          <a:off x="6423025" y="2032053"/>
          <a:ext cx="1943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810" name="Equation" r:id="rId3" imgW="1943100" imgH="393700" progId="Equation.DSMT4">
                  <p:embed/>
                </p:oleObj>
              </mc:Choice>
              <mc:Fallback>
                <p:oleObj name="Equation" r:id="rId3" imgW="1943100" imgH="393700" progId="Equation.DSMT4">
                  <p:embed/>
                  <p:pic>
                    <p:nvPicPr>
                      <p:cNvPr id="42" name="对象 4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3025" y="2032053"/>
                        <a:ext cx="1943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05079"/>
              </p:ext>
            </p:extLst>
          </p:nvPr>
        </p:nvGraphicFramePr>
        <p:xfrm>
          <a:off x="6458960" y="3286739"/>
          <a:ext cx="1727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811" name="Equation" r:id="rId5" imgW="1727200" imgH="355600" progId="Equation.DSMT4">
                  <p:embed/>
                </p:oleObj>
              </mc:Choice>
              <mc:Fallback>
                <p:oleObj name="Equation" r:id="rId5" imgW="1727200" imgH="355600" progId="Equation.DSMT4">
                  <p:embed/>
                  <p:pic>
                    <p:nvPicPr>
                      <p:cNvPr id="43" name="对象 4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8960" y="3286739"/>
                        <a:ext cx="17272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上下箭头 8"/>
          <p:cNvSpPr/>
          <p:nvPr/>
        </p:nvSpPr>
        <p:spPr>
          <a:xfrm>
            <a:off x="7515602" y="2472720"/>
            <a:ext cx="202674" cy="770069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0181" y="2664961"/>
            <a:ext cx="184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distinguishable?</a:t>
            </a:r>
          </a:p>
        </p:txBody>
      </p:sp>
      <p:sp>
        <p:nvSpPr>
          <p:cNvPr id="11" name="矩形 10"/>
          <p:cNvSpPr/>
          <p:nvPr/>
        </p:nvSpPr>
        <p:spPr>
          <a:xfrm>
            <a:off x="8391685" y="3234715"/>
            <a:ext cx="1749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[0809.2096, 1509.05981]</a:t>
            </a:r>
          </a:p>
        </p:txBody>
      </p:sp>
      <p:sp>
        <p:nvSpPr>
          <p:cNvPr id="12" name="矩形 11"/>
          <p:cNvSpPr/>
          <p:nvPr/>
        </p:nvSpPr>
        <p:spPr>
          <a:xfrm>
            <a:off x="8337637" y="1582140"/>
            <a:ext cx="1763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m</a:t>
            </a:r>
            <a:r>
              <a:rPr lang="en-US" altLang="zh-CN" sz="1200" baseline="-250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N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 &lt; 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m</a:t>
            </a:r>
            <a:r>
              <a:rPr lang="en-US" altLang="zh-CN" sz="1200" baseline="-250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W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: [1504.02470]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m</a:t>
            </a:r>
            <a:r>
              <a:rPr lang="en-US" altLang="zh-CN" sz="1200" baseline="-250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N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 &gt; 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m</a:t>
            </a:r>
            <a:r>
              <a:rPr lang="en-US" altLang="zh-CN" sz="1200" baseline="-250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W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: [0809.2096,  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0910.2720, 1112.6419 ...]</a:t>
            </a:r>
          </a:p>
        </p:txBody>
      </p:sp>
      <p:sp>
        <p:nvSpPr>
          <p:cNvPr id="13" name="矩形 12"/>
          <p:cNvSpPr/>
          <p:nvPr/>
        </p:nvSpPr>
        <p:spPr>
          <a:xfrm>
            <a:off x="5400493" y="1221701"/>
            <a:ext cx="5059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better for Majorana or Dirac N with </a:t>
            </a:r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m</a:t>
            </a:r>
            <a:r>
              <a:rPr lang="en-US" altLang="zh-CN" baseline="-25000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N</a:t>
            </a:r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&lt; </a:t>
            </a:r>
            <a:r>
              <a:rPr lang="en-US" altLang="zh-CN" dirty="0" err="1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m</a:t>
            </a:r>
            <a:r>
              <a:rPr lang="en-US" altLang="zh-CN" baseline="-25000" dirty="0" err="1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W</a:t>
            </a:r>
            <a:r>
              <a:rPr lang="en-US" altLang="zh-CN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endParaRPr lang="en-US" altLang="zh-CN" dirty="0">
              <a:solidFill>
                <a:srgbClr val="0000FF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662045" y="2631833"/>
            <a:ext cx="1737360" cy="452091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28301" y="944695"/>
            <a:ext cx="112082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3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 MET</a:t>
            </a:r>
          </a:p>
        </p:txBody>
      </p:sp>
      <p:sp>
        <p:nvSpPr>
          <p:cNvPr id="20" name="矩形 19"/>
          <p:cNvSpPr/>
          <p:nvPr/>
        </p:nvSpPr>
        <p:spPr>
          <a:xfrm>
            <a:off x="5655554" y="2020838"/>
            <a:ext cx="689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LNV:</a:t>
            </a:r>
          </a:p>
        </p:txBody>
      </p:sp>
      <p:sp>
        <p:nvSpPr>
          <p:cNvPr id="21" name="矩形 20"/>
          <p:cNvSpPr/>
          <p:nvPr/>
        </p:nvSpPr>
        <p:spPr>
          <a:xfrm>
            <a:off x="5616650" y="3237539"/>
            <a:ext cx="77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 LNC:</a:t>
            </a:r>
            <a:endParaRPr lang="zh-CN" altLang="en-US" dirty="0">
              <a:solidFill>
                <a:prstClr val="black"/>
              </a:solidFill>
              <a:latin typeface="News Gothic MT"/>
              <a:ea typeface="宋体" panose="02010600030101010101" pitchFamily="2" charset="-122"/>
            </a:endParaRPr>
          </a:p>
        </p:txBody>
      </p:sp>
      <p:pic>
        <p:nvPicPr>
          <p:cNvPr id="22" name="图片 21" descr="LNC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01" y="2714877"/>
            <a:ext cx="2630896" cy="131544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038769" y="2553523"/>
            <a:ext cx="2596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000"/>
              </a:buClr>
              <a:buSzPct val="100000"/>
            </a:pPr>
            <a:r>
              <a:rPr kumimoji="1" lang="en-US" altLang="zh-CN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non-</a:t>
            </a:r>
            <a:r>
              <a:rPr kumimoji="1" lang="en-US" altLang="zh-CN" dirty="0" err="1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trival</a:t>
            </a:r>
            <a:r>
              <a:rPr kumimoji="1" lang="en-US" altLang="zh-CN" dirty="0">
                <a:solidFill>
                  <a:srgbClr val="FF0000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Wingdings"/>
                <a:cs typeface="Arial"/>
                <a:sym typeface="Wingdings"/>
              </a:rPr>
              <a:t></a:t>
            </a:r>
          </a:p>
          <a:p>
            <a:pPr>
              <a:buClr>
                <a:srgbClr val="008000"/>
              </a:buClr>
              <a:buSzPct val="100000"/>
            </a:pPr>
            <a:r>
              <a:rPr kumimoji="1" lang="en-US" altLang="zh-CN" dirty="0">
                <a:solidFill>
                  <a:prstClr val="black"/>
                </a:solidFill>
                <a:latin typeface="Arial"/>
                <a:ea typeface="Wingdings"/>
                <a:cs typeface="Arial"/>
                <a:sym typeface="Wingdings"/>
              </a:rPr>
              <a:t>flavor of </a:t>
            </a:r>
            <a:r>
              <a:rPr kumimoji="1" lang="en-US" altLang="zh-CN" i="1" dirty="0" err="1">
                <a:solidFill>
                  <a:prstClr val="black"/>
                </a:solidFill>
                <a:latin typeface="Arial"/>
                <a:ea typeface="Wingdings"/>
                <a:cs typeface="Arial"/>
                <a:sym typeface="Wingdings"/>
              </a:rPr>
              <a:t>ν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Wingdings"/>
                <a:cs typeface="Arial"/>
                <a:sym typeface="Wingdings"/>
              </a:rPr>
              <a:t> undetectable</a:t>
            </a:r>
          </a:p>
        </p:txBody>
      </p:sp>
      <p:pic>
        <p:nvPicPr>
          <p:cNvPr id="24" name="图片 23" descr="LN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44" y="1323777"/>
            <a:ext cx="2528193" cy="1264097"/>
          </a:xfrm>
          <a:prstGeom prst="rect">
            <a:avLst/>
          </a:prstGeom>
        </p:spPr>
      </p:pic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391037"/>
              </p:ext>
            </p:extLst>
          </p:nvPr>
        </p:nvGraphicFramePr>
        <p:xfrm>
          <a:off x="5852118" y="5522612"/>
          <a:ext cx="4064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812" name="Equation" r:id="rId9" imgW="4064000" imgH="355600" progId="Equation.DSMT4">
                  <p:embed/>
                </p:oleObj>
              </mc:Choice>
              <mc:Fallback>
                <p:oleObj name="Equation" r:id="rId9" imgW="4064000" imgH="355600" progId="Equation.DSMT4">
                  <p:embed/>
                  <p:pic>
                    <p:nvPicPr>
                      <p:cNvPr id="7" name="对象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52118" y="5522612"/>
                        <a:ext cx="4064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矩形 27"/>
          <p:cNvSpPr/>
          <p:nvPr/>
        </p:nvSpPr>
        <p:spPr>
          <a:xfrm>
            <a:off x="1496352" y="4381233"/>
            <a:ext cx="806631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2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 </a:t>
            </a:r>
            <a:r>
              <a:rPr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+ 2</a:t>
            </a:r>
            <a:r>
              <a:rPr lang="en-US" altLang="zh-CN" i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j</a:t>
            </a:r>
            <a:endParaRPr lang="en-US" altLang="zh-CN" i="1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791358" y="5152796"/>
            <a:ext cx="1200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Majorana:</a:t>
            </a:r>
          </a:p>
        </p:txBody>
      </p:sp>
      <p:sp>
        <p:nvSpPr>
          <p:cNvPr id="31" name="矩形 30"/>
          <p:cNvSpPr/>
          <p:nvPr/>
        </p:nvSpPr>
        <p:spPr>
          <a:xfrm>
            <a:off x="8139232" y="5522128"/>
            <a:ext cx="621535" cy="355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News Gothic MT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90824" y="500353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[CMS: 1207.6079, 1501.05566]</a:t>
            </a:r>
          </a:p>
          <a:p>
            <a:pPr algn="r"/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[ATLAS-CONF-2012-139]</a:t>
            </a:r>
          </a:p>
        </p:txBody>
      </p:sp>
      <p:sp>
        <p:nvSpPr>
          <p:cNvPr id="35" name="矩形 34"/>
          <p:cNvSpPr/>
          <p:nvPr/>
        </p:nvSpPr>
        <p:spPr>
          <a:xfrm>
            <a:off x="5697116" y="4312924"/>
            <a:ext cx="313098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need well isolated energetic 2 jets;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better for </a:t>
            </a:r>
            <a:r>
              <a:rPr lang="en-US" altLang="zh-CN" dirty="0" err="1" smtClean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m</a:t>
            </a:r>
            <a:r>
              <a:rPr lang="en-US" altLang="zh-CN" baseline="-25000" dirty="0" err="1" smtClean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N</a:t>
            </a:r>
            <a:r>
              <a:rPr lang="en-US" altLang="zh-CN" dirty="0" smtClean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&gt; </a:t>
            </a:r>
            <a:r>
              <a:rPr lang="en-US" altLang="zh-CN" dirty="0" err="1" smtClean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m</a:t>
            </a:r>
            <a:r>
              <a:rPr lang="en-US" altLang="zh-CN" baseline="-25000" dirty="0" err="1" smtClean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W</a:t>
            </a:r>
            <a:endParaRPr lang="en-US" altLang="zh-CN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2118" y="6031050"/>
            <a:ext cx="4162318" cy="66257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6174" y="4946426"/>
            <a:ext cx="2676571" cy="1784380"/>
          </a:xfrm>
          <a:prstGeom prst="rect">
            <a:avLst/>
          </a:prstGeom>
        </p:spPr>
      </p:pic>
      <p:sp>
        <p:nvSpPr>
          <p:cNvPr id="36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1E28FF00-A3FF-4C89-82FA-4BF1654B5338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112856" y="6169270"/>
            <a:ext cx="688868" cy="452091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News Gothic MT"/>
              <a:ea typeface="宋体" panose="02010600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47" name="组合 46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49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srgbClr val="FFFF00"/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55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15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4133334" y="409722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</a:rPr>
              <a:t>Collider Limits on Sterile Neutrinos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01" y="1508668"/>
            <a:ext cx="10653952" cy="5004704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704967" y="1009908"/>
            <a:ext cx="7072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LHC, CMS experiment: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Phys.Rev.Lett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120 (2018) no.22,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221801,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Search for heavy neutral leptons in events with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three charged leptons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proton-proton collisions at 13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TeV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9ADB05B9-D1CC-4E1C-B946-692212D53D09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27" name="组合 26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29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srgbClr val="FFFF00"/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34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8167851" y="1056074"/>
            <a:ext cx="112082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3</a:t>
            </a:r>
            <a:r>
              <a:rPr lang="en-US" altLang="zh-CN" i="1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 MET</a:t>
            </a:r>
          </a:p>
        </p:txBody>
      </p:sp>
    </p:spTree>
    <p:extLst>
      <p:ext uri="{BB962C8B-B14F-4D97-AF65-F5344CB8AC3E}">
        <p14:creationId xmlns:p14="http://schemas.microsoft.com/office/powerpoint/2010/main" val="17107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4967" y="1009908"/>
            <a:ext cx="776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LHC, CMS experiment: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hep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-ex/1806.10905, </a:t>
            </a:r>
            <a:r>
              <a:rPr lang="en-US" altLang="zh-CN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CMS-EXO-17-028,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“Search for heavy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Majorana neutrinos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same-sign dilepton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channels in proton-proton collisions </a:t>
            </a:r>
            <a:r>
              <a:rPr lang="en-US" sz="1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 TeV”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0199" y="1510525"/>
            <a:ext cx="5400000" cy="3420000"/>
          </a:xfrm>
          <a:prstGeom prst="rect">
            <a:avLst/>
          </a:prstGeom>
        </p:spPr>
      </p:pic>
      <p:pic>
        <p:nvPicPr>
          <p:cNvPr id="6" name="图片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37242" y="1510525"/>
            <a:ext cx="5400000" cy="34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36" y="5052604"/>
            <a:ext cx="8254306" cy="17151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33334" y="409722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</a:rPr>
              <a:t>Collider Limits on Sterile Neutrinos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10" name="组合 9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12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srgbClr val="FFFF00"/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17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  <p:sp>
        <p:nvSpPr>
          <p:cNvPr id="19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941FBB6A-4F5D-486A-B503-62A00979A587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67851" y="1056074"/>
            <a:ext cx="1523174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2</a:t>
            </a:r>
            <a:r>
              <a:rPr lang="en-US" altLang="zh-CN" i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</a:t>
            </a:r>
            <a:r>
              <a:rPr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(SS)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+ </a:t>
            </a:r>
            <a:r>
              <a:rPr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≥ 1 j</a:t>
            </a:r>
            <a:endParaRPr lang="en-US" altLang="zh-CN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3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15238" y="382563"/>
            <a:ext cx="556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Global Constraints</a:t>
            </a:r>
            <a:endParaRPr kumimoji="1" lang="zh-CN" altLang="en-US" sz="24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738805" y="900841"/>
            <a:ext cx="1901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</a:t>
            </a:r>
            <a:r>
              <a:rPr lang="en-US" altLang="zh-CN" sz="1600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: 0.1 ~ 500 GeV</a:t>
            </a:r>
            <a:endParaRPr lang="zh-CN" altLang="en-US" sz="16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2" y="1234860"/>
            <a:ext cx="9703906" cy="55133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33396" y="874880"/>
            <a:ext cx="5058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from [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Deppisch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, 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Dev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 and 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Pilaftsis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, New J. Phys. 17 (2015) 085019]</a:t>
            </a:r>
            <a:endParaRPr lang="zh-CN" altLang="en-US" sz="1200" dirty="0">
              <a:solidFill>
                <a:prstClr val="black"/>
              </a:solidFill>
              <a:latin typeface="Times New Roman"/>
              <a:ea typeface="宋体" panose="02010600030101010101" pitchFamily="2" charset="-122"/>
              <a:cs typeface="Times New Roman"/>
            </a:endParaRPr>
          </a:p>
        </p:txBody>
      </p:sp>
      <p:sp>
        <p:nvSpPr>
          <p:cNvPr id="18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DDDC3BD9-F48B-4B23-8D01-23D6D278137A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22" name="组合 21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24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srgbClr val="FFFF00"/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29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8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15238" y="382563"/>
            <a:ext cx="556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Global Constraints</a:t>
            </a:r>
            <a:endParaRPr kumimoji="1" lang="zh-CN" altLang="en-US" sz="24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38805" y="900841"/>
            <a:ext cx="1901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m</a:t>
            </a:r>
            <a:r>
              <a:rPr lang="en-US" altLang="zh-CN" sz="1600" baseline="-250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N</a:t>
            </a:r>
            <a:r>
              <a:rPr lang="en-US" altLang="zh-CN" sz="160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: 0.1 ~ 500 GeV</a:t>
            </a:r>
            <a:endParaRPr lang="zh-CN" altLang="en-US" sz="160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3396" y="874880"/>
            <a:ext cx="5058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from [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Deppisch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, 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Dev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 and </a:t>
            </a:r>
            <a:r>
              <a:rPr lang="en-US" altLang="zh-CN" sz="1200" dirty="0" err="1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Pilaftsis</a:t>
            </a:r>
            <a:r>
              <a:rPr lang="en-US" altLang="zh-CN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, New J. Phys. 17 (2015) 085019]</a:t>
            </a:r>
            <a:endParaRPr lang="zh-CN" altLang="en-US" sz="1200" dirty="0">
              <a:solidFill>
                <a:prstClr val="black"/>
              </a:solidFill>
              <a:latin typeface="Times New Roman"/>
              <a:ea typeface="宋体" panose="02010600030101010101" pitchFamily="2" charset="-122"/>
              <a:cs typeface="Times New Roman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357" y="-23715"/>
            <a:ext cx="12184643" cy="399648"/>
            <a:chOff x="7357" y="-23715"/>
            <a:chExt cx="12184643" cy="399648"/>
          </a:xfrm>
        </p:grpSpPr>
        <p:grpSp>
          <p:nvGrpSpPr>
            <p:cNvPr id="9" name="组合 8"/>
            <p:cNvGrpSpPr/>
            <p:nvPr/>
          </p:nvGrpSpPr>
          <p:grpSpPr>
            <a:xfrm>
              <a:off x="7357" y="-13376"/>
              <a:ext cx="12184643" cy="389309"/>
              <a:chOff x="7357" y="-13376"/>
              <a:chExt cx="12184643" cy="389309"/>
            </a:xfrm>
          </p:grpSpPr>
          <p:sp>
            <p:nvSpPr>
              <p:cNvPr id="11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7357" y="0"/>
                <a:ext cx="2880000" cy="360000"/>
              </a:xfrm>
              <a:prstGeom prst="chevron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箭头: V 形 8">
                <a:extLst>
                  <a:ext uri="{FF2B5EF4-FFF2-40B4-BE49-F238E27FC236}">
                    <a16:creationId xmlns:a16="http://schemas.microsoft.com/office/drawing/2014/main" id="{B075E642-362A-46E2-93F6-3A3D09EB24FD}"/>
                  </a:ext>
                </a:extLst>
              </p:cNvPr>
              <p:cNvSpPr/>
              <p:nvPr/>
            </p:nvSpPr>
            <p:spPr>
              <a:xfrm>
                <a:off x="6748261" y="82"/>
                <a:ext cx="396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箭头: V 形 9">
                <a:extLst>
                  <a:ext uri="{FF2B5EF4-FFF2-40B4-BE49-F238E27FC236}">
                    <a16:creationId xmlns:a16="http://schemas.microsoft.com/office/drawing/2014/main" id="{B94C5E98-2B53-4C02-9430-BC80A19D2EBA}"/>
                  </a:ext>
                </a:extLst>
              </p:cNvPr>
              <p:cNvSpPr/>
              <p:nvPr/>
            </p:nvSpPr>
            <p:spPr>
              <a:xfrm>
                <a:off x="10752000" y="6601"/>
                <a:ext cx="144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8E11E7D-1569-449B-8F1B-4E66A9EC0955}"/>
                  </a:ext>
                </a:extLst>
              </p:cNvPr>
              <p:cNvSpPr/>
              <p:nvPr/>
            </p:nvSpPr>
            <p:spPr>
              <a:xfrm>
                <a:off x="10898909" y="6601"/>
                <a:ext cx="11721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80604020202020204" charset="0"/>
                    <a:ea typeface="方正书宋_GBK" charset="-122"/>
                  </a:rPr>
                  <a:t>Summary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738287" y="-13376"/>
                <a:ext cx="1390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 smtClean="0">
                    <a:solidFill>
                      <a:srgbClr val="FFFF00"/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Introduction</a:t>
                </a:r>
                <a:endParaRPr lang="zh-CN" altLang="en-US" i="1" dirty="0">
                  <a:solidFill>
                    <a:srgbClr val="FFFF00"/>
                  </a:solidFill>
                  <a:latin typeface="Arial"/>
                </a:endParaRPr>
              </a:p>
            </p:txBody>
          </p:sp>
          <p:sp>
            <p:nvSpPr>
              <p:cNvPr id="16" name="箭头: V 形 7">
                <a:extLst>
                  <a:ext uri="{FF2B5EF4-FFF2-40B4-BE49-F238E27FC236}">
                    <a16:creationId xmlns:a16="http://schemas.microsoft.com/office/drawing/2014/main" id="{E5F966FA-0D88-418E-973F-D32D4627C0DC}"/>
                  </a:ext>
                </a:extLst>
              </p:cNvPr>
              <p:cNvSpPr/>
              <p:nvPr/>
            </p:nvSpPr>
            <p:spPr>
              <a:xfrm>
                <a:off x="2920538" y="2932"/>
                <a:ext cx="3780000" cy="360000"/>
              </a:xfrm>
              <a:prstGeom prst="chevron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8BDE2AC-D417-4396-9493-29A490CCB95C}"/>
                  </a:ext>
                </a:extLst>
              </p:cNvPr>
              <p:cNvSpPr/>
              <p:nvPr/>
            </p:nvSpPr>
            <p:spPr>
              <a:xfrm>
                <a:off x="3774550" y="-10444"/>
                <a:ext cx="2182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3</a:t>
                </a:r>
                <a:r>
                  <a:rPr lang="en-US" altLang="zh-CN" i="1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l</a:t>
                </a:r>
                <a:r>
                  <a:rPr lang="en-US" altLang="zh-CN" dirty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+MET </a:t>
                </a:r>
                <a:r>
                  <a:rPr lang="en-US" altLang="zh-CN" dirty="0" smtClean="0">
                    <a:solidFill>
                      <a:prstClr val="white">
                        <a:lumMod val="65000"/>
                      </a:prstClr>
                    </a:solidFill>
                    <a:latin typeface="Arial" panose="02080604020202020204" charset="0"/>
                    <a:ea typeface="方正书宋_GBK" charset="-122"/>
                    <a:sym typeface="Wingdings" panose="05000000000000000000" pitchFamily="2" charset="2"/>
                  </a:rPr>
                  <a:t>@ HL-LHC</a:t>
                </a:r>
                <a:endParaRPr lang="zh-CN" altLang="en-US" dirty="0">
                  <a:solidFill>
                    <a:prstClr val="white">
                      <a:lumMod val="6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8755CC-88D2-498D-A1BC-CD31FD84F9D1}"/>
                </a:ext>
              </a:extLst>
            </p:cNvPr>
            <p:cNvSpPr/>
            <p:nvPr/>
          </p:nvSpPr>
          <p:spPr>
            <a:xfrm>
              <a:off x="6976670" y="-23715"/>
              <a:ext cx="3605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+2</a:t>
              </a:r>
              <a:r>
                <a:rPr lang="en-US" altLang="zh-CN" i="1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j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 @ </a:t>
              </a:r>
              <a:r>
                <a:rPr lang="en-US" altLang="zh-CN" kern="0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HL-LHC &amp; 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SppC</a:t>
              </a:r>
              <a:r>
                <a:rPr lang="en-US" altLang="zh-CN" kern="0" dirty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/FCC-</a:t>
              </a:r>
              <a:r>
                <a:rPr lang="en-US" altLang="zh-CN" kern="0" dirty="0" err="1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hh</a:t>
              </a:r>
              <a:endPara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endParaRPr>
            </a:p>
          </p:txBody>
        </p:sp>
      </p:grpSp>
      <p:pic>
        <p:nvPicPr>
          <p:cNvPr id="18" name="图片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20288" y="1239395"/>
            <a:ext cx="9720000" cy="550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956558" y="3182729"/>
            <a:ext cx="3188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Z.Phys</a:t>
            </a:r>
            <a:r>
              <a:rPr lang="en-US" sz="1200" dirty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. C74 (1997) 57-71, </a:t>
            </a:r>
            <a:r>
              <a:rPr lang="en-US" sz="1200" dirty="0" smtClean="0">
                <a:solidFill>
                  <a:prstClr val="black"/>
                </a:solidFill>
                <a:latin typeface="Times New Roman"/>
                <a:ea typeface="宋体" panose="02010600030101010101" pitchFamily="2" charset="-122"/>
                <a:cs typeface="Times New Roman"/>
              </a:rPr>
              <a:t>CERN-PPE-96-195]</a:t>
            </a:r>
            <a:endParaRPr lang="en-US" sz="1200" dirty="0">
              <a:solidFill>
                <a:prstClr val="black"/>
              </a:solidFill>
              <a:latin typeface="Times New Roman"/>
              <a:ea typeface="宋体" panose="02010600030101010101" pitchFamily="2" charset="-122"/>
              <a:cs typeface="Times New Roman"/>
            </a:endParaRPr>
          </a:p>
        </p:txBody>
      </p:sp>
      <p:sp>
        <p:nvSpPr>
          <p:cNvPr id="20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66B58C58-19E2-4D52-BD41-B83CF60D15AA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054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4747386" y="385326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Production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Rates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133" y="1181626"/>
            <a:ext cx="3657600" cy="16080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653" y="1199448"/>
            <a:ext cx="3657600" cy="159026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587877" y="2276937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  <a:cs typeface="+mn-cs"/>
              </a:rPr>
              <a:t>LNC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  <a:cs typeface="+mn-cs"/>
              </a:rPr>
              <a:t>via Majorana or Dirac N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41639" y="850307"/>
            <a:ext cx="3867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3</a:t>
            </a:r>
            <a:r>
              <a:rPr lang="en-US" altLang="zh-CN" i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</a:rPr>
              <a:t>l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+ MET with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no-OSSF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lepton pairs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2" name="图片 1" descr="屏幕快照 2016-09-24 20.55.10.pn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86"/>
          <a:stretch/>
        </p:blipFill>
        <p:spPr>
          <a:xfrm>
            <a:off x="1371337" y="2895263"/>
            <a:ext cx="3657600" cy="749808"/>
          </a:xfrm>
          <a:prstGeom prst="rect">
            <a:avLst/>
          </a:prstGeom>
        </p:spPr>
      </p:pic>
      <p:pic>
        <p:nvPicPr>
          <p:cNvPr id="15" name="图片 14" descr="屏幕快照 2016-09-24 20.55.1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4"/>
          <a:stretch/>
        </p:blipFill>
        <p:spPr>
          <a:xfrm>
            <a:off x="6590204" y="2895264"/>
            <a:ext cx="3657600" cy="74347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931288" y="3768772"/>
            <a:ext cx="435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Scale factors for different tri-lepton states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99175"/>
              </p:ext>
            </p:extLst>
          </p:nvPr>
        </p:nvGraphicFramePr>
        <p:xfrm>
          <a:off x="1049497" y="4151614"/>
          <a:ext cx="4560809" cy="1651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16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baseline="0" dirty="0" smtClean="0">
                          <a:latin typeface="Arial"/>
                          <a:cs typeface="Arial"/>
                        </a:rPr>
                        <a:t>Dirac</a:t>
                      </a:r>
                    </a:p>
                    <a:p>
                      <a:pPr algn="ctr"/>
                      <a:r>
                        <a:rPr lang="en-US" altLang="zh-CN" b="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altLang="zh-CN" b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LNC</a:t>
                      </a:r>
                      <a:r>
                        <a:rPr lang="en-US" altLang="zh-CN" b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zh-CN" altLang="en-US" b="0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baseline="0" dirty="0" smtClean="0">
                          <a:latin typeface="Arial"/>
                          <a:cs typeface="Arial"/>
                        </a:rPr>
                        <a:t>Majorana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baseline="0" dirty="0" smtClean="0">
                          <a:latin typeface="Arial"/>
                          <a:cs typeface="Arial"/>
                        </a:rPr>
                        <a:t>(LNC+</a:t>
                      </a:r>
                      <a:r>
                        <a:rPr lang="en-US" altLang="zh-CN" b="0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LNV</a:t>
                      </a:r>
                      <a:r>
                        <a:rPr lang="en-US" altLang="zh-CN" b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zh-CN" altLang="en-US" b="0" baseline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0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lang="zh-CN" altLang="en-US" b="0" i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altLang="zh-CN" b="0" i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0" dirty="0" smtClean="0">
                          <a:latin typeface="Arial"/>
                          <a:cs typeface="Arial"/>
                        </a:rPr>
                        <a:t>(1 + </a:t>
                      </a:r>
                      <a:r>
                        <a:rPr lang="en-US" altLang="zh-CN" b="0" i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lang="en-US" altLang="zh-CN" b="0" i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0" dirty="0" smtClean="0">
                          <a:latin typeface="Arial"/>
                          <a:cs typeface="Arial"/>
                        </a:rPr>
                        <a:t>)</a:t>
                      </a:r>
                      <a:endParaRPr lang="zh-CN" altLang="en-US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b="0" baseline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lang="zh-CN" altLang="en-US" b="0" i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b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zh-CN" altLang="en-US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948" y="4807574"/>
            <a:ext cx="1005840" cy="599224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7049947" y="4828378"/>
            <a:ext cx="168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disparity factor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37760" y="3805138"/>
            <a:ext cx="2198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normalization factor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665" y="4045434"/>
            <a:ext cx="2743200" cy="590843"/>
          </a:xfrm>
          <a:prstGeom prst="rect">
            <a:avLst/>
          </a:prstGeom>
        </p:spPr>
      </p:pic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225122"/>
              </p:ext>
            </p:extLst>
          </p:nvPr>
        </p:nvGraphicFramePr>
        <p:xfrm>
          <a:off x="4291108" y="5130368"/>
          <a:ext cx="914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80" name="Equation" r:id="rId8" imgW="914400" imgH="660400" progId="Equation.DSMT4">
                  <p:embed/>
                </p:oleObj>
              </mc:Choice>
              <mc:Fallback>
                <p:oleObj name="Equation" r:id="rId8" imgW="914400" imgH="660400" progId="Equation.DSMT4">
                  <p:embed/>
                  <p:pic>
                    <p:nvPicPr>
                      <p:cNvPr id="9" name="对象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91108" y="5130368"/>
                        <a:ext cx="9144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矩形 35"/>
          <p:cNvSpPr/>
          <p:nvPr/>
        </p:nvSpPr>
        <p:spPr>
          <a:xfrm>
            <a:off x="6621133" y="559906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when </a:t>
            </a:r>
            <a:r>
              <a:rPr kumimoji="1" lang="en-US" altLang="zh-CN" i="1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r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r>
              <a:rPr kumimoji="1" lang="en-US" altLang="zh-CN" dirty="0" smtClean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= 1</a:t>
            </a:r>
            <a:r>
              <a:rPr kumimoji="1" lang="en-US" altLang="zh-CN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Wingdings"/>
              </a:rPr>
              <a:t>,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64624" y="2290424"/>
            <a:ext cx="237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  <a:cs typeface="+mn-cs"/>
              </a:rPr>
              <a:t>LNV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宋体" panose="02010600030101010101" pitchFamily="2" charset="-122"/>
                <a:cs typeface="+mn-cs"/>
              </a:rPr>
              <a:t>via Majorana N only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525" y="5328247"/>
            <a:ext cx="1097280" cy="3017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377" y="4862317"/>
            <a:ext cx="1097280" cy="28135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31288" y="6095414"/>
            <a:ext cx="6800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  <a:sym typeface="Wingdings"/>
              </a:rPr>
              <a:t>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When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r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&gt;&gt; 1, or &lt;&lt; 1, Dirac vs. Majorana via production rates,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/>
              </a:rPr>
              <a:t>    details see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[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Phys. Rev. D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94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 (2016) 013005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/>
              </a:rPr>
              <a:t> ]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7046" y="4011328"/>
            <a:ext cx="1642382" cy="5242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7046" y="4768661"/>
            <a:ext cx="1846030" cy="6153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8113" y="5622050"/>
            <a:ext cx="2983014" cy="346342"/>
          </a:xfrm>
          <a:prstGeom prst="rect">
            <a:avLst/>
          </a:prstGeom>
        </p:spPr>
      </p:pic>
      <p:sp>
        <p:nvSpPr>
          <p:cNvPr id="43" name="Text Box 5121"/>
          <p:cNvSpPr txBox="1">
            <a:spLocks noChangeArrowheads="1"/>
          </p:cNvSpPr>
          <p:nvPr/>
        </p:nvSpPr>
        <p:spPr bwMode="auto">
          <a:xfrm>
            <a:off x="11229975" y="6367997"/>
            <a:ext cx="73573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FZShuSong-Z01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FZShuSong-Z01" charset="-122"/>
              </a:defRPr>
            </a:lvl9pPr>
          </a:lstStyle>
          <a:p>
            <a:pPr algn="r"/>
            <a:fld id="{2E458D38-7CB3-420C-B1B4-E27200C98A9D}" type="slidenum"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/ 22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357" y="-13376"/>
            <a:ext cx="12184643" cy="389309"/>
            <a:chOff x="7357" y="-13376"/>
            <a:chExt cx="12184643" cy="389309"/>
          </a:xfrm>
        </p:grpSpPr>
        <p:sp>
          <p:nvSpPr>
            <p:cNvPr id="38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7357" y="0"/>
              <a:ext cx="288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箭头: V 形 8">
              <a:extLst>
                <a:ext uri="{FF2B5EF4-FFF2-40B4-BE49-F238E27FC236}">
                  <a16:creationId xmlns:a16="http://schemas.microsoft.com/office/drawing/2014/main" id="{B075E642-362A-46E2-93F6-3A3D09EB24FD}"/>
                </a:ext>
              </a:extLst>
            </p:cNvPr>
            <p:cNvSpPr/>
            <p:nvPr/>
          </p:nvSpPr>
          <p:spPr>
            <a:xfrm>
              <a:off x="6748261" y="82"/>
              <a:ext cx="396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箭头: V 形 9">
              <a:extLst>
                <a:ext uri="{FF2B5EF4-FFF2-40B4-BE49-F238E27FC236}">
                  <a16:creationId xmlns:a16="http://schemas.microsoft.com/office/drawing/2014/main" id="{B94C5E98-2B53-4C02-9430-BC80A19D2EBA}"/>
                </a:ext>
              </a:extLst>
            </p:cNvPr>
            <p:cNvSpPr/>
            <p:nvPr/>
          </p:nvSpPr>
          <p:spPr>
            <a:xfrm>
              <a:off x="10752000" y="6601"/>
              <a:ext cx="1440000" cy="360000"/>
            </a:xfrm>
            <a:prstGeom prst="chevron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8E11E7D-1569-449B-8F1B-4E66A9EC0955}"/>
                </a:ext>
              </a:extLst>
            </p:cNvPr>
            <p:cNvSpPr/>
            <p:nvPr/>
          </p:nvSpPr>
          <p:spPr>
            <a:xfrm>
              <a:off x="10898909" y="6601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80604020202020204" charset="0"/>
                  <a:ea typeface="方正书宋_GBK" charset="-122"/>
                </a:rPr>
                <a:t>Summary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738287" y="-1337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 smtClean="0">
                  <a:solidFill>
                    <a:prstClr val="white">
                      <a:lumMod val="65000"/>
                    </a:prstClr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Introduction</a:t>
              </a:r>
              <a:endParaRPr lang="zh-CN" altLang="en-US" i="1" dirty="0">
                <a:solidFill>
                  <a:prstClr val="white">
                    <a:lumMod val="65000"/>
                  </a:prstClr>
                </a:solidFill>
                <a:latin typeface="Arial"/>
              </a:endParaRPr>
            </a:p>
          </p:txBody>
        </p:sp>
        <p:sp>
          <p:nvSpPr>
            <p:cNvPr id="45" name="箭头: V 形 7">
              <a:extLst>
                <a:ext uri="{FF2B5EF4-FFF2-40B4-BE49-F238E27FC236}">
                  <a16:creationId xmlns:a16="http://schemas.microsoft.com/office/drawing/2014/main" id="{E5F966FA-0D88-418E-973F-D32D4627C0DC}"/>
                </a:ext>
              </a:extLst>
            </p:cNvPr>
            <p:cNvSpPr/>
            <p:nvPr/>
          </p:nvSpPr>
          <p:spPr>
            <a:xfrm>
              <a:off x="2920538" y="2932"/>
              <a:ext cx="3780000" cy="360000"/>
            </a:xfrm>
            <a:prstGeom prst="chevron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D8BDE2AC-D417-4396-9493-29A490CCB95C}"/>
                </a:ext>
              </a:extLst>
            </p:cNvPr>
            <p:cNvSpPr/>
            <p:nvPr/>
          </p:nvSpPr>
          <p:spPr>
            <a:xfrm>
              <a:off x="3774550" y="-10444"/>
              <a:ext cx="2182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3</a:t>
              </a:r>
              <a:r>
                <a:rPr lang="en-US" altLang="zh-CN" i="1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l</a:t>
              </a:r>
              <a:r>
                <a:rPr lang="en-US" altLang="zh-CN" dirty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+MET </a:t>
              </a:r>
              <a:r>
                <a:rPr lang="en-US" altLang="zh-CN" dirty="0" smtClean="0">
                  <a:solidFill>
                    <a:srgbClr val="FFFF00"/>
                  </a:solidFill>
                  <a:latin typeface="Arial" panose="02080604020202020204" charset="0"/>
                  <a:ea typeface="方正书宋_GBK" charset="-122"/>
                  <a:sym typeface="Wingdings" panose="05000000000000000000" pitchFamily="2" charset="2"/>
                </a:rPr>
                <a:t>@ HL-LHC</a:t>
              </a:r>
              <a:endParaRPr lang="zh-CN" altLang="en-US" dirty="0">
                <a:solidFill>
                  <a:srgbClr val="FFFF00"/>
                </a:solidFill>
                <a:latin typeface="Arial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4B8755CC-88D2-498D-A1BC-CD31FD84F9D1}"/>
              </a:ext>
            </a:extLst>
          </p:cNvPr>
          <p:cNvSpPr/>
          <p:nvPr/>
        </p:nvSpPr>
        <p:spPr>
          <a:xfrm>
            <a:off x="6976670" y="-23715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l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+2</a:t>
            </a:r>
            <a:r>
              <a:rPr lang="en-US" altLang="zh-CN" i="1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j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 @ </a:t>
            </a:r>
            <a:r>
              <a:rPr lang="en-US" altLang="zh-CN" kern="0" dirty="0" smtClean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HL-LHC &amp; 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SppC</a:t>
            </a:r>
            <a:r>
              <a:rPr lang="en-US" altLang="zh-CN" kern="0" dirty="0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/FCC-</a:t>
            </a:r>
            <a:r>
              <a:rPr lang="en-US" altLang="zh-CN" kern="0" dirty="0" err="1">
                <a:solidFill>
                  <a:prstClr val="white">
                    <a:lumMod val="65000"/>
                  </a:prstClr>
                </a:solidFill>
                <a:latin typeface="Arial" panose="02080604020202020204" charset="0"/>
                <a:ea typeface="方正书宋_GBK" charset="-122"/>
                <a:sym typeface="Wingdings" panose="05000000000000000000" pitchFamily="2" charset="2"/>
              </a:rPr>
              <a:t>hh</a:t>
            </a:r>
            <a:endParaRPr lang="en-US" altLang="zh-CN" kern="0" dirty="0">
              <a:solidFill>
                <a:prstClr val="white">
                  <a:lumMod val="65000"/>
                </a:prstClr>
              </a:solidFill>
              <a:latin typeface="Arial" panose="02080604020202020204" charset="0"/>
              <a:ea typeface="方正书宋_GBK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93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市镇">
  <a:themeElements>
    <a:clrScheme name="市镇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镇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市镇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1826</Words>
  <Application>Microsoft Office PowerPoint</Application>
  <PresentationFormat>宽屏</PresentationFormat>
  <Paragraphs>412</Paragraphs>
  <Slides>29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4" baseType="lpstr">
      <vt:lpstr>DejaVu Sans</vt:lpstr>
      <vt:lpstr>News Gothic MT</vt:lpstr>
      <vt:lpstr>StarSymbol</vt:lpstr>
      <vt:lpstr>等线</vt:lpstr>
      <vt:lpstr>方正书宋_GBK</vt:lpstr>
      <vt:lpstr>方正舒体</vt:lpstr>
      <vt:lpstr>黑体</vt:lpstr>
      <vt:lpstr>华文新魏</vt:lpstr>
      <vt:lpstr>楷体</vt:lpstr>
      <vt:lpstr>宋体</vt:lpstr>
      <vt:lpstr>幼圆</vt:lpstr>
      <vt:lpstr>Arial</vt:lpstr>
      <vt:lpstr>Calibri</vt:lpstr>
      <vt:lpstr>Cambria Math</vt:lpstr>
      <vt:lpstr>Century Gothic</vt:lpstr>
      <vt:lpstr>Georgia</vt:lpstr>
      <vt:lpstr>Times New Roman</vt:lpstr>
      <vt:lpstr>Wingdings</vt:lpstr>
      <vt:lpstr>Wingdings 2</vt:lpstr>
      <vt:lpstr>Wingdings 3</vt:lpstr>
      <vt:lpstr>Office Theme</vt:lpstr>
      <vt:lpstr>1_Office Theme</vt:lpstr>
      <vt:lpstr>丝状</vt:lpstr>
      <vt:lpstr>市镇</vt:lpstr>
      <vt:lpstr>Equation</vt:lpstr>
      <vt:lpstr>Sterile Neutrinos Searches at Proton Colliders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kechen</dc:creator>
  <cp:lastModifiedBy>Tianxiao Xiang</cp:lastModifiedBy>
  <cp:revision>2652</cp:revision>
  <dcterms:created xsi:type="dcterms:W3CDTF">2017-09-09T20:05:09Z</dcterms:created>
  <dcterms:modified xsi:type="dcterms:W3CDTF">2019-01-22T02:22:47Z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2052-10.1.0.5672</vt:lpwstr>
  </property>
</Properties>
</file>