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0"/>
  </p:notesMasterIdLst>
  <p:sldIdLst>
    <p:sldId id="256" r:id="rId2"/>
    <p:sldId id="390" r:id="rId3"/>
    <p:sldId id="262" r:id="rId4"/>
    <p:sldId id="387" r:id="rId5"/>
    <p:sldId id="386" r:id="rId6"/>
    <p:sldId id="258" r:id="rId7"/>
    <p:sldId id="259" r:id="rId8"/>
    <p:sldId id="332" r:id="rId9"/>
    <p:sldId id="388" r:id="rId10"/>
    <p:sldId id="261" r:id="rId11"/>
    <p:sldId id="389" r:id="rId12"/>
    <p:sldId id="404" r:id="rId13"/>
    <p:sldId id="396" r:id="rId14"/>
    <p:sldId id="393" r:id="rId15"/>
    <p:sldId id="394" r:id="rId16"/>
    <p:sldId id="398" r:id="rId17"/>
    <p:sldId id="397" r:id="rId18"/>
    <p:sldId id="406" r:id="rId19"/>
    <p:sldId id="400" r:id="rId20"/>
    <p:sldId id="401" r:id="rId21"/>
    <p:sldId id="402" r:id="rId22"/>
    <p:sldId id="403" r:id="rId23"/>
    <p:sldId id="407" r:id="rId24"/>
    <p:sldId id="269" r:id="rId25"/>
    <p:sldId id="391" r:id="rId26"/>
    <p:sldId id="405" r:id="rId27"/>
    <p:sldId id="408" r:id="rId28"/>
    <p:sldId id="399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45"/>
  </p:normalViewPr>
  <p:slideViewPr>
    <p:cSldViewPr>
      <p:cViewPr varScale="1">
        <p:scale>
          <a:sx n="124" d="100"/>
          <a:sy n="124" d="100"/>
        </p:scale>
        <p:origin x="61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jpe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ACE84-53F2-4C99-8461-5CD1B37679B3}" type="datetimeFigureOut">
              <a:rPr lang="en-US" smtClean="0"/>
              <a:t>1/18/19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EA5665-6A96-4066-87FB-3C8FE7564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4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96BA-0FDB-481B-A6C6-0B3BFAF697B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73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78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70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86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42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05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76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83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50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4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708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11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Jiajun Liao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Baroque Neutrinos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36B5D-F65B-45E4-AAD2-4F6836143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20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9.png"/><Relationship Id="rId7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6.png"/><Relationship Id="rId15" Type="http://schemas.openxmlformats.org/officeDocument/2006/relationships/image" Target="../media/image40.png"/><Relationship Id="rId10" Type="http://schemas.openxmlformats.org/officeDocument/2006/relationships/image" Target="../media/image230.png"/><Relationship Id="rId19" Type="http://schemas.openxmlformats.org/officeDocument/2006/relationships/image" Target="../media/image44.png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370.png"/><Relationship Id="rId4" Type="http://schemas.openxmlformats.org/officeDocument/2006/relationships/image" Target="../media/image36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NULL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NUL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NULL"/><Relationship Id="rId5" Type="http://schemas.openxmlformats.org/officeDocument/2006/relationships/image" Target="../media/image8.png"/><Relationship Id="rId15" Type="http://schemas.openxmlformats.org/officeDocument/2006/relationships/image" Target="../media/image14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228600"/>
            <a:ext cx="7924800" cy="19050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7030A0"/>
                </a:solidFill>
              </a:rPr>
              <a:t>Does current data imply </a:t>
            </a:r>
            <a:br>
              <a:rPr lang="en-US" sz="4000" dirty="0">
                <a:solidFill>
                  <a:srgbClr val="FF0000"/>
                </a:solidFill>
              </a:rPr>
            </a:br>
            <a:r>
              <a:rPr lang="en-US" sz="4000" dirty="0">
                <a:solidFill>
                  <a:srgbClr val="7030A0"/>
                </a:solidFill>
              </a:rPr>
              <a:t>a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Edwardian Script ITC" panose="030303020407070D0804" pitchFamily="66" charset="77"/>
              </a:rPr>
              <a:t>Baroque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000" dirty="0">
                <a:solidFill>
                  <a:srgbClr val="7030A0"/>
                </a:solidFill>
              </a:rPr>
              <a:t>neutrino sector?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2057400"/>
            <a:ext cx="7239000" cy="4419600"/>
          </a:xfrm>
          <a:ln>
            <a:solidFill>
              <a:srgbClr val="FF0000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zh-Hans" altLang="en-US" sz="4300" dirty="0">
                <a:solidFill>
                  <a:schemeClr val="tx1"/>
                </a:solidFill>
              </a:rPr>
              <a:t>廖佳军</a:t>
            </a:r>
            <a:r>
              <a:rPr lang="en-US" altLang="zh-Hans" sz="4300" dirty="0">
                <a:solidFill>
                  <a:schemeClr val="tx1"/>
                </a:solidFill>
              </a:rPr>
              <a:t> </a:t>
            </a:r>
          </a:p>
          <a:p>
            <a:r>
              <a:rPr lang="zh-Hans" altLang="en-US" sz="4300" dirty="0">
                <a:solidFill>
                  <a:srgbClr val="C00000"/>
                </a:solidFill>
              </a:rPr>
              <a:t>中山大学</a:t>
            </a:r>
            <a:endParaRPr lang="en-US" altLang="zh-Hans" sz="4300" dirty="0">
              <a:solidFill>
                <a:srgbClr val="C00000"/>
              </a:solidFill>
            </a:endParaRPr>
          </a:p>
          <a:p>
            <a:endParaRPr lang="en-US" sz="1800" dirty="0">
              <a:solidFill>
                <a:srgbClr val="00B0F0"/>
              </a:solidFill>
            </a:endParaRPr>
          </a:p>
          <a:p>
            <a:r>
              <a:rPr lang="en-US" sz="2800" dirty="0">
                <a:solidFill>
                  <a:srgbClr val="00B050"/>
                </a:solidFill>
              </a:rPr>
              <a:t>Based on </a:t>
            </a:r>
            <a:r>
              <a:rPr lang="en-US" altLang="zh-Hans" sz="2800" dirty="0">
                <a:solidFill>
                  <a:srgbClr val="00B050"/>
                </a:solidFill>
              </a:rPr>
              <a:t>work </a:t>
            </a:r>
            <a:r>
              <a:rPr lang="en-US" altLang="zh-Hans" sz="2400" dirty="0">
                <a:solidFill>
                  <a:srgbClr val="00B050"/>
                </a:solidFill>
              </a:rPr>
              <a:t>in </a:t>
            </a:r>
          </a:p>
          <a:p>
            <a:r>
              <a:rPr lang="en-US" altLang="zh-Hans" sz="2400" dirty="0">
                <a:solidFill>
                  <a:srgbClr val="00B050"/>
                </a:solidFill>
              </a:rPr>
              <a:t>JL and </a:t>
            </a:r>
            <a:r>
              <a:rPr lang="en-US" altLang="zh-Hans" sz="2400" dirty="0" err="1">
                <a:solidFill>
                  <a:srgbClr val="00B050"/>
                </a:solidFill>
              </a:rPr>
              <a:t>Marfatia</a:t>
            </a:r>
            <a:r>
              <a:rPr lang="en-US" altLang="zh-Hans" sz="2400" dirty="0">
                <a:solidFill>
                  <a:srgbClr val="00B050"/>
                </a:solidFill>
              </a:rPr>
              <a:t>, Phys. Rev. Lett. 117, 071802 (2016) </a:t>
            </a:r>
          </a:p>
          <a:p>
            <a:r>
              <a:rPr lang="en-US" altLang="zh-Hans" sz="2400" dirty="0">
                <a:solidFill>
                  <a:srgbClr val="00B050"/>
                </a:solidFill>
              </a:rPr>
              <a:t>[</a:t>
            </a:r>
            <a:r>
              <a:rPr lang="en-US" altLang="zh-Hans" sz="2400" dirty="0" err="1">
                <a:solidFill>
                  <a:srgbClr val="00B050"/>
                </a:solidFill>
              </a:rPr>
              <a:t>arXiv</a:t>
            </a:r>
            <a:r>
              <a:rPr lang="en-US" altLang="zh-Hans" sz="2400" dirty="0">
                <a:solidFill>
                  <a:srgbClr val="00B050"/>
                </a:solidFill>
              </a:rPr>
              <a:t>: 1602.08766 ] </a:t>
            </a:r>
          </a:p>
          <a:p>
            <a:r>
              <a:rPr lang="en-US" altLang="zh-Hans" sz="2400" dirty="0">
                <a:solidFill>
                  <a:srgbClr val="00B050"/>
                </a:solidFill>
              </a:rPr>
              <a:t>JL, </a:t>
            </a:r>
            <a:r>
              <a:rPr lang="en-US" altLang="zh-Hans" sz="2400" dirty="0" err="1">
                <a:solidFill>
                  <a:srgbClr val="00B050"/>
                </a:solidFill>
              </a:rPr>
              <a:t>Marfatia</a:t>
            </a:r>
            <a:r>
              <a:rPr lang="en-US" altLang="zh-Hans" sz="2400" dirty="0">
                <a:solidFill>
                  <a:srgbClr val="00B050"/>
                </a:solidFill>
              </a:rPr>
              <a:t> and </a:t>
            </a:r>
            <a:r>
              <a:rPr lang="en-US" altLang="zh-Hans" sz="2400" dirty="0" err="1">
                <a:solidFill>
                  <a:srgbClr val="00B050"/>
                </a:solidFill>
              </a:rPr>
              <a:t>Whisnant</a:t>
            </a:r>
            <a:r>
              <a:rPr lang="en-US" altLang="zh-Hans" sz="2400" dirty="0">
                <a:solidFill>
                  <a:srgbClr val="00B050"/>
                </a:solidFill>
              </a:rPr>
              <a:t>, Phys. Rev. D 99, 015016  (2019) [</a:t>
            </a:r>
            <a:r>
              <a:rPr lang="en-US" altLang="zh-Hans" sz="2400" dirty="0" err="1">
                <a:solidFill>
                  <a:srgbClr val="00B050"/>
                </a:solidFill>
              </a:rPr>
              <a:t>arXiv</a:t>
            </a:r>
            <a:r>
              <a:rPr lang="en-US" altLang="zh-Hans" sz="2400" dirty="0">
                <a:solidFill>
                  <a:srgbClr val="00B050"/>
                </a:solidFill>
              </a:rPr>
              <a:t>: 1810.01000 ] </a:t>
            </a:r>
          </a:p>
          <a:p>
            <a:endParaRPr lang="en-US" sz="2400" dirty="0">
              <a:solidFill>
                <a:srgbClr val="FFC000"/>
              </a:solidFill>
            </a:endParaRPr>
          </a:p>
          <a:p>
            <a:r>
              <a:rPr lang="en-US" sz="2200" dirty="0">
                <a:solidFill>
                  <a:srgbClr val="FFC000"/>
                </a:solidFill>
              </a:rPr>
              <a:t>High Energy Conference, SYSU, Guangzhou, 1/21/2019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37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67" y="74097"/>
            <a:ext cx="8229600" cy="811986"/>
          </a:xfrm>
        </p:spPr>
        <p:txBody>
          <a:bodyPr/>
          <a:lstStyle/>
          <a:p>
            <a:r>
              <a:rPr lang="en-US" dirty="0"/>
              <a:t>LSND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2097593" y="5462348"/>
                <a:ext cx="2202719" cy="5282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800" i="1" smtClean="0">
                              <a:latin typeface="Cambria Math"/>
                              <a:ea typeface="Cambria Math"/>
                            </a:rPr>
                            <m:t>𝛿</m:t>
                          </m:r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altLang="zh-Hans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41</m:t>
                          </m:r>
                        </m:sub>
                        <m:sup>
                          <m:r>
                            <a:rPr lang="en-US" sz="2800" b="0" i="1" smtClean="0"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800" i="1" smtClean="0">
                          <a:latin typeface="Cambria Math"/>
                          <a:ea typeface="Cambria Math"/>
                        </a:rPr>
                        <m:t>~</m:t>
                      </m:r>
                      <m:r>
                        <a:rPr lang="en-US" sz="2800" b="0" i="1" smtClean="0">
                          <a:latin typeface="Cambria Math"/>
                          <a:ea typeface="Cambria Math"/>
                        </a:rPr>
                        <m:t>1 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𝑒𝑉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7593" y="5462348"/>
                <a:ext cx="2202719" cy="528222"/>
              </a:xfrm>
              <a:prstGeom prst="rect">
                <a:avLst/>
              </a:prstGeom>
              <a:blipFill>
                <a:blip r:embed="rId2"/>
                <a:stretch>
                  <a:fillRect b="-186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6019800" y="6007481"/>
            <a:ext cx="24737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[PRD 64, 112007 (2001)]</a:t>
            </a:r>
          </a:p>
        </p:txBody>
      </p:sp>
      <p:pic>
        <p:nvPicPr>
          <p:cNvPr id="3077" name="Picture 5" descr="https://inspirehep.net/record/1240056/files/ShaevitzFig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321" y="3425377"/>
            <a:ext cx="2829153" cy="264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5D1EF7-1707-0645-AE04-8E3B7321A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37D618-66B3-5941-B4FE-83DD08BCC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10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BABC03-936C-5E4A-8BDF-4991949F5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5D4E019-A580-C64F-87F9-0BD75CABEB26}"/>
                  </a:ext>
                </a:extLst>
              </p:cNvPr>
              <p:cNvSpPr/>
              <p:nvPr/>
            </p:nvSpPr>
            <p:spPr>
              <a:xfrm>
                <a:off x="838200" y="4077353"/>
                <a:ext cx="4572000" cy="138499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i="1" smtClean="0">
                        <a:latin typeface="Cambria Math"/>
                      </a:rPr>
                      <m:t>𝐿</m:t>
                    </m:r>
                    <m:r>
                      <a:rPr lang="en-US" sz="2800" i="1" smtClean="0">
                        <a:latin typeface="Cambria Math"/>
                      </a:rPr>
                      <m:t>~30 </m:t>
                    </m:r>
                  </m:oMath>
                </a14:m>
                <a:r>
                  <a:rPr lang="en-US" sz="2800" dirty="0">
                    <a:latin typeface="Cambria Math"/>
                  </a:rPr>
                  <a:t>m, </a:t>
                </a: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sz="2800" i="1">
                        <a:latin typeface="Cambria Math"/>
                      </a:rPr>
                      <m:t>~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40</m:t>
                    </m:r>
                    <m:r>
                      <a:rPr lang="en-US" sz="2800" i="1">
                        <a:latin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sz="2800">
                        <a:latin typeface="Cambria Math"/>
                      </a:rPr>
                      <m:t>,</m:t>
                    </m:r>
                  </m:oMath>
                </a14:m>
                <a:r>
                  <a:rPr lang="en-US" sz="2800" dirty="0">
                    <a:latin typeface="Cambria Math"/>
                  </a:rPr>
                  <a:t> </a:t>
                </a: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>
                          <a:latin typeface="Cambria Math"/>
                        </a:rPr>
                        <m:t>L</m:t>
                      </m:r>
                      <m:r>
                        <a:rPr lang="en-US" sz="2800">
                          <a:latin typeface="Cambria Math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/>
                        </a:rPr>
                        <m:t>E</m:t>
                      </m:r>
                      <m:r>
                        <a:rPr lang="en-US" sz="2800">
                          <a:latin typeface="Cambria Math"/>
                        </a:rPr>
                        <m:t>~1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k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/>
                        </a:rPr>
                        <m:t>m</m:t>
                      </m:r>
                      <m:r>
                        <a:rPr lang="en-US" sz="2800">
                          <a:latin typeface="Cambria Math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G</m:t>
                      </m:r>
                      <m:r>
                        <m:rPr>
                          <m:sty m:val="p"/>
                        </m:rPr>
                        <a:rPr lang="en-US" sz="2800">
                          <a:latin typeface="Cambria Math"/>
                        </a:rPr>
                        <m:t>eV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25D4E019-A580-C64F-87F9-0BD75CABEB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077353"/>
                <a:ext cx="4572000" cy="1384995"/>
              </a:xfrm>
              <a:prstGeom prst="rect">
                <a:avLst/>
              </a:prstGeom>
              <a:blipFill>
                <a:blip r:embed="rId4"/>
                <a:stretch>
                  <a:fillRect t="-4545" b="-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A2AEF65-C0DA-2941-B992-A6B42EE74F5E}"/>
                  </a:ext>
                </a:extLst>
              </p:cNvPr>
              <p:cNvSpPr/>
              <p:nvPr/>
            </p:nvSpPr>
            <p:spPr>
              <a:xfrm>
                <a:off x="287697" y="3425377"/>
                <a:ext cx="5334000" cy="6775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/>
                      </a:rPr>
                      <m:t>𝑃</m:t>
                    </m:r>
                    <m:r>
                      <a:rPr lang="en-US" sz="240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el-GR" sz="2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l-GR" sz="24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l-G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l-GR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l-GR" sz="2400" i="1">
                        <a:latin typeface="Cambria Math"/>
                        <a:ea typeface="Cambria Math"/>
                      </a:rPr>
                      <m:t>→</m:t>
                    </m:r>
                    <m:sSub>
                      <m:sSubPr>
                        <m:ctrlPr>
                          <a:rPr lang="el-GR" sz="24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l-GR" sz="2400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l-GR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/>
                  <a:t>)</a:t>
                </a:r>
                <a:r>
                  <a:rPr lang="en-US" sz="2400" dirty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/>
                        <a:ea typeface="Cambria Math"/>
                      </a:rPr>
                      <m:t>≈</m:t>
                    </m:r>
                    <m:sSup>
                      <m:sSupPr>
                        <m:ctrlPr>
                          <a:rPr lang="en-US" sz="2400" i="1" dirty="0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dirty="0" smtClean="0">
                            <a:latin typeface="Cambria Math" panose="02040503050406030204" pitchFamily="18" charset="0"/>
                            <a:ea typeface="Cambria Math"/>
                          </a:rPr>
                          <m:t>sin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US" sz="2400" i="1" dirty="0">
                        <a:latin typeface="Cambria Math"/>
                        <a:ea typeface="Cambria Math"/>
                      </a:rPr>
                      <m:t>2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400" i="1" dirty="0"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  <m:sSup>
                      <m:sSupPr>
                        <m:ctrlPr>
                          <a:rPr lang="en-US" sz="2400" i="1" dirty="0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dirty="0" smtClean="0">
                            <a:latin typeface="Cambria Math" panose="02040503050406030204" pitchFamily="18" charset="0"/>
                            <a:ea typeface="Cambria Math"/>
                          </a:rPr>
                          <m:t>sin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2400" i="1" dirty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 dirty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1.27</m:t>
                            </m:r>
                            <m:r>
                              <a:rPr lang="en-US" sz="2400" i="1" dirty="0">
                                <a:latin typeface="Cambria Math"/>
                                <a:ea typeface="Cambria Math"/>
                              </a:rPr>
                              <m:t>𝛿</m:t>
                            </m:r>
                            <m:sSup>
                              <m:sSupPr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sz="2400" i="1" dirty="0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dirty="0">
                                        <a:latin typeface="Cambria Math"/>
                                        <a:ea typeface="Cambria Math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  <a:ea typeface="Cambria Math"/>
                                      </a:rPr>
                                      <m:t>4</m:t>
                                    </m:r>
                                    <m:r>
                                      <a:rPr lang="en-US" sz="2400" i="1" dirty="0" smtClean="0">
                                        <a:latin typeface="Cambria Math"/>
                                        <a:ea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sz="2400" i="1" dirty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i="1" dirty="0">
                                <a:latin typeface="Cambria Math"/>
                                <a:ea typeface="Cambria Math"/>
                              </a:rPr>
                              <m:t>𝐿</m:t>
                            </m:r>
                          </m:num>
                          <m:den>
                            <m:r>
                              <a:rPr lang="en-US" sz="2400" i="1" dirty="0">
                                <a:latin typeface="Cambria Math"/>
                                <a:ea typeface="Cambria Math"/>
                              </a:rPr>
                              <m:t>4</m:t>
                            </m:r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𝐸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400" dirty="0">
                    <a:ea typeface="Cambria Math"/>
                  </a:rPr>
                  <a:t> </a:t>
                </a:r>
                <a:endParaRPr lang="en-US" sz="2400" dirty="0"/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A2AEF65-C0DA-2941-B992-A6B42EE74F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697" y="3425377"/>
                <a:ext cx="5334000" cy="677558"/>
              </a:xfrm>
              <a:prstGeom prst="rect">
                <a:avLst/>
              </a:prstGeom>
              <a:blipFill>
                <a:blip r:embed="rId5"/>
                <a:stretch>
                  <a:fillRect l="-238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">
            <a:extLst>
              <a:ext uri="{FF2B5EF4-FFF2-40B4-BE49-F238E27FC236}">
                <a16:creationId xmlns:a16="http://schemas.microsoft.com/office/drawing/2014/main" id="{F8EF3D6C-00AA-BF41-94E7-28DD82435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335" y="784280"/>
            <a:ext cx="6991265" cy="252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ight Arrow 28">
            <a:extLst>
              <a:ext uri="{FF2B5EF4-FFF2-40B4-BE49-F238E27FC236}">
                <a16:creationId xmlns:a16="http://schemas.microsoft.com/office/drawing/2014/main" id="{2F47822D-E497-0940-A7E8-4D38FC112033}"/>
              </a:ext>
            </a:extLst>
          </p:cNvPr>
          <p:cNvSpPr/>
          <p:nvPr/>
        </p:nvSpPr>
        <p:spPr>
          <a:xfrm>
            <a:off x="1460271" y="5629423"/>
            <a:ext cx="641603" cy="186617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3FE1462-2C1F-364F-95C4-BF8365598BE1}"/>
              </a:ext>
            </a:extLst>
          </p:cNvPr>
          <p:cNvGrpSpPr/>
          <p:nvPr/>
        </p:nvGrpSpPr>
        <p:grpSpPr>
          <a:xfrm>
            <a:off x="1356092" y="2229602"/>
            <a:ext cx="5066286" cy="1091752"/>
            <a:chOff x="145468" y="1854254"/>
            <a:chExt cx="5066286" cy="1091752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1888E4C-8601-A34B-9E37-DBABB0BF54B2}"/>
                </a:ext>
              </a:extLst>
            </p:cNvPr>
            <p:cNvGrpSpPr/>
            <p:nvPr/>
          </p:nvGrpSpPr>
          <p:grpSpPr>
            <a:xfrm>
              <a:off x="145468" y="1854254"/>
              <a:ext cx="3137753" cy="725029"/>
              <a:chOff x="394911" y="2621650"/>
              <a:chExt cx="4021086" cy="915260"/>
            </a:xfrm>
          </p:grpSpPr>
          <p:pic>
            <p:nvPicPr>
              <p:cNvPr id="31" name="Picture 4">
                <a:extLst>
                  <a:ext uri="{FF2B5EF4-FFF2-40B4-BE49-F238E27FC236}">
                    <a16:creationId xmlns:a16="http://schemas.microsoft.com/office/drawing/2014/main" id="{A474156A-3D1E-B249-B6CE-2083CDE382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4911" y="2621650"/>
                <a:ext cx="2048640" cy="4860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5">
                <a:extLst>
                  <a:ext uri="{FF2B5EF4-FFF2-40B4-BE49-F238E27FC236}">
                    <a16:creationId xmlns:a16="http://schemas.microsoft.com/office/drawing/2014/main" id="{A1C3009C-0F21-F544-A6D3-98D7A76401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9395" y="3018261"/>
                <a:ext cx="2676602" cy="5186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Bent Arrow 32">
                <a:extLst>
                  <a:ext uri="{FF2B5EF4-FFF2-40B4-BE49-F238E27FC236}">
                    <a16:creationId xmlns:a16="http://schemas.microsoft.com/office/drawing/2014/main" id="{C657B1CA-4923-A942-A8DA-7F0D2A07DE90}"/>
                  </a:ext>
                </a:extLst>
              </p:cNvPr>
              <p:cNvSpPr/>
              <p:nvPr/>
            </p:nvSpPr>
            <p:spPr>
              <a:xfrm rot="10800000" flipH="1">
                <a:off x="1346836" y="3107722"/>
                <a:ext cx="318970" cy="205584"/>
              </a:xfrm>
              <a:prstGeom prst="bentArrow">
                <a:avLst/>
              </a:prstGeom>
              <a:solidFill>
                <a:srgbClr val="FF0000"/>
              </a:solidFill>
              <a:ln w="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38" name="Bent Arrow 37">
              <a:extLst>
                <a:ext uri="{FF2B5EF4-FFF2-40B4-BE49-F238E27FC236}">
                  <a16:creationId xmlns:a16="http://schemas.microsoft.com/office/drawing/2014/main" id="{3AECCC14-8254-834F-AB0A-F8F8DE4949CB}"/>
                </a:ext>
              </a:extLst>
            </p:cNvPr>
            <p:cNvSpPr/>
            <p:nvPr/>
          </p:nvSpPr>
          <p:spPr>
            <a:xfrm rot="10800000" flipH="1">
              <a:off x="2546847" y="2556875"/>
              <a:ext cx="890730" cy="230931"/>
            </a:xfrm>
            <a:prstGeom prst="bentArrow">
              <a:avLst/>
            </a:prstGeom>
            <a:solidFill>
              <a:srgbClr val="FF0000"/>
            </a:solidFill>
            <a:ln w="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4308B42-BDCD-F848-B102-918362650EA4}"/>
                    </a:ext>
                  </a:extLst>
                </p:cNvPr>
                <p:cNvSpPr/>
                <p:nvPr/>
              </p:nvSpPr>
              <p:spPr>
                <a:xfrm>
                  <a:off x="3361376" y="2576674"/>
                  <a:ext cx="1850378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l-GR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l-GR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accPr>
                              <m:e>
                                <m: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e>
                            </m:acc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/>
                              </a:rPr>
                              <m:t>𝑒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A4308B42-BDCD-F848-B102-918362650EA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1376" y="2576674"/>
                  <a:ext cx="1850378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64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601C5D2-53DD-DD4F-AF46-FA73C31C9A87}"/>
                  </a:ext>
                </a:extLst>
              </p:cNvPr>
              <p:cNvSpPr/>
              <p:nvPr/>
            </p:nvSpPr>
            <p:spPr>
              <a:xfrm>
                <a:off x="6401830" y="3383657"/>
                <a:ext cx="141174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3.3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𝜎</m:t>
                    </m:r>
                  </m:oMath>
                </a14:m>
                <a:r>
                  <a:rPr lang="en-US" dirty="0"/>
                  <a:t> Excess</a:t>
                </a:r>
              </a:p>
            </p:txBody>
          </p:sp>
        </mc:Choice>
        <mc:Fallback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601C5D2-53DD-DD4F-AF46-FA73C31C9A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830" y="3383657"/>
                <a:ext cx="1411742" cy="369332"/>
              </a:xfrm>
              <a:prstGeom prst="rect">
                <a:avLst/>
              </a:prstGeom>
              <a:blipFill>
                <a:blip r:embed="rId10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id="{36A58E59-2ADE-6C47-86CB-CF768AF3A627}"/>
              </a:ext>
            </a:extLst>
          </p:cNvPr>
          <p:cNvSpPr/>
          <p:nvPr/>
        </p:nvSpPr>
        <p:spPr>
          <a:xfrm>
            <a:off x="2911019" y="2245495"/>
            <a:ext cx="11637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effectLst/>
              </a:rPr>
              <a:t>Decay at Rest</a:t>
            </a:r>
          </a:p>
        </p:txBody>
      </p:sp>
    </p:spTree>
    <p:extLst>
      <p:ext uri="{BB962C8B-B14F-4D97-AF65-F5344CB8AC3E}">
        <p14:creationId xmlns:p14="http://schemas.microsoft.com/office/powerpoint/2010/main" val="1709991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MiniBooNE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16960" y="1839683"/>
                <a:ext cx="4572000" cy="1537123"/>
              </a:xfrm>
            </p:spPr>
            <p:txBody>
              <a:bodyPr>
                <a:no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/>
                      </a:rPr>
                      <m:t>𝐿</m:t>
                    </m:r>
                    <m:r>
                      <a:rPr lang="en-US" sz="2800" b="0" i="1" smtClean="0">
                        <a:latin typeface="Cambria Math"/>
                      </a:rPr>
                      <m:t>~500 </m:t>
                    </m:r>
                  </m:oMath>
                </a14:m>
                <a:r>
                  <a:rPr lang="en-US" sz="2800" b="0" i="0" dirty="0">
                    <a:latin typeface="Cambria Math"/>
                  </a:rPr>
                  <a:t>m,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sz="2800" i="1">
                        <a:latin typeface="Cambria Math"/>
                      </a:rPr>
                      <m:t>~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800" i="1">
                        <a:latin typeface="Cambria Math"/>
                      </a:rPr>
                      <m:t>00 </m:t>
                    </m:r>
                    <m:r>
                      <m:rPr>
                        <m:sty m:val="p"/>
                      </m:rPr>
                      <a:rPr lang="en-US" sz="2800" b="0" i="0" smtClean="0">
                        <a:latin typeface="Cambria Math" panose="02040503050406030204" pitchFamily="18" charset="0"/>
                      </a:rPr>
                      <m:t>MeV</m:t>
                    </m:r>
                    <m:r>
                      <a:rPr lang="en-US" sz="2800">
                        <a:latin typeface="Cambria Math"/>
                      </a:rPr>
                      <m:t>,</m:t>
                    </m:r>
                  </m:oMath>
                </a14:m>
                <a:r>
                  <a:rPr lang="en-US" sz="2800" dirty="0">
                    <a:latin typeface="Cambria Math"/>
                  </a:rPr>
                  <a:t> </a:t>
                </a:r>
                <a:endParaRPr lang="en-US" sz="2800" b="0" i="0" dirty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latin typeface="Cambria Math"/>
                        </a:rPr>
                        <m:t>L</m:t>
                      </m:r>
                      <m:r>
                        <a:rPr lang="en-US" sz="2800" b="0" i="0" smtClean="0">
                          <a:latin typeface="Cambria Math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/>
                        </a:rPr>
                        <m:t>E</m:t>
                      </m:r>
                      <m:r>
                        <a:rPr lang="en-US" sz="2800" b="0" i="0" smtClean="0">
                          <a:latin typeface="Cambria Math"/>
                        </a:rPr>
                        <m:t>~1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k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/>
                        </a:rPr>
                        <m:t>m</m:t>
                      </m:r>
                      <m:r>
                        <a:rPr lang="en-US" sz="2800" b="0" i="0" smtClean="0">
                          <a:latin typeface="Cambria Math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 panose="02040503050406030204" pitchFamily="18" charset="0"/>
                        </a:rPr>
                        <m:t>G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latin typeface="Cambria Math"/>
                        </a:rPr>
                        <m:t>eV</m:t>
                      </m:r>
                    </m:oMath>
                  </m:oMathPara>
                </a14:m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6960" y="1839683"/>
                <a:ext cx="4572000" cy="1537123"/>
              </a:xfrm>
              <a:blipFill>
                <a:blip r:embed="rId2"/>
                <a:stretch>
                  <a:fillRect t="-4098" b="-1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5763641" y="6034279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[PRL 121, 221801 (2018)]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7C8870-7E47-3940-AC27-7E9FAAEF9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AA61F-91DD-5348-B4AE-18575EC2D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11</a:t>
            </a:fld>
            <a:endParaRPr lang="en-US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8530F95-343D-3A49-A0EA-B41A622FA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0F5977-F946-054B-B3EC-481EB60F30B3}"/>
              </a:ext>
            </a:extLst>
          </p:cNvPr>
          <p:cNvSpPr/>
          <p:nvPr/>
        </p:nvSpPr>
        <p:spPr>
          <a:xfrm>
            <a:off x="749761" y="4776078"/>
            <a:ext cx="4343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LSND+MB combined has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6.1 𝜎 significance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966BE0-E54C-4C45-AD09-61F4F79767D8}"/>
              </a:ext>
            </a:extLst>
          </p:cNvPr>
          <p:cNvSpPr/>
          <p:nvPr/>
        </p:nvSpPr>
        <p:spPr>
          <a:xfrm>
            <a:off x="1314361" y="4266883"/>
            <a:ext cx="32944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accent4"/>
                </a:solidFill>
              </a:rPr>
              <a:t>Consistent with LSND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D7B667F-6315-BC49-95F3-ADF74965A3EA}"/>
                  </a:ext>
                </a:extLst>
              </p:cNvPr>
              <p:cNvSpPr/>
              <p:nvPr/>
            </p:nvSpPr>
            <p:spPr>
              <a:xfrm>
                <a:off x="1144186" y="3314548"/>
                <a:ext cx="1446614" cy="5579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el-GR" sz="2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l-GR" sz="28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l-GR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l-GR" sz="2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l-GR" sz="2800" i="1">
                        <a:latin typeface="Cambria Math"/>
                        <a:ea typeface="Cambria Math"/>
                      </a:rPr>
                      <m:t>→</m:t>
                    </m:r>
                    <m:sSub>
                      <m:sSubPr>
                        <m:ctrlPr>
                          <a:rPr lang="el-GR" sz="280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l-GR" sz="280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accPr>
                          <m:e>
                            <m:r>
                              <a:rPr lang="el-GR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800" dirty="0"/>
                  <a:t>,</a:t>
                </a:r>
              </a:p>
            </p:txBody>
          </p:sp>
        </mc:Choice>
        <mc:Fallback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D7B667F-6315-BC49-95F3-ADF74965A3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186" y="3314548"/>
                <a:ext cx="1446614" cy="557910"/>
              </a:xfrm>
              <a:prstGeom prst="rect">
                <a:avLst/>
              </a:prstGeom>
              <a:blipFill>
                <a:blip r:embed="rId3"/>
                <a:stretch>
                  <a:fillRect t="-8889" r="-7826" b="-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4E125836-F70E-1B40-B899-E167458C0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599" y="3850693"/>
            <a:ext cx="3709973" cy="222561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430C609-7E20-9046-AD17-9EAC66BA98BB}"/>
                  </a:ext>
                </a:extLst>
              </p:cNvPr>
              <p:cNvSpPr/>
              <p:nvPr/>
            </p:nvSpPr>
            <p:spPr>
              <a:xfrm>
                <a:off x="2722193" y="3308863"/>
                <a:ext cx="1446614" cy="5579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  <a:ea typeface="Cambria Math"/>
                            </a:rPr>
                            <m:t>𝜇</m:t>
                          </m:r>
                        </m:sub>
                      </m:sSub>
                      <m:r>
                        <a:rPr lang="el-GR" sz="2800" i="1">
                          <a:latin typeface="Cambria Math"/>
                          <a:ea typeface="Cambria Math"/>
                        </a:rPr>
                        <m:t>→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  <a:ea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430C609-7E20-9046-AD17-9EAC66BA98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2193" y="3308863"/>
                <a:ext cx="1446614" cy="557910"/>
              </a:xfrm>
              <a:prstGeom prst="rect">
                <a:avLst/>
              </a:prstGeom>
              <a:blipFill>
                <a:blip r:embed="rId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1FB3EBC-1D85-FD44-B84A-F6DCA4F555A3}"/>
              </a:ext>
            </a:extLst>
          </p:cNvPr>
          <p:cNvSpPr txBox="1"/>
          <p:nvPr/>
        </p:nvSpPr>
        <p:spPr>
          <a:xfrm>
            <a:off x="820638" y="1337410"/>
            <a:ext cx="42819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Purpose: Check LSND signal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8D5B382-4655-9C40-BB75-FBFC9FA17B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1149845"/>
            <a:ext cx="3709973" cy="263715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259345C-C18F-9447-9FEC-88D3E6454A39}"/>
                  </a:ext>
                </a:extLst>
              </p:cNvPr>
              <p:cNvSpPr txBox="1"/>
              <p:nvPr/>
            </p:nvSpPr>
            <p:spPr>
              <a:xfrm>
                <a:off x="522118" y="3866773"/>
                <a:ext cx="465948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A total excess of 460.5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2000" dirty="0"/>
                  <a:t>95.8 events (4.8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000" dirty="0"/>
                  <a:t>) </a:t>
                </a: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259345C-C18F-9447-9FEC-88D3E6454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118" y="3866773"/>
                <a:ext cx="4659481" cy="400110"/>
              </a:xfrm>
              <a:prstGeom prst="rect">
                <a:avLst/>
              </a:prstGeom>
              <a:blipFill>
                <a:blip r:embed="rId7"/>
                <a:stretch>
                  <a:fillRect l="-1087" t="-6061" r="-272" b="-24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11C60AD7-31E6-9C42-9245-2325F81CA597}"/>
              </a:ext>
            </a:extLst>
          </p:cNvPr>
          <p:cNvSpPr txBox="1"/>
          <p:nvPr/>
        </p:nvSpPr>
        <p:spPr>
          <a:xfrm>
            <a:off x="749761" y="5754664"/>
            <a:ext cx="43958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s" sz="2400" dirty="0">
                <a:solidFill>
                  <a:srgbClr val="7030A0"/>
                </a:solidFill>
              </a:rPr>
              <a:t>Caveat</a:t>
            </a:r>
            <a:r>
              <a:rPr lang="en-US" sz="2400" dirty="0">
                <a:solidFill>
                  <a:srgbClr val="7030A0"/>
                </a:solidFill>
              </a:rPr>
              <a:t>: background </a:t>
            </a:r>
            <a:r>
              <a:rPr lang="en-US" sz="2400" dirty="0" err="1">
                <a:solidFill>
                  <a:srgbClr val="7030A0"/>
                </a:solidFill>
              </a:rPr>
              <a:t>mismodeling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3188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C7186-5681-C943-A1ED-2C10BE27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Appearance vs Disappearance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D4EAB-3F4B-0143-A926-98C7548B2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2EE943-D594-5947-9B35-1E4E47BCA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9BC96-81B7-2541-8810-4175E0145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12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62665CD-B201-1743-8DFD-CD1AB69F39F7}"/>
              </a:ext>
            </a:extLst>
          </p:cNvPr>
          <p:cNvGrpSpPr/>
          <p:nvPr/>
        </p:nvGrpSpPr>
        <p:grpSpPr>
          <a:xfrm>
            <a:off x="2107025" y="1232819"/>
            <a:ext cx="1500949" cy="1409307"/>
            <a:chOff x="484023" y="1298380"/>
            <a:chExt cx="1500949" cy="140930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2C5782E-9984-8843-8AC8-09FC849413F8}"/>
                </a:ext>
              </a:extLst>
            </p:cNvPr>
            <p:cNvGrpSpPr/>
            <p:nvPr/>
          </p:nvGrpSpPr>
          <p:grpSpPr>
            <a:xfrm>
              <a:off x="484023" y="1621455"/>
              <a:ext cx="1500949" cy="1086232"/>
              <a:chOff x="406727" y="3088849"/>
              <a:chExt cx="1650673" cy="1229381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7E39DD1-FF47-6148-B9CF-94DCD2FC4F2D}"/>
                  </a:ext>
                </a:extLst>
              </p:cNvPr>
              <p:cNvCxnSpPr/>
              <p:nvPr/>
            </p:nvCxnSpPr>
            <p:spPr>
              <a:xfrm>
                <a:off x="987113" y="4318230"/>
                <a:ext cx="1058068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733A7889-E7C6-DE47-A3FF-688868DC2A93}"/>
                  </a:ext>
                </a:extLst>
              </p:cNvPr>
              <p:cNvCxnSpPr/>
              <p:nvPr/>
            </p:nvCxnSpPr>
            <p:spPr>
              <a:xfrm>
                <a:off x="987113" y="4278685"/>
                <a:ext cx="1058068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69F6F326-5B78-914D-A2A6-8B826575EC88}"/>
                  </a:ext>
                </a:extLst>
              </p:cNvPr>
              <p:cNvCxnSpPr/>
              <p:nvPr/>
            </p:nvCxnSpPr>
            <p:spPr>
              <a:xfrm>
                <a:off x="999332" y="3112086"/>
                <a:ext cx="1058068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6A483E8A-ADBA-D24A-BFE8-F954F6DDE204}"/>
                  </a:ext>
                </a:extLst>
              </p:cNvPr>
              <p:cNvCxnSpPr/>
              <p:nvPr/>
            </p:nvCxnSpPr>
            <p:spPr>
              <a:xfrm>
                <a:off x="999332" y="4185939"/>
                <a:ext cx="1058068" cy="0"/>
              </a:xfrm>
              <a:prstGeom prst="line">
                <a:avLst/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BAA0308D-D136-BF48-A0C4-DCE4CE73FBAF}"/>
                  </a:ext>
                </a:extLst>
              </p:cNvPr>
              <p:cNvCxnSpPr/>
              <p:nvPr/>
            </p:nvCxnSpPr>
            <p:spPr>
              <a:xfrm flipV="1">
                <a:off x="786974" y="3088849"/>
                <a:ext cx="0" cy="118983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6F8F8DB-DB30-4F41-8087-8376C06BD442}"/>
                  </a:ext>
                </a:extLst>
              </p:cNvPr>
              <p:cNvSpPr txBox="1"/>
              <p:nvPr/>
            </p:nvSpPr>
            <p:spPr>
              <a:xfrm rot="10800000">
                <a:off x="406727" y="3444029"/>
                <a:ext cx="507717" cy="641521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mass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5DAB986-252A-5841-AF8D-D3261DB8AF12}"/>
                  </a:ext>
                </a:extLst>
              </p:cNvPr>
              <p:cNvSpPr txBox="1"/>
              <p:nvPr/>
            </p:nvSpPr>
            <p:spPr>
              <a:xfrm>
                <a:off x="1175742" y="3340913"/>
                <a:ext cx="5341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3+1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7EA8697-BC16-7144-AA8D-B3AB141B9F66}"/>
                    </a:ext>
                  </a:extLst>
                </p:cNvPr>
                <p:cNvSpPr txBox="1"/>
                <p:nvPr/>
              </p:nvSpPr>
              <p:spPr>
                <a:xfrm>
                  <a:off x="1283992" y="1298380"/>
                  <a:ext cx="43986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TextBox 5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3992" y="1298380"/>
                  <a:ext cx="439864" cy="369332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A5C725-DEB7-554A-9F46-207530729A02}"/>
                </a:ext>
              </a:extLst>
            </p:cNvPr>
            <p:cNvSpPr txBox="1"/>
            <p:nvPr/>
          </p:nvSpPr>
          <p:spPr>
            <a:xfrm>
              <a:off x="1133790" y="2245021"/>
              <a:ext cx="740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active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A6F0A3D-4159-CB43-AD46-7BDD642B34B8}"/>
                  </a:ext>
                </a:extLst>
              </p:cNvPr>
              <p:cNvSpPr/>
              <p:nvPr/>
            </p:nvSpPr>
            <p:spPr>
              <a:xfrm>
                <a:off x="1892205" y="2887257"/>
                <a:ext cx="5313121" cy="4914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𝜈</m:t>
                        </m:r>
                      </m:e>
                      <m:sub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𝜇</m:t>
                        </m:r>
                      </m:sub>
                    </m:sSub>
                    <m:r>
                      <m:rPr>
                        <m:nor/>
                      </m:rPr>
                      <a:rPr lang="en-US" sz="2400" dirty="0"/>
                      <m:t>(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m:rPr>
                        <m:nor/>
                      </m:rPr>
                      <a:rPr lang="en-US" sz="2400" dirty="0"/>
                      <m:t>)</m:t>
                    </m:r>
                    <m:r>
                      <a:rPr lang="el-GR" sz="2400" i="1">
                        <a:latin typeface="Cambria Math"/>
                        <a:ea typeface="Cambria Math"/>
                      </a:rPr>
                      <m:t>→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𝜈</m:t>
                        </m:r>
                      </m:e>
                      <m:sub>
                        <m:r>
                          <a:rPr lang="en-US" sz="2400" i="1">
                            <a:latin typeface="Cambria Math"/>
                            <a:ea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400" dirty="0"/>
                  <a:t>) appearance experiments</a:t>
                </a:r>
              </a:p>
            </p:txBody>
          </p:sp>
        </mc:Choice>
        <mc:Fallback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DA6F0A3D-4159-CB43-AD46-7BDD642B34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2205" y="2887257"/>
                <a:ext cx="5313121" cy="491417"/>
              </a:xfrm>
              <a:prstGeom prst="rect">
                <a:avLst/>
              </a:prstGeom>
              <a:blipFill>
                <a:blip r:embed="rId11"/>
                <a:stretch>
                  <a:fillRect t="-5000" r="-716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9198AD9-6D53-0344-B960-051753F9109A}"/>
                  </a:ext>
                </a:extLst>
              </p:cNvPr>
              <p:cNvSpPr/>
              <p:nvPr/>
            </p:nvSpPr>
            <p:spPr>
              <a:xfrm>
                <a:off x="1109967" y="3338554"/>
                <a:ext cx="6446700" cy="7838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  <a:ea typeface="Cambria Math"/>
                            </a:rPr>
                            <m:t>sin</m:t>
                          </m:r>
                        </m:e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i="1" dirty="0">
                          <a:latin typeface="Cambria Math"/>
                          <a:ea typeface="Cambria Math"/>
                        </a:rPr>
                        <m:t>2</m:t>
                      </m:r>
                      <m:sSub>
                        <m:sSubPr>
                          <m:ctrlPr>
                            <a:rPr lang="en-US" sz="2400" i="1" dirty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4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</m:t>
                      </m:r>
                      <m:sSup>
                        <m:s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US" sz="2400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US" sz="240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a:rPr lang="en-US" sz="2400" i="1" dirty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sSup>
                        <m:sSupPr>
                          <m:ctrlPr>
                            <a:rPr lang="en-US" sz="2400" i="1" dirty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dirty="0">
                              <a:latin typeface="Cambria Math" panose="02040503050406030204" pitchFamily="18" charset="0"/>
                              <a:ea typeface="Cambria Math"/>
                            </a:rPr>
                            <m:t>sin</m:t>
                          </m:r>
                        </m:e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i="1" dirty="0">
                          <a:latin typeface="Cambria Math"/>
                          <a:ea typeface="Cambria Math"/>
                        </a:rPr>
                        <m:t>2</m:t>
                      </m:r>
                      <m:sSub>
                        <m:sSubPr>
                          <m:ctrlPr>
                            <a:rPr lang="en-US" sz="2400" i="1" dirty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p>
                        <m:sSupPr>
                          <m:ctrlPr>
                            <a:rPr lang="en-US" sz="2400" i="1" dirty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dirty="0">
                              <a:latin typeface="Cambria Math" panose="02040503050406030204" pitchFamily="18" charset="0"/>
                              <a:ea typeface="Cambria Math"/>
                            </a:rPr>
                            <m:t>sin</m:t>
                          </m:r>
                        </m:e>
                        <m:sup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400" i="1" dirty="0">
                          <a:latin typeface="Cambria Math"/>
                          <a:ea typeface="Cambria Math"/>
                        </a:rPr>
                        <m:t>2</m:t>
                      </m:r>
                      <m:sSub>
                        <m:sSubPr>
                          <m:ctrlPr>
                            <a:rPr lang="en-US" sz="2400" i="1" dirty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sz="24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9198AD9-6D53-0344-B960-051753F910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67" y="3338554"/>
                <a:ext cx="6446700" cy="783804"/>
              </a:xfrm>
              <a:prstGeom prst="rect">
                <a:avLst/>
              </a:prstGeom>
              <a:blipFill>
                <a:blip r:embed="rId12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C433436C-167E-7743-BC35-34CAD16D4C49}"/>
              </a:ext>
            </a:extLst>
          </p:cNvPr>
          <p:cNvGrpSpPr/>
          <p:nvPr/>
        </p:nvGrpSpPr>
        <p:grpSpPr>
          <a:xfrm>
            <a:off x="50930" y="4445892"/>
            <a:ext cx="4320990" cy="954988"/>
            <a:chOff x="1430321" y="3198420"/>
            <a:chExt cx="4320990" cy="95498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58CDEC96-69E0-B845-B0C0-79AC2B03008E}"/>
                    </a:ext>
                  </a:extLst>
                </p:cNvPr>
                <p:cNvSpPr/>
                <p:nvPr/>
              </p:nvSpPr>
              <p:spPr>
                <a:xfrm>
                  <a:off x="1527425" y="3198420"/>
                  <a:ext cx="3749744" cy="4001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sz="2000" dirty="0"/>
                    <a:t>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sub>
                      </m:sSub>
                    </m:oMath>
                  </a14:m>
                  <a:r>
                    <a:rPr lang="en-US" sz="2000" dirty="0"/>
                    <a:t>) disappearance experiments</a:t>
                  </a:r>
                </a:p>
              </p:txBody>
            </p:sp>
          </mc:Choice>
          <mc:Fallback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58CDEC96-69E0-B845-B0C0-79AC2B03008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7425" y="3198420"/>
                  <a:ext cx="3749744" cy="400110"/>
                </a:xfrm>
                <a:prstGeom prst="rect">
                  <a:avLst/>
                </a:prstGeom>
                <a:blipFill>
                  <a:blip r:embed="rId13"/>
                  <a:stretch>
                    <a:fillRect t="-6061" r="-678" b="-212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761A89E-81DA-2746-89BE-AC48A14C9CAA}"/>
                    </a:ext>
                  </a:extLst>
                </p:cNvPr>
                <p:cNvSpPr/>
                <p:nvPr/>
              </p:nvSpPr>
              <p:spPr>
                <a:xfrm>
                  <a:off x="1430321" y="3784076"/>
                  <a:ext cx="432099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dirty="0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sin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i="1" dirty="0">
                            <a:latin typeface="Cambria Math"/>
                            <a:ea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𝑒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=4</m:t>
                        </m:r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(1−</m:t>
                        </m:r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</m:t>
                                    </m:r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2761A89E-81DA-2746-89BE-AC48A14C9C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0321" y="3784076"/>
                  <a:ext cx="4320990" cy="369332"/>
                </a:xfrm>
                <a:prstGeom prst="rect">
                  <a:avLst/>
                </a:prstGeom>
                <a:blipFill>
                  <a:blip r:embed="rId14"/>
                  <a:stretch>
                    <a:fillRect b="-137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E084134-D86D-154C-A8D9-D9BA9B140EEA}"/>
              </a:ext>
            </a:extLst>
          </p:cNvPr>
          <p:cNvGrpSpPr/>
          <p:nvPr/>
        </p:nvGrpSpPr>
        <p:grpSpPr>
          <a:xfrm>
            <a:off x="4473451" y="4414010"/>
            <a:ext cx="4355231" cy="994802"/>
            <a:chOff x="1703859" y="4398874"/>
            <a:chExt cx="4355231" cy="99480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BB45CE9-6AAA-B943-A4D7-0E7916356C0A}"/>
                    </a:ext>
                  </a:extLst>
                </p:cNvPr>
                <p:cNvSpPr/>
                <p:nvPr/>
              </p:nvSpPr>
              <p:spPr>
                <a:xfrm>
                  <a:off x="1900208" y="4398874"/>
                  <a:ext cx="3766800" cy="42479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a14:m>
                  <a:r>
                    <a:rPr lang="en-US" sz="2000" dirty="0"/>
                    <a:t>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a14:m>
                  <a:r>
                    <a:rPr lang="en-US" sz="2000" dirty="0"/>
                    <a:t>) disappearance experiments</a:t>
                  </a:r>
                </a:p>
              </p:txBody>
            </p:sp>
          </mc:Choice>
          <mc:Fallback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7BB45CE9-6AAA-B943-A4D7-0E7916356C0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00208" y="4398874"/>
                  <a:ext cx="3766800" cy="424796"/>
                </a:xfrm>
                <a:prstGeom prst="rect">
                  <a:avLst/>
                </a:prstGeom>
                <a:blipFill>
                  <a:blip r:embed="rId15"/>
                  <a:stretch>
                    <a:fillRect t="-9091" r="-673"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53030E0D-8BCE-E848-AF08-CBF3DC5BF959}"/>
                    </a:ext>
                  </a:extLst>
                </p:cNvPr>
                <p:cNvSpPr/>
                <p:nvPr/>
              </p:nvSpPr>
              <p:spPr>
                <a:xfrm>
                  <a:off x="1703859" y="4927586"/>
                  <a:ext cx="4355231" cy="46609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i="1" dirty="0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  <a:ea typeface="Cambria Math"/>
                              </a:rPr>
                              <m:t>sin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i="1" dirty="0">
                            <a:latin typeface="Cambria Math"/>
                            <a:ea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𝜇𝜇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=4</m:t>
                        </m:r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(1−</m:t>
                        </m:r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𝑈</m:t>
                                    </m:r>
                                  </m:e>
                                  <m:sub>
                                    <m:r>
                                      <a:rPr lang="en-US" i="1" dirty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𝜇</m:t>
                                    </m:r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53030E0D-8BCE-E848-AF08-CBF3DC5BF95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3859" y="4927586"/>
                  <a:ext cx="4355231" cy="466090"/>
                </a:xfrm>
                <a:prstGeom prst="rect">
                  <a:avLst/>
                </a:prstGeom>
                <a:blipFill>
                  <a:blip r:embed="rId16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8DF2590-13CF-AC4C-994C-27F3959EBE16}"/>
              </a:ext>
            </a:extLst>
          </p:cNvPr>
          <p:cNvCxnSpPr>
            <a:cxnSpLocks/>
          </p:cNvCxnSpPr>
          <p:nvPr/>
        </p:nvCxnSpPr>
        <p:spPr>
          <a:xfrm flipH="1">
            <a:off x="2514600" y="4010817"/>
            <a:ext cx="685800" cy="52377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69B8DA1-8624-9144-BC60-4E9E6EB9F21C}"/>
              </a:ext>
            </a:extLst>
          </p:cNvPr>
          <p:cNvCxnSpPr>
            <a:cxnSpLocks/>
          </p:cNvCxnSpPr>
          <p:nvPr/>
        </p:nvCxnSpPr>
        <p:spPr>
          <a:xfrm>
            <a:off x="3996835" y="3987252"/>
            <a:ext cx="672965" cy="53303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36B7D5B-DA5B-9B4D-87E3-E3E25E8BB874}"/>
                  </a:ext>
                </a:extLst>
              </p:cNvPr>
              <p:cNvSpPr/>
              <p:nvPr/>
            </p:nvSpPr>
            <p:spPr>
              <a:xfrm>
                <a:off x="4019305" y="1474440"/>
                <a:ext cx="3140732" cy="11880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𝜇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rgbClr val="7030A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en-US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36B7D5B-DA5B-9B4D-87E3-E3E25E8BB8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305" y="1474440"/>
                <a:ext cx="3140732" cy="118801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8AD10F2-D764-7146-AF85-E4300414C9F4}"/>
                  </a:ext>
                </a:extLst>
              </p:cNvPr>
              <p:cNvSpPr/>
              <p:nvPr/>
            </p:nvSpPr>
            <p:spPr>
              <a:xfrm>
                <a:off x="659330" y="5539684"/>
                <a:ext cx="8169352" cy="4310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  <a:latin typeface="CMSS10"/>
                  </a:rPr>
                  <a:t>Upper bounds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sin</m:t>
                        </m:r>
                      </m:e>
                      <m:sup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2</m:t>
                    </m:r>
                    <m:sSub>
                      <m:sSub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  <m:sub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𝑒</m:t>
                        </m:r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CMSS1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sin</m:t>
                        </m:r>
                      </m:e>
                      <m:sup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2</m:t>
                    </m:r>
                    <m:sSub>
                      <m:sSub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  <m:sub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𝜇𝜇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CMSS10"/>
                  </a:rPr>
                  <a:t> can be used to constrain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sin</m:t>
                        </m:r>
                      </m:e>
                      <m:sup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2</m:t>
                        </m:r>
                      </m:sup>
                    </m:sSup>
                    <m:r>
                      <a:rPr lang="en-US" sz="2000" i="1" dirty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2</m:t>
                    </m:r>
                    <m:sSub>
                      <m:sSubPr>
                        <m:ctrlP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𝜃</m:t>
                        </m:r>
                      </m:e>
                      <m:sub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2000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FF0000"/>
                    </a:solidFill>
                    <a:latin typeface="CMSS10"/>
                  </a:rPr>
                  <a:t>  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8AD10F2-D764-7146-AF85-E4300414C9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330" y="5539684"/>
                <a:ext cx="8169352" cy="431015"/>
              </a:xfrm>
              <a:prstGeom prst="rect">
                <a:avLst/>
              </a:prstGeom>
              <a:blipFill>
                <a:blip r:embed="rId18"/>
                <a:stretch>
                  <a:fillRect l="-621" t="-5714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ectangle 41">
            <a:extLst>
              <a:ext uri="{FF2B5EF4-FFF2-40B4-BE49-F238E27FC236}">
                <a16:creationId xmlns:a16="http://schemas.microsoft.com/office/drawing/2014/main" id="{B1A21CDF-C958-CA4B-A0DE-0A9A3406AEEA}"/>
              </a:ext>
            </a:extLst>
          </p:cNvPr>
          <p:cNvSpPr/>
          <p:nvPr/>
        </p:nvSpPr>
        <p:spPr>
          <a:xfrm>
            <a:off x="5791200" y="5948080"/>
            <a:ext cx="279916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006300"/>
                </a:solidFill>
                <a:latin typeface="CMSS8"/>
              </a:rPr>
              <a:t>[Okada, Yasuda, IJMPA 12 (1997) 3669-3694] </a:t>
            </a:r>
            <a:endParaRPr lang="en-US" sz="3200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B1D0B57-6564-2147-99AA-4F1B9E668787}"/>
              </a:ext>
            </a:extLst>
          </p:cNvPr>
          <p:cNvSpPr/>
          <p:nvPr/>
        </p:nvSpPr>
        <p:spPr>
          <a:xfrm>
            <a:off x="5806611" y="6159602"/>
            <a:ext cx="26997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006300"/>
                </a:solidFill>
                <a:latin typeface="CMSS8"/>
              </a:rPr>
              <a:t>[</a:t>
            </a:r>
            <a:r>
              <a:rPr lang="en-US" sz="1100" dirty="0" err="1">
                <a:solidFill>
                  <a:srgbClr val="006300"/>
                </a:solidFill>
                <a:latin typeface="CMSS8"/>
              </a:rPr>
              <a:t>Bilenky</a:t>
            </a:r>
            <a:r>
              <a:rPr lang="en-US" sz="1100" dirty="0">
                <a:solidFill>
                  <a:srgbClr val="006300"/>
                </a:solidFill>
                <a:latin typeface="CMSS8"/>
              </a:rPr>
              <a:t>, </a:t>
            </a:r>
            <a:r>
              <a:rPr lang="en-US" sz="1100" dirty="0" err="1">
                <a:solidFill>
                  <a:srgbClr val="006300"/>
                </a:solidFill>
                <a:latin typeface="CMSS8"/>
              </a:rPr>
              <a:t>Giunti</a:t>
            </a:r>
            <a:r>
              <a:rPr lang="en-US" sz="1100" dirty="0">
                <a:solidFill>
                  <a:srgbClr val="006300"/>
                </a:solidFill>
                <a:latin typeface="CMSS8"/>
              </a:rPr>
              <a:t>, </a:t>
            </a:r>
            <a:r>
              <a:rPr lang="en-US" sz="1100" dirty="0" err="1">
                <a:solidFill>
                  <a:srgbClr val="006300"/>
                </a:solidFill>
                <a:latin typeface="CMSS8"/>
              </a:rPr>
              <a:t>Grimus</a:t>
            </a:r>
            <a:r>
              <a:rPr lang="en-US" sz="1100" dirty="0">
                <a:solidFill>
                  <a:srgbClr val="006300"/>
                </a:solidFill>
                <a:latin typeface="CMSS8"/>
              </a:rPr>
              <a:t>, EPJC 1 (1998) 247] </a:t>
            </a:r>
            <a:endParaRPr lang="en-US" sz="3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555CE33-6277-6B4A-A7FF-37B43ECED602}"/>
                  </a:ext>
                </a:extLst>
              </p:cNvPr>
              <p:cNvSpPr/>
              <p:nvPr/>
            </p:nvSpPr>
            <p:spPr>
              <a:xfrm>
                <a:off x="7013738" y="1483251"/>
                <a:ext cx="77546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~ </m:t>
                          </m:r>
                          <m:r>
                            <a:rPr lang="en-US" i="1" dirty="0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14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8555CE33-6277-6B4A-A7FF-37B43ECED6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738" y="1483251"/>
                <a:ext cx="775469" cy="369332"/>
              </a:xfrm>
              <a:prstGeom prst="rect">
                <a:avLst/>
              </a:prstGeom>
              <a:blipFill>
                <a:blip r:embed="rId1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85DB20A-CF77-314C-9741-B990EB3A6B13}"/>
                  </a:ext>
                </a:extLst>
              </p:cNvPr>
              <p:cNvSpPr/>
              <p:nvPr/>
            </p:nvSpPr>
            <p:spPr>
              <a:xfrm>
                <a:off x="7013738" y="1774903"/>
                <a:ext cx="7807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~ </m:t>
                          </m:r>
                          <m:r>
                            <a:rPr lang="en-US" i="1" dirty="0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24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A85DB20A-CF77-314C-9741-B990EB3A6B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738" y="1774903"/>
                <a:ext cx="780791" cy="369332"/>
              </a:xfrm>
              <a:prstGeom prst="rect">
                <a:avLst/>
              </a:prstGeom>
              <a:blipFill>
                <a:blip r:embed="rId2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1530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36987EE-332B-BA45-8992-37C39FBF93F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56161" y="76200"/>
                <a:ext cx="8229600" cy="1143000"/>
              </a:xfr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sub>
                      </m:sSub>
                      <m:r>
                        <m:rPr>
                          <m:nor/>
                        </m:rPr>
                        <a:rPr lang="en-US" dirty="0"/>
                        <m:t>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/>
                            </a:rPr>
                            <m:t>𝑒</m:t>
                          </m:r>
                        </m:sub>
                      </m:sSub>
                      <m:r>
                        <m:rPr>
                          <m:nor/>
                        </m:rPr>
                        <a:rPr lang="en-US" dirty="0"/>
                        <m:t>) </m:t>
                      </m:r>
                      <m:r>
                        <m:rPr>
                          <m:nor/>
                        </m:rPr>
                        <a:rPr lang="en-US" dirty="0"/>
                        <m:t>disappearance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36987EE-332B-BA45-8992-37C39FBF93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56161" y="76200"/>
                <a:ext cx="8229600" cy="1143000"/>
              </a:xfrm>
              <a:blipFill>
                <a:blip r:embed="rId2"/>
                <a:stretch>
                  <a:fillRect b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35430-1E04-DB44-9084-C254770CD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8F040-58D7-D040-A56F-5A02A4408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CE950-2BA3-5149-957A-A7CA1C252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449F03E4-AAA5-B145-BB73-349E05CB98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4761" y="1049375"/>
                <a:ext cx="7748485" cy="23621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Reactor antineutrino anomaly </a:t>
                </a:r>
                <a:r>
                  <a:rPr lang="en-US" dirty="0">
                    <a:solidFill>
                      <a:srgbClr val="FF0000"/>
                    </a:solidFill>
                  </a:rPr>
                  <a:t>✘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sz="2800" dirty="0"/>
                  <a:t>flux calculation </a:t>
                </a:r>
                <a:r>
                  <a:rPr lang="en-US" sz="2400" dirty="0"/>
                  <a:t>has been called into question </a:t>
                </a:r>
              </a:p>
              <a:p>
                <a:pPr marL="0" indent="0">
                  <a:buNone/>
                </a:pPr>
                <a:r>
                  <a:rPr lang="en-US" sz="2400" dirty="0"/>
                  <a:t>(“5 MeV bump”,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400"/>
                        </m:ctrlPr>
                      </m:sPrePr>
                      <m:sub/>
                      <m:sup>
                        <m:r>
                          <a:rPr lang="en-US" sz="2400"/>
                          <m:t>235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/>
                          <m:t>U</m:t>
                        </m:r>
                      </m:e>
                    </m:sPre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2400"/>
                        </m:ctrlPr>
                      </m:sPrePr>
                      <m:sub/>
                      <m:sup>
                        <m:r>
                          <a:rPr lang="en-US" sz="2400"/>
                          <m:t>239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2400"/>
                          <m:t>Pu</m:t>
                        </m:r>
                      </m:e>
                    </m:sPre>
                    <m:r>
                      <a:rPr lang="en-US" sz="2400"/>
                      <m:t> </m:t>
                    </m:r>
                  </m:oMath>
                </a14:m>
                <a:r>
                  <a:rPr lang="en-US" altLang="zh-Hans" sz="2400" dirty="0"/>
                  <a:t>IBD</a:t>
                </a:r>
                <a:r>
                  <a:rPr lang="zh-Hans" altLang="en-US" sz="2400" dirty="0"/>
                  <a:t> </a:t>
                </a:r>
                <a:r>
                  <a:rPr lang="en-US" altLang="zh-Hans" sz="2400" dirty="0"/>
                  <a:t>yield</a:t>
                </a:r>
                <a:r>
                  <a:rPr lang="en-US" sz="2400" dirty="0"/>
                  <a:t> from </a:t>
                </a:r>
                <a:r>
                  <a:rPr lang="en-US" sz="2400" dirty="0" err="1"/>
                  <a:t>Daya</a:t>
                </a:r>
                <a:r>
                  <a:rPr lang="en-US" sz="2400" dirty="0"/>
                  <a:t> Bay)</a:t>
                </a:r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endParaRPr lang="en-US" sz="2800" dirty="0"/>
              </a:p>
              <a:p>
                <a:r>
                  <a:rPr lang="en-US" sz="2800" dirty="0"/>
                  <a:t>Gallium neutrino anomaly </a:t>
                </a:r>
                <a:r>
                  <a:rPr lang="en-US" sz="4000" dirty="0">
                    <a:solidFill>
                      <a:srgbClr val="FF0000"/>
                    </a:solidFill>
                  </a:rPr>
                  <a:t>✘</a:t>
                </a:r>
              </a:p>
              <a:p>
                <a:pPr marL="0" indent="0">
                  <a:buNone/>
                </a:pPr>
                <a:r>
                  <a:rPr lang="en-US" sz="2400" dirty="0"/>
                  <a:t>    detector efficiency is unknown </a:t>
                </a:r>
                <a:endParaRPr lang="en-US" sz="18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</p:txBody>
          </p:sp>
        </mc:Choice>
        <mc:Fallback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449F03E4-AAA5-B145-BB73-349E05CB9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4761" y="1049375"/>
                <a:ext cx="7748485" cy="2362199"/>
              </a:xfrm>
              <a:prstGeom prst="rect">
                <a:avLst/>
              </a:prstGeom>
              <a:blipFill>
                <a:blip r:embed="rId3"/>
                <a:stretch>
                  <a:fillRect l="-1800" t="-3743" b="-130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1D6F7AC8-9075-7D46-BA76-12774BCCC5AE}"/>
              </a:ext>
            </a:extLst>
          </p:cNvPr>
          <p:cNvSpPr/>
          <p:nvPr/>
        </p:nvSpPr>
        <p:spPr>
          <a:xfrm>
            <a:off x="5257800" y="6028987"/>
            <a:ext cx="28998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6300"/>
                </a:solidFill>
                <a:latin typeface="CMSS8"/>
              </a:rPr>
              <a:t>[</a:t>
            </a:r>
            <a:r>
              <a:rPr lang="en-US" sz="1200" dirty="0" err="1">
                <a:solidFill>
                  <a:srgbClr val="006300"/>
                </a:solidFill>
                <a:latin typeface="CMSS8"/>
              </a:rPr>
              <a:t>Gariazzo</a:t>
            </a:r>
            <a:r>
              <a:rPr lang="en-US" sz="1200" dirty="0">
                <a:solidFill>
                  <a:srgbClr val="006300"/>
                </a:solidFill>
                <a:latin typeface="CMSS8"/>
              </a:rPr>
              <a:t> </a:t>
            </a:r>
            <a:r>
              <a:rPr lang="en-US" sz="1200" dirty="0" err="1">
                <a:solidFill>
                  <a:srgbClr val="006300"/>
                </a:solidFill>
                <a:latin typeface="CMSS8"/>
              </a:rPr>
              <a:t>et.al</a:t>
            </a:r>
            <a:r>
              <a:rPr lang="en-US" sz="1200" dirty="0">
                <a:solidFill>
                  <a:srgbClr val="006300"/>
                </a:solidFill>
                <a:latin typeface="CMSS8"/>
              </a:rPr>
              <a:t>., </a:t>
            </a:r>
            <a:r>
              <a:rPr lang="en-US" sz="1200" dirty="0" err="1">
                <a:solidFill>
                  <a:srgbClr val="006300"/>
                </a:solidFill>
                <a:latin typeface="CMSS8"/>
              </a:rPr>
              <a:t>Phys.Lett</a:t>
            </a:r>
            <a:r>
              <a:rPr lang="en-US" sz="1200" dirty="0">
                <a:solidFill>
                  <a:srgbClr val="006300"/>
                </a:solidFill>
                <a:latin typeface="CMSS8"/>
              </a:rPr>
              <a:t>. B782, 13 (2018) ]</a:t>
            </a:r>
            <a:endParaRPr lang="en-US" sz="36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B5FDE8-2BE4-4B49-99FB-72D0E47CE143}"/>
              </a:ext>
            </a:extLst>
          </p:cNvPr>
          <p:cNvSpPr/>
          <p:nvPr/>
        </p:nvSpPr>
        <p:spPr>
          <a:xfrm>
            <a:off x="1124313" y="5020904"/>
            <a:ext cx="28923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6300"/>
                </a:solidFill>
                <a:latin typeface="CMSS8"/>
              </a:rPr>
              <a:t>[RENO, Phys. Rev. Lett. 116, 211801 (2016)]</a:t>
            </a:r>
            <a:endParaRPr lang="en-US" sz="36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B1971C-3E87-D843-9729-02078373F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052" y="3276599"/>
            <a:ext cx="3205025" cy="165661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17BD560-BAB4-5A4D-8103-566407B0B215}"/>
              </a:ext>
            </a:extLst>
          </p:cNvPr>
          <p:cNvSpPr/>
          <p:nvPr/>
        </p:nvSpPr>
        <p:spPr>
          <a:xfrm>
            <a:off x="5637646" y="5370843"/>
            <a:ext cx="30885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6300"/>
                </a:solidFill>
                <a:latin typeface="CMSS8"/>
              </a:rPr>
              <a:t>[</a:t>
            </a:r>
            <a:r>
              <a:rPr lang="en-US" sz="1200" dirty="0" err="1">
                <a:solidFill>
                  <a:srgbClr val="006300"/>
                </a:solidFill>
                <a:latin typeface="CMSS8"/>
              </a:rPr>
              <a:t>Daya</a:t>
            </a:r>
            <a:r>
              <a:rPr lang="en-US" sz="1200" dirty="0">
                <a:solidFill>
                  <a:srgbClr val="006300"/>
                </a:solidFill>
                <a:latin typeface="CMSS8"/>
              </a:rPr>
              <a:t> Bay, Phys. Rev. Lett. 118, 251801 (2017)]</a:t>
            </a:r>
            <a:endParaRPr lang="en-US" sz="36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1FD6A55-07DE-6641-AD2C-AC569EFBE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6824" y="2580608"/>
            <a:ext cx="2895600" cy="279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87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A84FB-260A-5A48-BF1A-0187437EB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DANSS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27EBFC-F446-F54C-885C-D39CF7DDE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50D0E-F5B0-3F45-8045-A59C99080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Baroque Neutrinos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C85EA-1029-DF41-9764-FAC657413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D0F2A5-6479-C64C-A7CF-9BE558913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1489433"/>
            <a:ext cx="4191000" cy="41356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B94024-934F-DE49-86A1-C88F0671D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529655"/>
            <a:ext cx="1905000" cy="21802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D30281-EB11-EF48-8FA1-50794BD9D0A8}"/>
              </a:ext>
            </a:extLst>
          </p:cNvPr>
          <p:cNvSpPr txBox="1"/>
          <p:nvPr/>
        </p:nvSpPr>
        <p:spPr>
          <a:xfrm>
            <a:off x="1128112" y="1109404"/>
            <a:ext cx="2468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Single Movable detector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640F71-308D-564C-842E-CB19B5385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256" y="3761692"/>
            <a:ext cx="2681888" cy="19319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98923B-280E-2749-B9C3-252CF8757F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900" y="5630777"/>
            <a:ext cx="1600200" cy="3066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F3CBA3-ACFA-6D47-B91A-4E3BBAE8C6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5408" y="5635111"/>
            <a:ext cx="1719914" cy="3022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7C037FD-0838-9248-979F-4A6D11B5E635}"/>
              </a:ext>
            </a:extLst>
          </p:cNvPr>
          <p:cNvSpPr/>
          <p:nvPr/>
        </p:nvSpPr>
        <p:spPr>
          <a:xfrm>
            <a:off x="7223952" y="5238261"/>
            <a:ext cx="12410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Hans" sz="1400" dirty="0">
                <a:solidFill>
                  <a:srgbClr val="00B050"/>
                </a:solidFill>
              </a:rPr>
              <a:t>[1810.01000 ] 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C76F09-1994-6B40-A1D6-AE54C0AA1A49}"/>
              </a:ext>
            </a:extLst>
          </p:cNvPr>
          <p:cNvSpPr/>
          <p:nvPr/>
        </p:nvSpPr>
        <p:spPr>
          <a:xfrm>
            <a:off x="908116" y="5775796"/>
            <a:ext cx="29081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  <a:latin typeface="Lucida Grande" panose="020B0600040502020204" pitchFamily="34" charset="0"/>
              </a:rPr>
              <a:t>[DANSS, Phys. Lett. B 787,56 (2018)]</a:t>
            </a:r>
            <a:endParaRPr lang="en-US" sz="1200" dirty="0">
              <a:solidFill>
                <a:srgbClr val="00B05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FF70BF-E93B-6744-ADA5-99295B2C2AEB}"/>
              </a:ext>
            </a:extLst>
          </p:cNvPr>
          <p:cNvSpPr/>
          <p:nvPr/>
        </p:nvSpPr>
        <p:spPr>
          <a:xfrm>
            <a:off x="5862831" y="5972343"/>
            <a:ext cx="28959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00B050"/>
                </a:solidFill>
                <a:latin typeface="SFRM0900"/>
              </a:rPr>
              <a:t>Dentler</a:t>
            </a:r>
            <a:r>
              <a:rPr lang="en-US" sz="1400" dirty="0">
                <a:solidFill>
                  <a:srgbClr val="00B050"/>
                </a:solidFill>
                <a:latin typeface="SFRM0900"/>
              </a:rPr>
              <a:t> </a:t>
            </a:r>
            <a:r>
              <a:rPr lang="en-US" sz="1400" dirty="0" err="1">
                <a:solidFill>
                  <a:srgbClr val="00B050"/>
                </a:solidFill>
                <a:latin typeface="SFRM0900"/>
              </a:rPr>
              <a:t>et.al</a:t>
            </a:r>
            <a:r>
              <a:rPr lang="en-US" sz="1400" dirty="0">
                <a:solidFill>
                  <a:srgbClr val="00B050"/>
                </a:solidFill>
                <a:latin typeface="SFRM0900"/>
              </a:rPr>
              <a:t>., JHEP </a:t>
            </a:r>
            <a:r>
              <a:rPr lang="en-US" sz="1400" dirty="0">
                <a:solidFill>
                  <a:srgbClr val="00B050"/>
                </a:solidFill>
                <a:latin typeface="SFBX0900"/>
              </a:rPr>
              <a:t>1808</a:t>
            </a:r>
            <a:r>
              <a:rPr lang="en-US" sz="1400" dirty="0">
                <a:solidFill>
                  <a:srgbClr val="00B050"/>
                </a:solidFill>
                <a:latin typeface="SFRM0900"/>
              </a:rPr>
              <a:t>, 010 (2018) 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67A683-560A-AC4C-A2D5-DF1943959B6B}"/>
              </a:ext>
            </a:extLst>
          </p:cNvPr>
          <p:cNvSpPr/>
          <p:nvPr/>
        </p:nvSpPr>
        <p:spPr>
          <a:xfrm>
            <a:off x="5562600" y="6193399"/>
            <a:ext cx="33227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>
                <a:solidFill>
                  <a:srgbClr val="00B050"/>
                </a:solidFill>
                <a:latin typeface="SFRM0900"/>
              </a:rPr>
              <a:t>Gariazzo</a:t>
            </a:r>
            <a:r>
              <a:rPr lang="en-US" sz="1400" dirty="0">
                <a:solidFill>
                  <a:srgbClr val="00B050"/>
                </a:solidFill>
                <a:latin typeface="SFRM0900"/>
              </a:rPr>
              <a:t> </a:t>
            </a:r>
            <a:r>
              <a:rPr lang="en-US" sz="1400" dirty="0" err="1">
                <a:solidFill>
                  <a:srgbClr val="00B050"/>
                </a:solidFill>
                <a:latin typeface="SFRM0900"/>
              </a:rPr>
              <a:t>et.al</a:t>
            </a:r>
            <a:r>
              <a:rPr lang="en-US" sz="1400" dirty="0">
                <a:solidFill>
                  <a:srgbClr val="00B050"/>
                </a:solidFill>
                <a:latin typeface="SFRM0900"/>
              </a:rPr>
              <a:t>., Phys. Lett. B 782, 13 (2018) </a:t>
            </a:r>
            <a:endParaRPr lang="en-US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361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50B608-FF28-A646-9B70-07C1A77DF79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1207" y="17388"/>
                <a:ext cx="8229600" cy="11430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dirty="0"/>
                  <a:t>) disappearance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50B608-FF28-A646-9B70-07C1A77DF7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1207" y="17388"/>
                <a:ext cx="8229600" cy="1143000"/>
              </a:xfrm>
              <a:blipFill>
                <a:blip r:embed="rId2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6395A-1E72-2140-B996-85F3CEA37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58C0B-AB8F-844A-9EC2-DE9455A07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3C9FD-8623-2944-8045-04934F793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15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5351463-D9B0-564F-BE99-F7423E2FCFCA}"/>
              </a:ext>
            </a:extLst>
          </p:cNvPr>
          <p:cNvGrpSpPr/>
          <p:nvPr/>
        </p:nvGrpSpPr>
        <p:grpSpPr>
          <a:xfrm>
            <a:off x="734045" y="1697291"/>
            <a:ext cx="3047999" cy="3851258"/>
            <a:chOff x="5105400" y="1371600"/>
            <a:chExt cx="3581400" cy="47244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FBFCB5A-A10B-5E49-B987-CF1E8E175CB3}"/>
                </a:ext>
              </a:extLst>
            </p:cNvPr>
            <p:cNvSpPr/>
            <p:nvPr/>
          </p:nvSpPr>
          <p:spPr>
            <a:xfrm>
              <a:off x="5105400" y="1752600"/>
              <a:ext cx="3581400" cy="35814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B92B3BCC-DFD0-A04F-9C38-D7E949AB1012}"/>
                </a:ext>
              </a:extLst>
            </p:cNvPr>
            <p:cNvSpPr/>
            <p:nvPr/>
          </p:nvSpPr>
          <p:spPr>
            <a:xfrm>
              <a:off x="5334000" y="1981200"/>
              <a:ext cx="3124200" cy="320040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E57CDBD-BAEB-4744-877F-4F31EFE5D5EC}"/>
                </a:ext>
              </a:extLst>
            </p:cNvPr>
            <p:cNvSpPr/>
            <p:nvPr/>
          </p:nvSpPr>
          <p:spPr>
            <a:xfrm>
              <a:off x="6324600" y="2971800"/>
              <a:ext cx="1219200" cy="1143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C82F8E-36B8-9144-A50B-C5D58BC3DECD}"/>
                </a:ext>
              </a:extLst>
            </p:cNvPr>
            <p:cNvSpPr txBox="1"/>
            <p:nvPr/>
          </p:nvSpPr>
          <p:spPr>
            <a:xfrm>
              <a:off x="6096000" y="1752600"/>
              <a:ext cx="648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crust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43F610-8066-AD44-97B5-94332E6C55DD}"/>
                </a:ext>
              </a:extLst>
            </p:cNvPr>
            <p:cNvSpPr txBox="1"/>
            <p:nvPr/>
          </p:nvSpPr>
          <p:spPr>
            <a:xfrm>
              <a:off x="6051510" y="2362200"/>
              <a:ext cx="8445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mantle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1EC43D-B1AB-B149-AEDD-7B781E695A52}"/>
                </a:ext>
              </a:extLst>
            </p:cNvPr>
            <p:cNvSpPr txBox="1"/>
            <p:nvPr/>
          </p:nvSpPr>
          <p:spPr>
            <a:xfrm>
              <a:off x="6598647" y="3332202"/>
              <a:ext cx="594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core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2CF1DFD6-E8BA-4449-93F9-F4F02A3326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06315" y="1752600"/>
              <a:ext cx="1434263" cy="3476656"/>
            </a:xfrm>
            <a:prstGeom prst="line">
              <a:avLst/>
            </a:prstGeom>
            <a:ln w="19050">
              <a:prstDash val="sysDash"/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Can 14">
              <a:extLst>
                <a:ext uri="{FF2B5EF4-FFF2-40B4-BE49-F238E27FC236}">
                  <a16:creationId xmlns:a16="http://schemas.microsoft.com/office/drawing/2014/main" id="{852F2D70-EEA4-6145-A915-C80919E40260}"/>
                </a:ext>
              </a:extLst>
            </p:cNvPr>
            <p:cNvSpPr/>
            <p:nvPr/>
          </p:nvSpPr>
          <p:spPr>
            <a:xfrm>
              <a:off x="6825139" y="5176995"/>
              <a:ext cx="210529" cy="304800"/>
            </a:xfrm>
            <a:prstGeom prst="ca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76CACED-D11E-524A-9928-063434AEC05E}"/>
                </a:ext>
              </a:extLst>
            </p:cNvPr>
            <p:cNvCxnSpPr/>
            <p:nvPr/>
          </p:nvCxnSpPr>
          <p:spPr>
            <a:xfrm flipV="1">
              <a:off x="6896100" y="5229255"/>
              <a:ext cx="210215" cy="409545"/>
            </a:xfrm>
            <a:prstGeom prst="line">
              <a:avLst/>
            </a:prstGeom>
            <a:ln>
              <a:headEnd type="arrow" w="med" len="med"/>
              <a:tailEnd type="none" w="med" len="med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74C404E-99F9-8548-8230-538C30BB393C}"/>
                </a:ext>
              </a:extLst>
            </p:cNvPr>
            <p:cNvCxnSpPr/>
            <p:nvPr/>
          </p:nvCxnSpPr>
          <p:spPr>
            <a:xfrm>
              <a:off x="6835722" y="1371600"/>
              <a:ext cx="136982" cy="472440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13EC039-B300-4347-9E62-7BB1CD296B1F}"/>
                </a:ext>
              </a:extLst>
            </p:cNvPr>
            <p:cNvSpPr/>
            <p:nvPr/>
          </p:nvSpPr>
          <p:spPr>
            <a:xfrm>
              <a:off x="6972704" y="4419600"/>
              <a:ext cx="862660" cy="1524000"/>
            </a:xfrm>
            <a:custGeom>
              <a:avLst/>
              <a:gdLst>
                <a:gd name="connsiteX0" fmla="*/ 0 w 516979"/>
                <a:gd name="connsiteY0" fmla="*/ 1195024 h 1195024"/>
                <a:gd name="connsiteX1" fmla="*/ 510988 w 516979"/>
                <a:gd name="connsiteY1" fmla="*/ 737824 h 1195024"/>
                <a:gd name="connsiteX2" fmla="*/ 277906 w 516979"/>
                <a:gd name="connsiteY2" fmla="*/ 65471 h 1195024"/>
                <a:gd name="connsiteX3" fmla="*/ 251012 w 516979"/>
                <a:gd name="connsiteY3" fmla="*/ 20647 h 1195024"/>
                <a:gd name="connsiteX4" fmla="*/ 259977 w 516979"/>
                <a:gd name="connsiteY4" fmla="*/ 20647 h 1195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979" h="1195024">
                  <a:moveTo>
                    <a:pt x="0" y="1195024"/>
                  </a:moveTo>
                  <a:cubicBezTo>
                    <a:pt x="232335" y="1060553"/>
                    <a:pt x="464670" y="926083"/>
                    <a:pt x="510988" y="737824"/>
                  </a:cubicBezTo>
                  <a:cubicBezTo>
                    <a:pt x="557306" y="549565"/>
                    <a:pt x="321235" y="185000"/>
                    <a:pt x="277906" y="65471"/>
                  </a:cubicBezTo>
                  <a:cubicBezTo>
                    <a:pt x="234577" y="-54058"/>
                    <a:pt x="254000" y="28118"/>
                    <a:pt x="251012" y="20647"/>
                  </a:cubicBezTo>
                  <a:cubicBezTo>
                    <a:pt x="248024" y="13176"/>
                    <a:pt x="254000" y="16911"/>
                    <a:pt x="259977" y="20647"/>
                  </a:cubicBezTo>
                </a:path>
              </a:pathLst>
            </a:custGeom>
            <a:noFill/>
            <a:ln w="9525">
              <a:prstDash val="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A736FFB-048D-B045-AF14-AA42EAA33797}"/>
                    </a:ext>
                  </a:extLst>
                </p:cNvPr>
                <p:cNvSpPr txBox="1"/>
                <p:nvPr/>
              </p:nvSpPr>
              <p:spPr>
                <a:xfrm>
                  <a:off x="7712043" y="5176995"/>
                  <a:ext cx="607474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oMath>
                    </m:oMathPara>
                  </a14:m>
                  <a:endParaRPr lang="en-US" sz="28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229" name="TextBox 92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12043" y="5176995"/>
                  <a:ext cx="607474" cy="523220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E5748103-7E4A-5C48-9519-EAE93F649728}"/>
                    </a:ext>
                  </a:extLst>
                </p:cNvPr>
                <p:cNvSpPr txBox="1"/>
                <p:nvPr/>
              </p:nvSpPr>
              <p:spPr>
                <a:xfrm>
                  <a:off x="7867195" y="1506891"/>
                  <a:ext cx="550664" cy="4914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7195" y="1506891"/>
                  <a:ext cx="550664" cy="491417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4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6776767F-8737-FC4B-B0A8-6DBA87CBB190}"/>
                    </a:ext>
                  </a:extLst>
                </p:cNvPr>
                <p:cNvSpPr txBox="1"/>
                <p:nvPr/>
              </p:nvSpPr>
              <p:spPr>
                <a:xfrm>
                  <a:off x="6968222" y="5233972"/>
                  <a:ext cx="39030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𝜇</m:t>
                        </m:r>
                      </m:oMath>
                    </m:oMathPara>
                  </a14:m>
                  <a:endParaRPr lang="en-US" sz="2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68222" y="5233972"/>
                  <a:ext cx="390300" cy="40011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b="-61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FC3E1761-233A-B141-BDB8-4773362AE4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5759" y="1737265"/>
            <a:ext cx="3848649" cy="3811284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0353BFAE-3B28-2D4D-BA29-2DA29555946E}"/>
              </a:ext>
            </a:extLst>
          </p:cNvPr>
          <p:cNvSpPr txBox="1">
            <a:spLocks/>
          </p:cNvSpPr>
          <p:nvPr/>
        </p:nvSpPr>
        <p:spPr>
          <a:xfrm>
            <a:off x="4756580" y="1157059"/>
            <a:ext cx="3749865" cy="450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MINOS+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6441819B-E17E-5641-A625-83F5E59A7B76}"/>
              </a:ext>
            </a:extLst>
          </p:cNvPr>
          <p:cNvSpPr txBox="1">
            <a:spLocks/>
          </p:cNvSpPr>
          <p:nvPr/>
        </p:nvSpPr>
        <p:spPr>
          <a:xfrm>
            <a:off x="383113" y="1246318"/>
            <a:ext cx="3749865" cy="450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ans" dirty="0"/>
              <a:t>IceCube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ACD149-84B2-2C41-8028-95A04B1ABD2C}"/>
              </a:ext>
            </a:extLst>
          </p:cNvPr>
          <p:cNvSpPr txBox="1"/>
          <p:nvPr/>
        </p:nvSpPr>
        <p:spPr>
          <a:xfrm>
            <a:off x="734045" y="5629147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we take the results of </a:t>
            </a:r>
            <a:r>
              <a:rPr lang="en-US" sz="2000" dirty="0" err="1"/>
              <a:t>MiniBooNE</a:t>
            </a:r>
            <a:r>
              <a:rPr lang="en-US" sz="2000" dirty="0"/>
              <a:t>, MINOS+ and IceCube at face value, a </a:t>
            </a:r>
            <a:r>
              <a:rPr lang="en-US" sz="2000" dirty="0">
                <a:solidFill>
                  <a:srgbClr val="FF0000"/>
                </a:solidFill>
              </a:rPr>
              <a:t>baroque</a:t>
            </a:r>
            <a:r>
              <a:rPr lang="en-US" sz="2000" dirty="0"/>
              <a:t> new physics scenario must be introduced to explain all the data.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9F90F06-5B56-2D4A-92F3-C4F32E00312F}"/>
              </a:ext>
            </a:extLst>
          </p:cNvPr>
          <p:cNvSpPr/>
          <p:nvPr/>
        </p:nvSpPr>
        <p:spPr>
          <a:xfrm>
            <a:off x="7501041" y="5229312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  <a:latin typeface="Times" pitchFamily="2" charset="0"/>
              </a:rPr>
              <a:t>1710.06488 </a:t>
            </a:r>
            <a:endParaRPr lang="en-US" sz="1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910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Introduction</a:t>
            </a:r>
          </a:p>
          <a:p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Tensions in light sterile neutrino searches</a:t>
            </a:r>
          </a:p>
          <a:p>
            <a:r>
              <a:rPr lang="en-US" sz="3500" dirty="0"/>
              <a:t>3+1 with NSI</a:t>
            </a:r>
          </a:p>
          <a:p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16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9A3180-008B-3446-80EC-DF40A4B02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CA52D10-FCE5-FB46-81F1-3BCF7AF6C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</p:spTree>
    <p:extLst>
      <p:ext uri="{BB962C8B-B14F-4D97-AF65-F5344CB8AC3E}">
        <p14:creationId xmlns:p14="http://schemas.microsoft.com/office/powerpoint/2010/main" val="3287342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254EB-C4EE-B347-9A79-92D453DC8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NSI to rescue 3+1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A2B28-689A-E44E-B1AA-F2171CBA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319F3-1B25-1D4C-BB37-8FAA4194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7842A-0B34-374D-9B49-80CCFCAB8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E5ADE5-C010-AA44-AD9C-4AAABB040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64" y="1701084"/>
            <a:ext cx="5243243" cy="10377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94B437-DEFF-6F4A-9017-504E2CED6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7728" y="2724395"/>
            <a:ext cx="3670379" cy="2762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4E3510-1D73-FD47-AB6C-E34A405B1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4210" y="3243740"/>
            <a:ext cx="4929990" cy="8562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52AC4CC-126C-154F-B63E-0D1EF0272A6B}"/>
              </a:ext>
            </a:extLst>
          </p:cNvPr>
          <p:cNvGrpSpPr/>
          <p:nvPr/>
        </p:nvGrpSpPr>
        <p:grpSpPr>
          <a:xfrm>
            <a:off x="635000" y="4464272"/>
            <a:ext cx="7899400" cy="1135205"/>
            <a:chOff x="457200" y="4856252"/>
            <a:chExt cx="8407400" cy="122804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CE82A9D-FE5A-DB44-BBAA-CD15879C1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200" y="4856252"/>
              <a:ext cx="4940300" cy="122804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6E68E75-57FE-FE4D-B11E-C6F953681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97500" y="4856252"/>
              <a:ext cx="3467100" cy="1228044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9A7D953-69A9-A744-82A9-1A57A45AC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1119" y="5704297"/>
            <a:ext cx="1968061" cy="3199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52DA86-CBDD-C249-ABCE-C25964EA0D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7489" y="5689029"/>
            <a:ext cx="1435003" cy="3966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CECD39-88B5-AE47-B492-D588D43425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4753" y="5701649"/>
            <a:ext cx="1612900" cy="32258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7512D9F-B398-2D41-89B7-BC93B81726FD}"/>
              </a:ext>
            </a:extLst>
          </p:cNvPr>
          <p:cNvSpPr/>
          <p:nvPr/>
        </p:nvSpPr>
        <p:spPr>
          <a:xfrm>
            <a:off x="4797252" y="4083810"/>
            <a:ext cx="38895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SFRM0900"/>
              </a:rPr>
              <a:t>[Kopp </a:t>
            </a:r>
            <a:r>
              <a:rPr lang="en-US" sz="1400" dirty="0" err="1">
                <a:solidFill>
                  <a:srgbClr val="00B050"/>
                </a:solidFill>
                <a:latin typeface="SFRM0900"/>
              </a:rPr>
              <a:t>et.al</a:t>
            </a:r>
            <a:r>
              <a:rPr lang="en-US" sz="1400" dirty="0">
                <a:solidFill>
                  <a:srgbClr val="00B050"/>
                </a:solidFill>
                <a:latin typeface="SFRM0900"/>
              </a:rPr>
              <a:t>., Phys. Rev. D </a:t>
            </a:r>
            <a:r>
              <a:rPr lang="en-US" sz="1400" dirty="0">
                <a:solidFill>
                  <a:srgbClr val="00B050"/>
                </a:solidFill>
                <a:latin typeface="SFBX0900"/>
              </a:rPr>
              <a:t>77</a:t>
            </a:r>
            <a:r>
              <a:rPr lang="en-US" sz="1400" dirty="0">
                <a:solidFill>
                  <a:srgbClr val="00B050"/>
                </a:solidFill>
                <a:latin typeface="SFRM0900"/>
              </a:rPr>
              <a:t>, 013007 (2008)]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6B69BD-F102-7E49-AA06-D3153AA5A48B}"/>
              </a:ext>
            </a:extLst>
          </p:cNvPr>
          <p:cNvSpPr/>
          <p:nvPr/>
        </p:nvSpPr>
        <p:spPr>
          <a:xfrm>
            <a:off x="2607988" y="1399466"/>
            <a:ext cx="33445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CMR10"/>
              </a:rPr>
              <a:t>[Wolfenstein, Phys. Rev., </a:t>
            </a:r>
            <a:r>
              <a:rPr lang="en-US" sz="1400" dirty="0">
                <a:solidFill>
                  <a:srgbClr val="00B050"/>
                </a:solidFill>
                <a:latin typeface="CMBX10"/>
              </a:rPr>
              <a:t>D17</a:t>
            </a:r>
            <a:r>
              <a:rPr lang="en-US" sz="1400" dirty="0">
                <a:solidFill>
                  <a:srgbClr val="00B050"/>
                </a:solidFill>
                <a:latin typeface="CMR10"/>
              </a:rPr>
              <a:t>, 2369 (1978)] </a:t>
            </a:r>
            <a:endParaRPr lang="en-US" sz="1400" dirty="0">
              <a:solidFill>
                <a:srgbClr val="00B050"/>
              </a:solidFill>
              <a:effectLst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9520016-60AE-2B47-8DE6-EC23834C5217}"/>
              </a:ext>
            </a:extLst>
          </p:cNvPr>
          <p:cNvSpPr txBox="1"/>
          <p:nvPr/>
        </p:nvSpPr>
        <p:spPr>
          <a:xfrm>
            <a:off x="6170049" y="1869370"/>
            <a:ext cx="28023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Neutrino propagation in matter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5223A3-4BAA-CC44-BF2D-3614D585C24A}"/>
              </a:ext>
            </a:extLst>
          </p:cNvPr>
          <p:cNvSpPr txBox="1"/>
          <p:nvPr/>
        </p:nvSpPr>
        <p:spPr>
          <a:xfrm>
            <a:off x="6070633" y="2302993"/>
            <a:ext cx="3098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Neutrino production and detection</a:t>
            </a:r>
          </a:p>
        </p:txBody>
      </p:sp>
    </p:spTree>
    <p:extLst>
      <p:ext uri="{BB962C8B-B14F-4D97-AF65-F5344CB8AC3E}">
        <p14:creationId xmlns:p14="http://schemas.microsoft.com/office/powerpoint/2010/main" val="440210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38F42-1176-C043-88F2-3F83F84DF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51" y="-116408"/>
            <a:ext cx="8229600" cy="1143000"/>
          </a:xfrm>
        </p:spPr>
        <p:txBody>
          <a:bodyPr/>
          <a:lstStyle/>
          <a:p>
            <a:r>
              <a:rPr lang="en-US" dirty="0"/>
              <a:t>IceCube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8EF46-C9C7-054A-AC65-97A615DA9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F23F6-FC87-AC48-99E7-DFE976AFC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B7379-F489-D04A-A0C9-113E66A6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18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FDA0F6-BBAE-FF4E-98CC-BB6FF5043DC9}"/>
              </a:ext>
            </a:extLst>
          </p:cNvPr>
          <p:cNvSpPr/>
          <p:nvPr/>
        </p:nvSpPr>
        <p:spPr>
          <a:xfrm>
            <a:off x="534220" y="3471136"/>
            <a:ext cx="5179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Antineutrino oscillations with eV-mass sterile undergo resonance enhancement at </a:t>
            </a:r>
            <a:r>
              <a:rPr lang="en-US" sz="2000" dirty="0" err="1"/>
              <a:t>TeV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173FA6-E067-E64D-B219-460722AD1E7C}"/>
              </a:ext>
            </a:extLst>
          </p:cNvPr>
          <p:cNvSpPr/>
          <p:nvPr/>
        </p:nvSpPr>
        <p:spPr>
          <a:xfrm>
            <a:off x="1556472" y="4145436"/>
            <a:ext cx="3733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[</a:t>
            </a:r>
            <a:r>
              <a:rPr lang="en-US" sz="1400" dirty="0" err="1">
                <a:solidFill>
                  <a:srgbClr val="00B050"/>
                </a:solidFill>
              </a:rPr>
              <a:t>Nunokawa</a:t>
            </a:r>
            <a:r>
              <a:rPr lang="en-US" sz="1400" dirty="0">
                <a:solidFill>
                  <a:srgbClr val="00B050"/>
                </a:solidFill>
              </a:rPr>
              <a:t>, et al., Phys. Lett. B 562, 279 (2003)]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767C270-3AF1-4343-A99E-989A2E5FE0EF}"/>
                  </a:ext>
                </a:extLst>
              </p:cNvPr>
              <p:cNvSpPr txBox="1"/>
              <p:nvPr/>
            </p:nvSpPr>
            <p:spPr>
              <a:xfrm>
                <a:off x="383451" y="1302907"/>
                <a:ext cx="4967593" cy="2280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US" b="0" dirty="0"/>
                  <a:t>H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sub>
                        </m:sSub>
                      </m:den>
                    </m:f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4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  <m:t>𝛿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21</m:t>
                                        </m:r>
                                      </m:sub>
                                      <m:sup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  <m:t>𝛿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  <m:t>3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sSubSup>
                                      <m:sSub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  <m:t>𝛿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  <a:ea typeface="Cambria Math"/>
                                          </a:rPr>
                                          <m:t>4</m:t>
                                        </m:r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  <m:sup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𝑈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4</m:t>
                        </m:r>
                      </m:sub>
                      <m:sup>
                        <m:r>
                          <a:rPr lang="en-US" i="1" smtClean="0">
                            <a:latin typeface="Cambria Math"/>
                            <a:ea typeface="Cambria Math"/>
                          </a:rPr>
                          <m:t>†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  <a:ea typeface="Cambria Math"/>
                      </a:rPr>
                      <m:t> 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𝐶𝐶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𝜅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b="0" i="1" dirty="0">
                  <a:latin typeface="Cambria Math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767C270-3AF1-4343-A99E-989A2E5FE0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451" y="1302907"/>
                <a:ext cx="4967593" cy="2280689"/>
              </a:xfrm>
              <a:prstGeom prst="rect">
                <a:avLst/>
              </a:prstGeom>
              <a:blipFill>
                <a:blip r:embed="rId2"/>
                <a:stretch>
                  <a:fillRect l="-10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8">
            <a:extLst>
              <a:ext uri="{FF2B5EF4-FFF2-40B4-BE49-F238E27FC236}">
                <a16:creationId xmlns:a16="http://schemas.microsoft.com/office/drawing/2014/main" id="{69957095-E5F9-1D4A-A6C7-264644C28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64331"/>
            <a:ext cx="3157635" cy="2143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F52232F0-6969-A841-AE66-466455B72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507" y="3610349"/>
            <a:ext cx="3106220" cy="215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661745-5711-3144-9295-5BB56B2DBDB3}"/>
                  </a:ext>
                </a:extLst>
              </p:cNvPr>
              <p:cNvSpPr/>
              <p:nvPr/>
            </p:nvSpPr>
            <p:spPr>
              <a:xfrm>
                <a:off x="1001599" y="4527094"/>
                <a:ext cx="3390735" cy="1126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𝐶𝐶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altLang="zh-Han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altLang="zh-Han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i="1">
                                          <a:latin typeface="Cambria Math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𝜅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𝜖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𝑠𝑠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661745-5711-3144-9295-5BB56B2DBD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599" y="4527094"/>
                <a:ext cx="3390735" cy="11269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B71F244-5D4A-C24F-A6BE-815B31A320F0}"/>
                  </a:ext>
                </a:extLst>
              </p:cNvPr>
              <p:cNvSpPr/>
              <p:nvPr/>
            </p:nvSpPr>
            <p:spPr>
              <a:xfrm>
                <a:off x="29110" y="5764863"/>
                <a:ext cx="7667090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dirty="0"/>
                  <a:t>Resonance enhancement at </a:t>
                </a:r>
                <a:r>
                  <a:rPr lang="en-US" sz="2000" dirty="0" err="1"/>
                  <a:t>TeV</a:t>
                </a:r>
                <a:r>
                  <a:rPr lang="en-US" sz="2000" dirty="0"/>
                  <a:t> can be suppressed if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𝑠𝑠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US" sz="2000" dirty="0"/>
                  <a:t> are large  </a:t>
                </a:r>
              </a:p>
            </p:txBody>
          </p:sp>
        </mc:Choice>
        <mc:Fallback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B71F244-5D4A-C24F-A6BE-815B31A320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10" y="5764863"/>
                <a:ext cx="7667090" cy="400110"/>
              </a:xfrm>
              <a:prstGeom prst="rect">
                <a:avLst/>
              </a:prstGeom>
              <a:blipFill>
                <a:blip r:embed="rId6"/>
                <a:stretch>
                  <a:fillRect t="-625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2B0F056F-D316-5C41-B9B6-2DD8EA9F172F}"/>
              </a:ext>
            </a:extLst>
          </p:cNvPr>
          <p:cNvSpPr/>
          <p:nvPr/>
        </p:nvSpPr>
        <p:spPr>
          <a:xfrm>
            <a:off x="3138754" y="6093341"/>
            <a:ext cx="5181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[Liao and </a:t>
            </a:r>
            <a:r>
              <a:rPr lang="en-US" sz="1400" dirty="0" err="1">
                <a:solidFill>
                  <a:srgbClr val="00B050"/>
                </a:solidFill>
              </a:rPr>
              <a:t>Marfatia</a:t>
            </a:r>
            <a:r>
              <a:rPr lang="en-US" sz="1400" dirty="0">
                <a:solidFill>
                  <a:srgbClr val="00B050"/>
                </a:solidFill>
              </a:rPr>
              <a:t>, Phys. Rev. Lett. 117, 071802 (2016)]</a:t>
            </a:r>
          </a:p>
        </p:txBody>
      </p:sp>
    </p:spTree>
    <p:extLst>
      <p:ext uri="{BB962C8B-B14F-4D97-AF65-F5344CB8AC3E}">
        <p14:creationId xmlns:p14="http://schemas.microsoft.com/office/powerpoint/2010/main" val="13871427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AD348-627A-E84F-AF97-00BF0B4F9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8119"/>
            <a:ext cx="8229600" cy="1143000"/>
          </a:xfrm>
        </p:spPr>
        <p:txBody>
          <a:bodyPr/>
          <a:lstStyle/>
          <a:p>
            <a:r>
              <a:rPr lang="en-US" dirty="0"/>
              <a:t>MINOS+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D0B0D-328B-FC4C-ADD6-0A96789B1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7B5529-D641-5D45-9216-68B72A655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13527-9113-AA46-AD34-964516D3E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19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BD0E36-2402-8347-803E-B56C6C237671}"/>
              </a:ext>
            </a:extLst>
          </p:cNvPr>
          <p:cNvGrpSpPr/>
          <p:nvPr/>
        </p:nvGrpSpPr>
        <p:grpSpPr>
          <a:xfrm>
            <a:off x="1828800" y="3505200"/>
            <a:ext cx="5562600" cy="2851150"/>
            <a:chOff x="1905000" y="1437330"/>
            <a:chExt cx="5791200" cy="363453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1FE679C-4841-3249-9EC7-1D276D91C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5000" y="1437330"/>
              <a:ext cx="5791200" cy="363453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2CC038A-AF6E-CE4F-9B95-A281A6C14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7000" y="3570574"/>
              <a:ext cx="1302436" cy="2446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AC8C759-1C42-4F40-B432-50AEF6178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7000" y="3807184"/>
              <a:ext cx="2396439" cy="27880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FFE4895-AA5F-F942-A210-E9461E854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7000" y="4105685"/>
              <a:ext cx="2927350" cy="26862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1F270EA-B3BE-4D4B-98DE-9673FE11C3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5400" y="1644943"/>
            <a:ext cx="64770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123393-01D4-6D47-A0F3-A13CA99FC9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7900" y="2298389"/>
            <a:ext cx="5029200" cy="317500"/>
          </a:xfrm>
          <a:prstGeom prst="rect">
            <a:avLst/>
          </a:prstGeom>
        </p:spPr>
      </p:pic>
      <p:sp>
        <p:nvSpPr>
          <p:cNvPr id="18" name="Right Arrow 17">
            <a:extLst>
              <a:ext uri="{FF2B5EF4-FFF2-40B4-BE49-F238E27FC236}">
                <a16:creationId xmlns:a16="http://schemas.microsoft.com/office/drawing/2014/main" id="{268A1029-9CAA-FC47-90C6-23058F8B1AB3}"/>
              </a:ext>
            </a:extLst>
          </p:cNvPr>
          <p:cNvSpPr/>
          <p:nvPr/>
        </p:nvSpPr>
        <p:spPr>
          <a:xfrm>
            <a:off x="2093962" y="2839809"/>
            <a:ext cx="641603" cy="186617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D5691DF-54EF-D94A-AFA4-65AFCB07E9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3861" y="2740657"/>
            <a:ext cx="1012758" cy="4229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1D9E30-E338-3C45-9907-88BF3308D5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4011" y="2748727"/>
            <a:ext cx="3124200" cy="4191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EBB3F77-7359-AC47-9DDD-42C9CFDD1688}"/>
              </a:ext>
            </a:extLst>
          </p:cNvPr>
          <p:cNvSpPr/>
          <p:nvPr/>
        </p:nvSpPr>
        <p:spPr>
          <a:xfrm>
            <a:off x="1798721" y="3142958"/>
            <a:ext cx="5791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halkboard" panose="03050602040202020205" pitchFamily="66" charset="77"/>
              </a:rPr>
              <a:t>3+1+NSI survival </a:t>
            </a:r>
            <a:r>
              <a:rPr lang="en-US" dirty="0" err="1">
                <a:latin typeface="Chalkboard" panose="03050602040202020205" pitchFamily="66" charset="77"/>
              </a:rPr>
              <a:t>prob</a:t>
            </a:r>
            <a:r>
              <a:rPr lang="en-US" dirty="0">
                <a:latin typeface="Chalkboard" panose="03050602040202020205" pitchFamily="66" charset="77"/>
              </a:rPr>
              <a:t> at FD same as 3-neutrino case 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A881622-7F87-2942-9647-CD42DFD16996}"/>
                  </a:ext>
                </a:extLst>
              </p:cNvPr>
              <p:cNvSpPr/>
              <p:nvPr/>
            </p:nvSpPr>
            <p:spPr>
              <a:xfrm>
                <a:off x="2176970" y="1122212"/>
                <a:ext cx="4713150" cy="4312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Chalkboard" panose="03050602040202020205" pitchFamily="66" charset="77"/>
                  </a:rPr>
                  <a:t>Occam’s razor: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𝜇𝜇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   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𝜇𝜇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   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𝜏𝜏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  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𝑠𝑠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A881622-7F87-2942-9647-CD42DFD1699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6970" y="1122212"/>
                <a:ext cx="4713150" cy="431208"/>
              </a:xfrm>
              <a:prstGeom prst="rect">
                <a:avLst/>
              </a:prstGeom>
              <a:blipFill>
                <a:blip r:embed="rId10"/>
                <a:stretch>
                  <a:fillRect l="-1072" t="-285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C644F6A-8F81-314E-A5FF-5C42DAC2769E}"/>
              </a:ext>
            </a:extLst>
          </p:cNvPr>
          <p:cNvCxnSpPr>
            <a:cxnSpLocks/>
          </p:cNvCxnSpPr>
          <p:nvPr/>
        </p:nvCxnSpPr>
        <p:spPr>
          <a:xfrm flipH="1">
            <a:off x="3966619" y="3457110"/>
            <a:ext cx="566926" cy="123506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2610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36AD3-7664-C04F-ADF5-8A04F633F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Brief History of Western 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BD03A4-7941-3A46-9652-789F99D8F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2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9B977E3-5867-0B4E-9105-7EE93751B806}"/>
              </a:ext>
            </a:extLst>
          </p:cNvPr>
          <p:cNvCxnSpPr>
            <a:cxnSpLocks/>
          </p:cNvCxnSpPr>
          <p:nvPr/>
        </p:nvCxnSpPr>
        <p:spPr>
          <a:xfrm flipV="1">
            <a:off x="304800" y="2286000"/>
            <a:ext cx="8534400" cy="866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D3DCEE-78D5-0E49-B2FD-103D35D0A2BB}"/>
              </a:ext>
            </a:extLst>
          </p:cNvPr>
          <p:cNvCxnSpPr>
            <a:cxnSpLocks/>
          </p:cNvCxnSpPr>
          <p:nvPr/>
        </p:nvCxnSpPr>
        <p:spPr>
          <a:xfrm>
            <a:off x="2286000" y="2111242"/>
            <a:ext cx="0" cy="76200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1075163-DBD7-0742-925A-E8913BCE2EB4}"/>
              </a:ext>
            </a:extLst>
          </p:cNvPr>
          <p:cNvSpPr txBox="1"/>
          <p:nvPr/>
        </p:nvSpPr>
        <p:spPr>
          <a:xfrm>
            <a:off x="2661385" y="2337375"/>
            <a:ext cx="1331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Renaissance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52E8F2-1A29-DE4D-A2BA-6F1E0038BCB9}"/>
              </a:ext>
            </a:extLst>
          </p:cNvPr>
          <p:cNvSpPr txBox="1"/>
          <p:nvPr/>
        </p:nvSpPr>
        <p:spPr>
          <a:xfrm>
            <a:off x="1479266" y="1681633"/>
            <a:ext cx="1373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</a:t>
            </a:r>
            <a:r>
              <a:rPr lang="en-US" baseline="30000" dirty="0"/>
              <a:t>th</a:t>
            </a:r>
            <a:r>
              <a:rPr lang="en-US" dirty="0"/>
              <a:t>  century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18976B-86C9-D541-B0BE-06BB5753BBDB}"/>
              </a:ext>
            </a:extLst>
          </p:cNvPr>
          <p:cNvCxnSpPr/>
          <p:nvPr/>
        </p:nvCxnSpPr>
        <p:spPr>
          <a:xfrm>
            <a:off x="4283456" y="2138342"/>
            <a:ext cx="0" cy="76200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2D709B8-D9E9-C34D-911C-62AD96F52F9F}"/>
              </a:ext>
            </a:extLst>
          </p:cNvPr>
          <p:cNvSpPr txBox="1"/>
          <p:nvPr/>
        </p:nvSpPr>
        <p:spPr>
          <a:xfrm>
            <a:off x="3683414" y="1686774"/>
            <a:ext cx="1320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CB6A69C-BDCD-6745-AE2B-83D4A0DEA093}"/>
              </a:ext>
            </a:extLst>
          </p:cNvPr>
          <p:cNvSpPr txBox="1"/>
          <p:nvPr/>
        </p:nvSpPr>
        <p:spPr>
          <a:xfrm>
            <a:off x="5893083" y="1684862"/>
            <a:ext cx="1320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CE15729-59A7-FD4B-AF60-39A7FC5B13C5}"/>
              </a:ext>
            </a:extLst>
          </p:cNvPr>
          <p:cNvCxnSpPr/>
          <p:nvPr/>
        </p:nvCxnSpPr>
        <p:spPr>
          <a:xfrm>
            <a:off x="6553200" y="2138342"/>
            <a:ext cx="0" cy="762000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2403B8D-B218-A644-9059-C75E15EF96B9}"/>
              </a:ext>
            </a:extLst>
          </p:cNvPr>
          <p:cNvSpPr txBox="1"/>
          <p:nvPr/>
        </p:nvSpPr>
        <p:spPr>
          <a:xfrm>
            <a:off x="783398" y="2341753"/>
            <a:ext cx="1103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Classical</a:t>
            </a:r>
          </a:p>
          <a:p>
            <a:pPr algn="ctr"/>
            <a:r>
              <a:rPr lang="en-US" dirty="0"/>
              <a:t>Medieval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E7EA7E-92CC-2645-917E-169DB1EEA237}"/>
              </a:ext>
            </a:extLst>
          </p:cNvPr>
          <p:cNvSpPr txBox="1"/>
          <p:nvPr/>
        </p:nvSpPr>
        <p:spPr>
          <a:xfrm>
            <a:off x="4283456" y="2316072"/>
            <a:ext cx="2053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Baroque</a:t>
            </a:r>
          </a:p>
          <a:p>
            <a:pPr algn="ctr"/>
            <a:r>
              <a:rPr lang="en-US" altLang="zh-Hans" dirty="0"/>
              <a:t>/</a:t>
            </a:r>
            <a:r>
              <a:rPr lang="en-US" dirty="0"/>
              <a:t>Rococo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594157-A8B8-9745-9D99-8E55C617A23C}"/>
              </a:ext>
            </a:extLst>
          </p:cNvPr>
          <p:cNvSpPr txBox="1"/>
          <p:nvPr/>
        </p:nvSpPr>
        <p:spPr>
          <a:xfrm>
            <a:off x="6532303" y="2305115"/>
            <a:ext cx="1959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Neoclassism</a:t>
            </a:r>
          </a:p>
          <a:p>
            <a:pPr algn="ctr"/>
            <a:r>
              <a:rPr lang="en-US" dirty="0"/>
              <a:t>Impressionism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7CD757A-74A9-3B48-B80F-E1CA9BCF0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8287" y="3089443"/>
            <a:ext cx="1845134" cy="255417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B3A0DA3-62AC-5148-8B2A-190A7E2A4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531" y="3111175"/>
            <a:ext cx="2133469" cy="253244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24951388-F129-8F4C-B271-55A853A079E1}"/>
              </a:ext>
            </a:extLst>
          </p:cNvPr>
          <p:cNvSpPr/>
          <p:nvPr/>
        </p:nvSpPr>
        <p:spPr>
          <a:xfrm>
            <a:off x="338789" y="5737442"/>
            <a:ext cx="20552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Madonna and Child</a:t>
            </a:r>
          </a:p>
          <a:p>
            <a:pPr algn="ctr"/>
            <a:r>
              <a:rPr lang="en-US" sz="1400" dirty="0"/>
              <a:t>By </a:t>
            </a:r>
            <a:r>
              <a:rPr lang="en-US" sz="1400" dirty="0" err="1"/>
              <a:t>Duccio</a:t>
            </a:r>
            <a:r>
              <a:rPr lang="en-US" sz="1400" dirty="0"/>
              <a:t> di </a:t>
            </a:r>
            <a:r>
              <a:rPr lang="en-US" sz="1400" dirty="0" err="1"/>
              <a:t>Buoninsegna</a:t>
            </a:r>
            <a:endParaRPr lang="en-US" sz="14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DC26700-201A-8348-89F6-5EC48637ACDA}"/>
              </a:ext>
            </a:extLst>
          </p:cNvPr>
          <p:cNvSpPr/>
          <p:nvPr/>
        </p:nvSpPr>
        <p:spPr>
          <a:xfrm>
            <a:off x="2394032" y="5737442"/>
            <a:ext cx="17097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</a:rPr>
              <a:t>Mona Lisa</a:t>
            </a:r>
          </a:p>
          <a:p>
            <a:pPr algn="ctr"/>
            <a:r>
              <a:rPr lang="en-US" sz="1400" dirty="0"/>
              <a:t>By Leonardo da Vinci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F355F8E-A391-4E4B-BD94-F5E0C330A3A2}"/>
              </a:ext>
            </a:extLst>
          </p:cNvPr>
          <p:cNvSpPr/>
          <p:nvPr/>
        </p:nvSpPr>
        <p:spPr>
          <a:xfrm>
            <a:off x="4292517" y="5792387"/>
            <a:ext cx="21034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Madame de Pompadour</a:t>
            </a:r>
          </a:p>
          <a:p>
            <a:pPr algn="ctr"/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By Francois Boucher</a:t>
            </a:r>
            <a:endParaRPr lang="en-US" sz="1400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A5AB051-F51A-1540-A060-9EA0FF045725}"/>
              </a:ext>
            </a:extLst>
          </p:cNvPr>
          <p:cNvSpPr/>
          <p:nvPr/>
        </p:nvSpPr>
        <p:spPr>
          <a:xfrm>
            <a:off x="6696980" y="5773142"/>
            <a:ext cx="197355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Woman with a Parasol</a:t>
            </a:r>
          </a:p>
          <a:p>
            <a:pPr algn="ctr"/>
            <a:r>
              <a:rPr lang="en-US" sz="1400" dirty="0">
                <a:solidFill>
                  <a:srgbClr val="222222"/>
                </a:solidFill>
                <a:latin typeface="Arial" panose="020B0604020202020204" pitchFamily="34" charset="0"/>
              </a:rPr>
              <a:t>By Claude Monet</a:t>
            </a:r>
          </a:p>
          <a:p>
            <a:pPr algn="ctr"/>
            <a:endParaRPr lang="en-US" sz="1400" dirty="0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EF121D5-3D84-1440-BF75-FAB245872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6980" y="3120266"/>
            <a:ext cx="2016111" cy="2526439"/>
          </a:xfrm>
          <a:prstGeom prst="rect">
            <a:avLst/>
          </a:prstGeom>
        </p:spPr>
      </p:pic>
      <p:sp>
        <p:nvSpPr>
          <p:cNvPr id="49" name="Footer Placeholder 48">
            <a:extLst>
              <a:ext uri="{FF2B5EF4-FFF2-40B4-BE49-F238E27FC236}">
                <a16:creationId xmlns:a16="http://schemas.microsoft.com/office/drawing/2014/main" id="{14D11CFF-1A5C-8A40-A867-3A6C7D0D6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Baroque Neutrinos</a:t>
            </a:r>
          </a:p>
        </p:txBody>
      </p:sp>
      <p:sp>
        <p:nvSpPr>
          <p:cNvPr id="50" name="Date Placeholder 49">
            <a:extLst>
              <a:ext uri="{FF2B5EF4-FFF2-40B4-BE49-F238E27FC236}">
                <a16:creationId xmlns:a16="http://schemas.microsoft.com/office/drawing/2014/main" id="{CFFFA4C4-A1B2-8740-9FC2-89E54195E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18E82BFC-185B-734C-AEBC-16A327E0D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755" y="3073410"/>
            <a:ext cx="1919989" cy="25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344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E97E87-84A8-554D-AFD0-506C1D865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82042A-73C1-7942-B2DF-3FA1F137E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7DB10-9FE5-A54B-8202-451DD6FFF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20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FADD6A-0138-D74C-9611-67C897D61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011" y="1140404"/>
            <a:ext cx="3810000" cy="35884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A1F980-9AE5-5848-AECB-BA8ED0035812}"/>
              </a:ext>
            </a:extLst>
          </p:cNvPr>
          <p:cNvSpPr/>
          <p:nvPr/>
        </p:nvSpPr>
        <p:spPr>
          <a:xfrm>
            <a:off x="5634269" y="420118"/>
            <a:ext cx="29354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IceCube/</a:t>
            </a:r>
            <a:r>
              <a:rPr lang="en-US" sz="2800" dirty="0" err="1"/>
              <a:t>DeepCore</a:t>
            </a:r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17926F-DB88-DD42-98CC-F280BA099F98}"/>
              </a:ext>
            </a:extLst>
          </p:cNvPr>
          <p:cNvSpPr/>
          <p:nvPr/>
        </p:nvSpPr>
        <p:spPr>
          <a:xfrm>
            <a:off x="1318532" y="361519"/>
            <a:ext cx="2568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MINOS/MINOS+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7D870DC-A8B0-8D48-A0D6-EF5D78D61646}"/>
              </a:ext>
            </a:extLst>
          </p:cNvPr>
          <p:cNvGrpSpPr/>
          <p:nvPr/>
        </p:nvGrpSpPr>
        <p:grpSpPr>
          <a:xfrm>
            <a:off x="701211" y="1159903"/>
            <a:ext cx="4160416" cy="3581400"/>
            <a:chOff x="762000" y="1219200"/>
            <a:chExt cx="4160416" cy="3581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F3DBD91-0FAD-9C48-AAB3-57437C872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0" y="1219200"/>
              <a:ext cx="3927986" cy="35814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7ABCD59-134B-F24F-B616-0A00BCE53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29000" y="2030245"/>
              <a:ext cx="836357" cy="23770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6614258-BE56-8943-82B9-400422E0A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90827" y="3213692"/>
              <a:ext cx="876345" cy="23183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B224E90-1B2D-8748-B6EC-E577AB187E87}"/>
                </a:ext>
              </a:extLst>
            </p:cNvPr>
            <p:cNvSpPr txBox="1"/>
            <p:nvPr/>
          </p:nvSpPr>
          <p:spPr>
            <a:xfrm>
              <a:off x="4221583" y="2830822"/>
              <a:ext cx="7008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50000"/>
                    </a:schemeClr>
                  </a:solidFill>
                </a:rPr>
                <a:t>CDHS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F61A128-F52E-6949-940E-E7D6C008FE59}"/>
                  </a:ext>
                </a:extLst>
              </p:cNvPr>
              <p:cNvSpPr txBox="1"/>
              <p:nvPr/>
            </p:nvSpPr>
            <p:spPr>
              <a:xfrm>
                <a:off x="2852491" y="5437831"/>
                <a:ext cx="3439018" cy="424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(a)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𝜏𝜏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|&lt;6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𝜏𝜏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𝜇𝜇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|&lt;</m:t>
                    </m:r>
                    <m:r>
                      <a:rPr lang="en-US" altLang="zh-Hans" sz="2000" b="0" i="1" smtClean="0">
                        <a:latin typeface="Cambria Math" panose="02040503050406030204" pitchFamily="18" charset="0"/>
                      </a:rPr>
                      <m:t>0.5</m:t>
                    </m:r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F61A128-F52E-6949-940E-E7D6C008F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2491" y="5437831"/>
                <a:ext cx="3439018" cy="424796"/>
              </a:xfrm>
              <a:prstGeom prst="rect">
                <a:avLst/>
              </a:prstGeom>
              <a:blipFill>
                <a:blip r:embed="rId6"/>
                <a:stretch>
                  <a:fillRect l="-1845" t="-5714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1CA2F35-DBB9-C540-A31E-1E7F2BEB7A7C}"/>
                  </a:ext>
                </a:extLst>
              </p:cNvPr>
              <p:cNvSpPr txBox="1"/>
              <p:nvPr/>
            </p:nvSpPr>
            <p:spPr>
              <a:xfrm>
                <a:off x="2852491" y="5869039"/>
                <a:ext cx="4846904" cy="424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(b)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𝑠𝑠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|&lt;6</m:t>
                    </m:r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𝜏𝜏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|&lt;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0.5</m:t>
                    </m:r>
                  </m:oMath>
                </a14:m>
                <a:r>
                  <a:rPr lang="en-US" sz="2000" dirty="0"/>
                  <a:t>,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𝜏𝜏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𝜇𝜇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</a:rPr>
                      <m:t>|&lt;</m:t>
                    </m:r>
                    <m:r>
                      <a:rPr lang="en-US" altLang="zh-Hans" sz="2000" b="0" i="1" smtClean="0">
                        <a:latin typeface="Cambria Math" panose="02040503050406030204" pitchFamily="18" charset="0"/>
                      </a:rPr>
                      <m:t>0.5</m:t>
                    </m:r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1CA2F35-DBB9-C540-A31E-1E7F2BEB7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2491" y="5869039"/>
                <a:ext cx="4846904" cy="424796"/>
              </a:xfrm>
              <a:prstGeom prst="rect">
                <a:avLst/>
              </a:prstGeom>
              <a:blipFill>
                <a:blip r:embed="rId7"/>
                <a:stretch>
                  <a:fillRect l="-1309" t="-5714"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819DCD4-8314-8941-854A-346F73D1E180}"/>
                  </a:ext>
                </a:extLst>
              </p:cNvPr>
              <p:cNvSpPr/>
              <p:nvPr/>
            </p:nvSpPr>
            <p:spPr>
              <a:xfrm>
                <a:off x="2868303" y="5069293"/>
                <a:ext cx="4495800" cy="4312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/>
                  <a:t>3+1+NSI case with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𝜇𝜇</m:t>
                        </m:r>
                      </m:sub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=0.02</m:t>
                    </m:r>
                  </m:oMath>
                </a14:m>
                <a:endParaRPr lang="en-US" sz="2000" dirty="0"/>
              </a:p>
            </p:txBody>
          </p:sp>
        </mc:Choice>
        <mc:Fallback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4819DCD4-8314-8941-854A-346F73D1E1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8303" y="5069293"/>
                <a:ext cx="4495800" cy="431208"/>
              </a:xfrm>
              <a:prstGeom prst="rect">
                <a:avLst/>
              </a:prstGeom>
              <a:blipFill>
                <a:blip r:embed="rId8"/>
                <a:stretch>
                  <a:fillRect l="-1408" t="-285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AC5B935F-6FFC-A44F-9A16-ABDE244FAFDD}"/>
              </a:ext>
            </a:extLst>
          </p:cNvPr>
          <p:cNvSpPr/>
          <p:nvPr/>
        </p:nvSpPr>
        <p:spPr>
          <a:xfrm>
            <a:off x="4404377" y="4735922"/>
            <a:ext cx="47921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ans" sz="1400" dirty="0">
                <a:solidFill>
                  <a:srgbClr val="00B050"/>
                </a:solidFill>
              </a:rPr>
              <a:t>[Liao, </a:t>
            </a:r>
            <a:r>
              <a:rPr lang="en-US" altLang="zh-Hans" sz="1400" dirty="0" err="1">
                <a:solidFill>
                  <a:srgbClr val="00B050"/>
                </a:solidFill>
              </a:rPr>
              <a:t>Marfatia</a:t>
            </a:r>
            <a:r>
              <a:rPr lang="en-US" altLang="zh-Hans" sz="1400" dirty="0">
                <a:solidFill>
                  <a:srgbClr val="00B050"/>
                </a:solidFill>
              </a:rPr>
              <a:t> and </a:t>
            </a:r>
            <a:r>
              <a:rPr lang="en-US" altLang="zh-Hans" sz="1400" dirty="0" err="1">
                <a:solidFill>
                  <a:srgbClr val="00B050"/>
                </a:solidFill>
              </a:rPr>
              <a:t>Whisnant</a:t>
            </a:r>
            <a:r>
              <a:rPr lang="en-US" altLang="zh-Hans" sz="1400" dirty="0">
                <a:solidFill>
                  <a:srgbClr val="00B050"/>
                </a:solidFill>
              </a:rPr>
              <a:t>, Phys. Rev. D 99, 015016  (2019)] </a:t>
            </a:r>
            <a:endParaRPr lang="en-US" sz="1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97C6651-0CD1-6A44-9211-5674C6B6D831}"/>
              </a:ext>
            </a:extLst>
          </p:cNvPr>
          <p:cNvSpPr/>
          <p:nvPr/>
        </p:nvSpPr>
        <p:spPr>
          <a:xfrm rot="2682748">
            <a:off x="2755533" y="2360846"/>
            <a:ext cx="16312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7030A0"/>
                </a:solidFill>
                <a:latin typeface="Chalkboard" panose="03050602040202020205" pitchFamily="66" charset="77"/>
              </a:rPr>
              <a:t>LSND+MiniBooNE</a:t>
            </a:r>
            <a:r>
              <a:rPr lang="en-US" sz="1400" dirty="0">
                <a:solidFill>
                  <a:srgbClr val="7030A0"/>
                </a:solidFill>
                <a:latin typeface="Chalkboard" panose="03050602040202020205" pitchFamily="66" charset="77"/>
              </a:rPr>
              <a:t> </a:t>
            </a:r>
            <a:endParaRPr lang="en-US" sz="14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63E2C33-5E51-B841-9B8A-9BD8DB7F5D13}"/>
                  </a:ext>
                </a:extLst>
              </p:cNvPr>
              <p:cNvSpPr/>
              <p:nvPr/>
            </p:nvSpPr>
            <p:spPr>
              <a:xfrm>
                <a:off x="3091469" y="3719171"/>
                <a:ext cx="1302151" cy="3972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𝜇𝜇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</m:sSubSup>
                      <m:r>
                        <a:rPr lang="en-US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=0.02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563E2C33-5E51-B841-9B8A-9BD8DB7F5D1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1469" y="3719171"/>
                <a:ext cx="1302151" cy="397288"/>
              </a:xfrm>
              <a:prstGeom prst="rect">
                <a:avLst/>
              </a:prstGeom>
              <a:blipFill>
                <a:blip r:embed="rId9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501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AE5CA-7867-3641-A6F3-829635324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data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A3559-8CDF-344E-9A5E-32D02F8DB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4D5DA-075F-AC49-9982-F644C46A9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498C21-13D1-A44D-A490-B2EB1F220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EC75D2-EE1F-9F45-BA71-A7D759963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06" y="1831943"/>
            <a:ext cx="4457253" cy="3124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68316F-847E-6D4B-8AB1-330180D45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1831943"/>
            <a:ext cx="3388141" cy="312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027561-5763-EF41-A184-306754B17AC5}"/>
              </a:ext>
            </a:extLst>
          </p:cNvPr>
          <p:cNvSpPr/>
          <p:nvPr/>
        </p:nvSpPr>
        <p:spPr>
          <a:xfrm>
            <a:off x="2126606" y="1363181"/>
            <a:ext cx="13170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Super-K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9ED99E-73BB-0F46-8B20-82E254982687}"/>
              </a:ext>
            </a:extLst>
          </p:cNvPr>
          <p:cNvSpPr/>
          <p:nvPr/>
        </p:nvSpPr>
        <p:spPr>
          <a:xfrm>
            <a:off x="6345860" y="1363181"/>
            <a:ext cx="9172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Solar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29BD4D5-39E6-F14C-B9E5-07C1E822E324}"/>
              </a:ext>
            </a:extLst>
          </p:cNvPr>
          <p:cNvGrpSpPr/>
          <p:nvPr/>
        </p:nvGrpSpPr>
        <p:grpSpPr>
          <a:xfrm>
            <a:off x="2760323" y="5127083"/>
            <a:ext cx="3964969" cy="1058327"/>
            <a:chOff x="2560721" y="5178645"/>
            <a:chExt cx="2811797" cy="6305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A7D6C30-18D4-AF4C-8A42-707ABF103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60721" y="5178645"/>
              <a:ext cx="1251024" cy="19189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F985EC5-46CC-7346-B248-7AB13ADDA6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60721" y="5364256"/>
              <a:ext cx="2301843" cy="21871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4069D00-0BF2-D144-9A62-4816FCA2D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0721" y="5598419"/>
              <a:ext cx="2811797" cy="2107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189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B4B4C-6ABE-9747-9600-9C2021FFA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6E3FCF-6F71-E249-A9F3-1EC33E1FA7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3193" y="1390240"/>
                <a:ext cx="8229600" cy="4525963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MINOS+ and IceCube data present a big challenge to the simple 3+1 explanation of the LSND/</a:t>
                </a:r>
                <a:r>
                  <a:rPr lang="en-US" dirty="0" err="1"/>
                  <a:t>MiniBooNE</a:t>
                </a:r>
                <a:r>
                  <a:rPr lang="en-US" dirty="0"/>
                  <a:t> anomaly.</a:t>
                </a:r>
              </a:p>
              <a:p>
                <a:endParaRPr lang="en-US" dirty="0"/>
              </a:p>
              <a:p>
                <a:r>
                  <a:rPr lang="en-US" dirty="0"/>
                  <a:t>If the measurements of these experiments are accepted prima facie, a baroque new physics has to be introduced.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Sterile neutrino at MINOS+ can be canceled by CC NSI at the detector via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𝜇𝜇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</m:sSubSup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24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IceCube bounds can be relaxed with large NC NSI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𝜇𝜇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𝜏𝜏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US" dirty="0"/>
                  <a:t>, or large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US" dirty="0"/>
                  <a:t> and small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𝜇𝜇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𝜏𝜏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bSup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6E3FCF-6F71-E249-A9F3-1EC33E1FA7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3193" y="1390240"/>
                <a:ext cx="8229600" cy="4525963"/>
              </a:xfrm>
              <a:blipFill>
                <a:blip r:embed="rId2"/>
                <a:stretch>
                  <a:fillRect l="-1080" t="-2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8B0C3D-2C25-BD42-A33E-8387F6DF2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AB6C4-C46F-6F40-883A-CD2B875B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0CC11-BD77-7B47-9C69-AB63F32AE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00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42C56-5686-4C44-A303-C65C1DAFC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86000"/>
            <a:ext cx="8229600" cy="1143000"/>
          </a:xfrm>
        </p:spPr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B2B937-5733-9148-A044-598FCB084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56E5B-3B95-B14B-A931-083884CDAB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5DC72-03B4-B347-A7F7-7879E118D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00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043" y="1600200"/>
            <a:ext cx="8229600" cy="1143000"/>
          </a:xfrm>
        </p:spPr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1E2754-60A5-7F40-9916-26A37D575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7BF770-9F96-8242-9467-81D01E26A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</p:spTree>
    <p:extLst>
      <p:ext uri="{BB962C8B-B14F-4D97-AF65-F5344CB8AC3E}">
        <p14:creationId xmlns:p14="http://schemas.microsoft.com/office/powerpoint/2010/main" val="1114217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E0EE0-94C6-FE4D-B23A-B4166DAF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71E7C-9513-9843-9825-17DC518FE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FA6DB-C4EC-3C48-B53C-D90BF37B9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070C99-46A1-D84F-B02B-D00EC9178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256" y="1600200"/>
            <a:ext cx="3544606" cy="30861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9FD690-71F6-5B4C-B074-8A424A90CFF3}"/>
              </a:ext>
            </a:extLst>
          </p:cNvPr>
          <p:cNvSpPr/>
          <p:nvPr/>
        </p:nvSpPr>
        <p:spPr>
          <a:xfrm>
            <a:off x="1045406" y="4917987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PROSPECT,  1806.02784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4F898E-738A-4148-B6AE-E5C351E95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600200"/>
            <a:ext cx="3619119" cy="313726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104616-90E0-FB42-AF50-027AC4609E02}"/>
              </a:ext>
            </a:extLst>
          </p:cNvPr>
          <p:cNvSpPr/>
          <p:nvPr/>
        </p:nvSpPr>
        <p:spPr>
          <a:xfrm>
            <a:off x="5257800" y="4897439"/>
            <a:ext cx="327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STEREO, 1806.02096</a:t>
            </a:r>
          </a:p>
        </p:txBody>
      </p:sp>
    </p:spTree>
    <p:extLst>
      <p:ext uri="{BB962C8B-B14F-4D97-AF65-F5344CB8AC3E}">
        <p14:creationId xmlns:p14="http://schemas.microsoft.com/office/powerpoint/2010/main" val="1044974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8DCB5-0E7E-C345-8E0F-583791AE3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IceCube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429E6-9F7C-3B44-BB38-26246CCF7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21EAB-AFEE-D042-8E45-8676391C8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64166-B013-1241-826C-00879560A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26</a:t>
            </a:fld>
            <a:endParaRPr lang="en-US"/>
          </a:p>
        </p:txBody>
      </p:sp>
      <p:pic>
        <p:nvPicPr>
          <p:cNvPr id="7" name="Picture 2" descr="Icecube-architecture-diagram2009.PNG">
            <a:extLst>
              <a:ext uri="{FF2B5EF4-FFF2-40B4-BE49-F238E27FC236}">
                <a16:creationId xmlns:a16="http://schemas.microsoft.com/office/drawing/2014/main" id="{9DBB4E09-7CA1-264C-81F7-ACC6964CE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417638"/>
            <a:ext cx="5410200" cy="4647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3835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24F28-F571-9F47-B134-FBB03C318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48981-781F-3F4A-8D13-A0818B4A3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9C597-FE98-BF4A-A688-337D63A16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178D1D-EBF5-1D4B-9109-F68D31613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685800"/>
            <a:ext cx="4267200" cy="27031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E6146B-BBA8-C044-9630-AE5334413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816" y="3529051"/>
            <a:ext cx="4343400" cy="265470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479BCA1-57EB-3B48-864E-6E967EE0B868}"/>
              </a:ext>
            </a:extLst>
          </p:cNvPr>
          <p:cNvSpPr/>
          <p:nvPr/>
        </p:nvSpPr>
        <p:spPr>
          <a:xfrm>
            <a:off x="6705600" y="5814428"/>
            <a:ext cx="1561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Times" pitchFamily="2" charset="0"/>
              </a:rPr>
              <a:t>1810.11940v2 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588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41B7A-97F6-6E48-B0F5-53D84F9C0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710E6-04A7-854A-875E-BEB2317EA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2763B2-AB64-B041-BFB6-F635D7313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E30FA-3535-3747-83DD-21412D2F0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E93B46-076E-BD4A-98AA-B436C7118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19" y="2418291"/>
            <a:ext cx="3819074" cy="2046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8FC3EB-14DB-2442-8108-E62B8D12F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187" y="2451373"/>
            <a:ext cx="3124200" cy="20090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1B46EF2-77E7-6E48-AD21-D58DEFF5F30B}"/>
              </a:ext>
            </a:extLst>
          </p:cNvPr>
          <p:cNvSpPr/>
          <p:nvPr/>
        </p:nvSpPr>
        <p:spPr>
          <a:xfrm>
            <a:off x="7508272" y="4502700"/>
            <a:ext cx="1178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0907.0097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BD3C88-C0E7-C143-AE9D-524043563116}"/>
              </a:ext>
            </a:extLst>
          </p:cNvPr>
          <p:cNvSpPr/>
          <p:nvPr/>
        </p:nvSpPr>
        <p:spPr>
          <a:xfrm>
            <a:off x="3390709" y="4578329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" pitchFamily="2" charset="0"/>
              </a:rPr>
              <a:t>1805.04530</a:t>
            </a:r>
            <a:r>
              <a:rPr lang="en-US" dirty="0">
                <a:solidFill>
                  <a:srgbClr val="7F7F7F"/>
                </a:solidFill>
                <a:latin typeface="Times" pitchFamily="2" charset="0"/>
              </a:rPr>
              <a:t> 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9FD94F-EA6F-1D4D-B06F-F6CB7A4CFB40}"/>
              </a:ext>
            </a:extLst>
          </p:cNvPr>
          <p:cNvSpPr txBox="1"/>
          <p:nvPr/>
        </p:nvSpPr>
        <p:spPr>
          <a:xfrm>
            <a:off x="1066800" y="5170378"/>
            <a:ext cx="70593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Model independent bounds from neutrino oscillation data </a:t>
            </a:r>
          </a:p>
          <a:p>
            <a:pPr algn="ctr"/>
            <a:r>
              <a:rPr lang="en-US" dirty="0"/>
              <a:t>allow large diagonal NSI parameters with O(1) differences between them </a:t>
            </a:r>
          </a:p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40FC4C0-69B5-074E-9F19-4932C4A89B45}"/>
              </a:ext>
            </a:extLst>
          </p:cNvPr>
          <p:cNvSpPr txBox="1"/>
          <p:nvPr/>
        </p:nvSpPr>
        <p:spPr>
          <a:xfrm>
            <a:off x="2179469" y="1892461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NC NSI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FF06A3-5442-BF4F-8251-2832327598E0}"/>
              </a:ext>
            </a:extLst>
          </p:cNvPr>
          <p:cNvSpPr txBox="1"/>
          <p:nvPr/>
        </p:nvSpPr>
        <p:spPr>
          <a:xfrm>
            <a:off x="6497593" y="1956626"/>
            <a:ext cx="862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CC NSI</a:t>
            </a:r>
          </a:p>
        </p:txBody>
      </p:sp>
    </p:spTree>
    <p:extLst>
      <p:ext uri="{BB962C8B-B14F-4D97-AF65-F5344CB8AC3E}">
        <p14:creationId xmlns:p14="http://schemas.microsoft.com/office/powerpoint/2010/main" val="4106244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Introduction</a:t>
            </a:r>
          </a:p>
          <a:p>
            <a:r>
              <a:rPr lang="en-US" sz="3500" dirty="0"/>
              <a:t>Tensions in light sterile neutrino searches</a:t>
            </a:r>
          </a:p>
          <a:p>
            <a:r>
              <a:rPr lang="en-US" sz="3500" dirty="0"/>
              <a:t>3+1 with NSI</a:t>
            </a:r>
          </a:p>
          <a:p>
            <a:r>
              <a:rPr lang="en-US" sz="3500" dirty="0"/>
              <a:t>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9A3180-008B-3446-80EC-DF40A4B02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CA52D10-FCE5-FB46-81F1-3BCF7AF6C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</p:spTree>
    <p:extLst>
      <p:ext uri="{BB962C8B-B14F-4D97-AF65-F5344CB8AC3E}">
        <p14:creationId xmlns:p14="http://schemas.microsoft.com/office/powerpoint/2010/main" val="1776817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Introduction</a:t>
            </a:r>
          </a:p>
          <a:p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Tensions in light sterile neutrino searches</a:t>
            </a:r>
          </a:p>
          <a:p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3+1 with NSI</a:t>
            </a:r>
          </a:p>
          <a:p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BDF25E-F496-FC44-A81D-5BC4BCFC6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0C4F7D3-855A-2147-9C3C-7AB34CB6B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</p:spTree>
    <p:extLst>
      <p:ext uri="{BB962C8B-B14F-4D97-AF65-F5344CB8AC3E}">
        <p14:creationId xmlns:p14="http://schemas.microsoft.com/office/powerpoint/2010/main" val="523389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4C5C0-7010-324B-8E24-4A130C99B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Classical picture: SM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88562A-D337-0E4D-B5C4-07AF69207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D9F47E02-93B4-B141-B361-DE1735989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780" y="1311546"/>
            <a:ext cx="4239112" cy="35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1347AD-0644-4147-9FB1-8A421059D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C6CC49-A971-0347-A850-A5D10E87C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87848BF-052D-9640-975F-628C56E404BD}"/>
              </a:ext>
            </a:extLst>
          </p:cNvPr>
          <p:cNvSpPr/>
          <p:nvPr/>
        </p:nvSpPr>
        <p:spPr>
          <a:xfrm>
            <a:off x="2667000" y="3689787"/>
            <a:ext cx="2486346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62D9400-D155-4B4C-B85D-1F6DD6D5C510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3031117" y="4145072"/>
            <a:ext cx="879056" cy="96032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BC63B11-CDA4-7A4A-A250-27D5E8DDD4DD}"/>
              </a:ext>
            </a:extLst>
          </p:cNvPr>
          <p:cNvSpPr txBox="1"/>
          <p:nvPr/>
        </p:nvSpPr>
        <p:spPr>
          <a:xfrm>
            <a:off x="2306756" y="4906538"/>
            <a:ext cx="47279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Neutrinos: </a:t>
            </a:r>
          </a:p>
          <a:p>
            <a:pPr algn="ctr"/>
            <a:r>
              <a:rPr lang="en-US" sz="2400" dirty="0"/>
              <a:t>Massless, Neutral, Weak interaction 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2614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73" y="260554"/>
            <a:ext cx="8229600" cy="848844"/>
          </a:xfrm>
        </p:spPr>
        <p:txBody>
          <a:bodyPr>
            <a:normAutofit/>
          </a:bodyPr>
          <a:lstStyle/>
          <a:p>
            <a:r>
              <a:rPr lang="en-US" dirty="0"/>
              <a:t>Renaissance: Neutrino Oscillations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57200" y="4266145"/>
            <a:ext cx="8473643" cy="1378249"/>
            <a:chOff x="643807" y="2894218"/>
            <a:chExt cx="8534897" cy="1201532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999" y="2894218"/>
              <a:ext cx="8416705" cy="12015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807" y="3340884"/>
              <a:ext cx="723082" cy="308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1" name="TextBox 20"/>
          <p:cNvSpPr txBox="1"/>
          <p:nvPr/>
        </p:nvSpPr>
        <p:spPr>
          <a:xfrm>
            <a:off x="1300189" y="5617033"/>
            <a:ext cx="1645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SK, K2K, MINOS…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24520" y="5614584"/>
            <a:ext cx="20621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Daya</a:t>
            </a:r>
            <a:r>
              <a:rPr lang="en-US" sz="1600" dirty="0"/>
              <a:t> Bay, RENO, T2K…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22535" y="5625033"/>
            <a:ext cx="191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s" sz="1600" dirty="0"/>
              <a:t>SK, SNO, </a:t>
            </a:r>
            <a:r>
              <a:rPr lang="en-US" altLang="zh-Hans" sz="1600" dirty="0" err="1"/>
              <a:t>KamLAND</a:t>
            </a:r>
            <a:r>
              <a:rPr lang="en-US" altLang="zh-Hans" sz="1600" dirty="0"/>
              <a:t>…</a:t>
            </a:r>
            <a:endParaRPr lang="en-US" sz="1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7370442" y="5637612"/>
                <a:ext cx="7046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Hans" dirty="0"/>
                  <a:t>0</a:t>
                </a:r>
                <a14:m>
                  <m:oMath xmlns:m="http://schemas.openxmlformats.org/officeDocument/2006/math">
                    <m:r>
                      <a:rPr lang="en-US" altLang="zh-Han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𝜈𝛽𝛽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0442" y="5637612"/>
                <a:ext cx="704616" cy="369332"/>
              </a:xfrm>
              <a:prstGeom prst="rect">
                <a:avLst/>
              </a:prstGeom>
              <a:blipFill>
                <a:blip r:embed="rId5"/>
                <a:stretch>
                  <a:fillRect l="-5263" t="-10345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3376222" y="5981889"/>
                <a:ext cx="2817694" cy="3744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12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13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, 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l-GR" i="1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</a:rPr>
                            <m:t>𝛿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23</m:t>
                          </m:r>
                        </m:sub>
                      </m:sSub>
                      <m:r>
                        <a:rPr lang="en-US" i="1">
                          <a:solidFill>
                            <a:srgbClr val="7030A0"/>
                          </a:solidFill>
                          <a:latin typeface="Cambria Math"/>
                        </a:rPr>
                        <m:t>,</m:t>
                      </m:r>
                      <m:sSubSup>
                        <m:sSubSupPr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l-GR" i="1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</a:rPr>
                            <m:t>𝛿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3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solidFill>
                            <a:srgbClr val="7030A0"/>
                          </a:solidFill>
                          <a:latin typeface="Cambria Math"/>
                          <a:ea typeface="Cambria Math"/>
                        </a:rPr>
                        <m:t>𝛿</m:t>
                      </m:r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222" y="5981889"/>
                <a:ext cx="2817694" cy="3744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Oval 24"/>
          <p:cNvSpPr/>
          <p:nvPr/>
        </p:nvSpPr>
        <p:spPr>
          <a:xfrm>
            <a:off x="2526984" y="5954105"/>
            <a:ext cx="4231717" cy="47586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3F6A481-4B3B-894F-97FE-4670C03CCBE1}"/>
              </a:ext>
            </a:extLst>
          </p:cNvPr>
          <p:cNvGrpSpPr/>
          <p:nvPr/>
        </p:nvGrpSpPr>
        <p:grpSpPr>
          <a:xfrm>
            <a:off x="249005" y="3373529"/>
            <a:ext cx="8645990" cy="819864"/>
            <a:chOff x="223282" y="2690909"/>
            <a:chExt cx="8645990" cy="819864"/>
          </a:xfrm>
        </p:grpSpPr>
        <p:sp>
          <p:nvSpPr>
            <p:cNvPr id="4" name="TextBox 3"/>
            <p:cNvSpPr txBox="1"/>
            <p:nvPr/>
          </p:nvSpPr>
          <p:spPr>
            <a:xfrm>
              <a:off x="223282" y="2772285"/>
              <a:ext cx="213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Flavor Eigenstate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11872" y="2830544"/>
              <a:ext cx="2057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Mass Eigenstate</a:t>
              </a:r>
            </a:p>
          </p:txBody>
        </p:sp>
        <p:cxnSp>
          <p:nvCxnSpPr>
            <p:cNvPr id="6" name="Straight Arrow Connector 5"/>
            <p:cNvCxnSpPr>
              <a:cxnSpLocks/>
            </p:cNvCxnSpPr>
            <p:nvPr/>
          </p:nvCxnSpPr>
          <p:spPr>
            <a:xfrm>
              <a:off x="2204495" y="2980972"/>
              <a:ext cx="767305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 flipV="1">
              <a:off x="5841692" y="3029699"/>
              <a:ext cx="853263" cy="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2073" y="2690909"/>
              <a:ext cx="2552700" cy="8198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985353" y="3126170"/>
                  <a:ext cx="1104212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i="1" smtClean="0">
                            <a:latin typeface="Cambria Math"/>
                            <a:ea typeface="Cambria Math"/>
                          </a:rPr>
                          <m:t>𝛼</m:t>
                        </m:r>
                        <m:r>
                          <a:rPr lang="en-US" sz="1600" b="0" i="1" smtClean="0">
                            <a:latin typeface="Cambria Math"/>
                            <a:ea typeface="Cambria Math"/>
                          </a:rPr>
                          <m:t>=</m:t>
                        </m:r>
                        <m:r>
                          <a:rPr lang="en-US" sz="1600" b="0" i="1" smtClean="0">
                            <a:latin typeface="Cambria Math"/>
                            <a:ea typeface="Cambria Math"/>
                          </a:rPr>
                          <m:t>𝑒</m:t>
                        </m:r>
                        <m:r>
                          <a:rPr lang="en-US" sz="1600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/>
                            <a:ea typeface="Cambria Math"/>
                          </a:rPr>
                          <m:t>𝜇</m:t>
                        </m:r>
                        <m:r>
                          <a:rPr lang="en-US" sz="1600" b="0" i="1" smtClean="0">
                            <a:latin typeface="Cambria Math"/>
                            <a:ea typeface="Cambria Math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/>
                            <a:ea typeface="Cambria Math"/>
                          </a:rPr>
                          <m:t>𝜏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5353" y="3126170"/>
                  <a:ext cx="1104212" cy="3385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5770269" y="3150159"/>
                  <a:ext cx="996107" cy="33855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latin typeface="Cambria Math"/>
                            <a:ea typeface="Cambria Math"/>
                          </a:rPr>
                          <m:t>𝑖</m:t>
                        </m:r>
                        <m:r>
                          <a:rPr lang="en-US" sz="1600" b="0" i="1" smtClean="0">
                            <a:latin typeface="Cambria Math"/>
                            <a:ea typeface="Cambria Math"/>
                          </a:rPr>
                          <m:t>=1,2,3</m:t>
                        </m:r>
                      </m:oMath>
                    </m:oMathPara>
                  </a14:m>
                  <a:endParaRPr lang="en-US" sz="1600" dirty="0"/>
                </a:p>
              </p:txBody>
            </p:sp>
          </mc:Choice>
          <mc:Fallback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0269" y="3150159"/>
                  <a:ext cx="996107" cy="3385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C6EF5A3-DAC2-814A-8226-FECE6AFBC26E}"/>
              </a:ext>
            </a:extLst>
          </p:cNvPr>
          <p:cNvGrpSpPr/>
          <p:nvPr/>
        </p:nvGrpSpPr>
        <p:grpSpPr>
          <a:xfrm>
            <a:off x="1432067" y="1541234"/>
            <a:ext cx="2593341" cy="1826965"/>
            <a:chOff x="6678954" y="2543733"/>
            <a:chExt cx="2088178" cy="146297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/>
                <p:cNvSpPr/>
                <p:nvPr/>
              </p:nvSpPr>
              <p:spPr>
                <a:xfrm>
                  <a:off x="6678954" y="2543733"/>
                  <a:ext cx="491379" cy="458352"/>
                </a:xfrm>
                <a:prstGeom prst="ellipse">
                  <a:avLst/>
                </a:prstGeom>
                <a:solidFill>
                  <a:srgbClr val="00B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Oval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8954" y="2543733"/>
                  <a:ext cx="491379" cy="458352"/>
                </a:xfrm>
                <a:prstGeom prst="ellipse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Oval 30"/>
                <p:cNvSpPr/>
                <p:nvPr/>
              </p:nvSpPr>
              <p:spPr>
                <a:xfrm>
                  <a:off x="8315732" y="2560015"/>
                  <a:ext cx="451400" cy="44207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400" i="1" smtClean="0">
                                <a:latin typeface="Cambria Math"/>
                                <a:ea typeface="Cambria Math"/>
                              </a:rPr>
                              <m:t>𝜇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Oval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15732" y="2560015"/>
                  <a:ext cx="451400" cy="442070"/>
                </a:xfrm>
                <a:prstGeom prst="ellipse">
                  <a:avLst/>
                </a:prstGeom>
                <a:blipFill>
                  <a:blip r:embed="rId12"/>
                  <a:stretch>
                    <a:fillRect b="-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Oval 31"/>
                <p:cNvSpPr/>
                <p:nvPr/>
              </p:nvSpPr>
              <p:spPr>
                <a:xfrm>
                  <a:off x="7581062" y="3564633"/>
                  <a:ext cx="457200" cy="442070"/>
                </a:xfrm>
                <a:prstGeom prst="ellipse">
                  <a:avLst/>
                </a:prstGeom>
                <a:solidFill>
                  <a:srgbClr val="00206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  <a:ea typeface="Cambria Math"/>
                              </a:rPr>
                              <m:t>𝜈</m:t>
                            </m:r>
                          </m:e>
                          <m:sub>
                            <m:r>
                              <a:rPr lang="en-US" sz="2400" i="1" smtClean="0">
                                <a:latin typeface="Cambria Math"/>
                                <a:ea typeface="Cambria Math"/>
                              </a:rPr>
                              <m:t>𝜏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Oval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1062" y="3564633"/>
                  <a:ext cx="457200" cy="442070"/>
                </a:xfrm>
                <a:prstGeom prst="ellipse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Left-Right Arrow 16"/>
            <p:cNvSpPr/>
            <p:nvPr/>
          </p:nvSpPr>
          <p:spPr>
            <a:xfrm>
              <a:off x="7170334" y="2578728"/>
              <a:ext cx="1145398" cy="27527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Left-Right Arrow 34"/>
            <p:cNvSpPr/>
            <p:nvPr/>
          </p:nvSpPr>
          <p:spPr>
            <a:xfrm rot="18598379">
              <a:off x="7817290" y="3144440"/>
              <a:ext cx="759160" cy="28466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Left-Right Arrow 35"/>
            <p:cNvSpPr/>
            <p:nvPr/>
          </p:nvSpPr>
          <p:spPr>
            <a:xfrm rot="2539411">
              <a:off x="6917406" y="3121182"/>
              <a:ext cx="893013" cy="320936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92959EF-7205-9E4B-9B07-B421270E4624}"/>
              </a:ext>
            </a:extLst>
          </p:cNvPr>
          <p:cNvGrpSpPr/>
          <p:nvPr/>
        </p:nvGrpSpPr>
        <p:grpSpPr>
          <a:xfrm>
            <a:off x="5449560" y="1502881"/>
            <a:ext cx="3005430" cy="1623289"/>
            <a:chOff x="5453837" y="1389732"/>
            <a:chExt cx="3005430" cy="162328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4AD8D11-E97A-294A-9545-D0B9017CE754}"/>
                </a:ext>
              </a:extLst>
            </p:cNvPr>
            <p:cNvGrpSpPr/>
            <p:nvPr/>
          </p:nvGrpSpPr>
          <p:grpSpPr>
            <a:xfrm>
              <a:off x="5705699" y="1389732"/>
              <a:ext cx="2388945" cy="1274991"/>
              <a:chOff x="1734532" y="1108685"/>
              <a:chExt cx="2388945" cy="1274991"/>
            </a:xfrm>
          </p:grpSpPr>
          <p:pic>
            <p:nvPicPr>
              <p:cNvPr id="33" name="Picture 4" descr="Takaaki Kajita">
                <a:extLst>
                  <a:ext uri="{FF2B5EF4-FFF2-40B4-BE49-F238E27FC236}">
                    <a16:creationId xmlns:a16="http://schemas.microsoft.com/office/drawing/2014/main" id="{157CB882-AD02-D245-BB1F-ACE94E63F2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34532" y="1108685"/>
                <a:ext cx="1077555" cy="12481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Arthur B. McDonald">
                <a:extLst>
                  <a:ext uri="{FF2B5EF4-FFF2-40B4-BE49-F238E27FC236}">
                    <a16:creationId xmlns:a16="http://schemas.microsoft.com/office/drawing/2014/main" id="{4BC323D7-BE8C-FE4E-A124-74F9BB60E61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4242" y="1113541"/>
                <a:ext cx="1149235" cy="12701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96B6400-9A7A-F34E-B79D-89205BB4A556}"/>
                </a:ext>
              </a:extLst>
            </p:cNvPr>
            <p:cNvSpPr txBox="1"/>
            <p:nvPr/>
          </p:nvSpPr>
          <p:spPr>
            <a:xfrm>
              <a:off x="5453837" y="2672951"/>
              <a:ext cx="15812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/>
                <a:t>Kajita@Super-K</a:t>
              </a:r>
              <a:endParaRPr lang="en-US" sz="1600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D794FF-A4CF-A54B-86FB-F0E8EC580031}"/>
                </a:ext>
              </a:extLst>
            </p:cNvPr>
            <p:cNvSpPr txBox="1"/>
            <p:nvPr/>
          </p:nvSpPr>
          <p:spPr>
            <a:xfrm>
              <a:off x="6871973" y="2674467"/>
              <a:ext cx="15872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err="1"/>
                <a:t>McDonald@SNO</a:t>
              </a:r>
              <a:endParaRPr lang="en-US" sz="1600" dirty="0"/>
            </a:p>
          </p:txBody>
        </p:sp>
      </p:grp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081DEE16-E019-9844-AFE1-351A927D2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/>
              <a:t>Baroque Neutrinos</a:t>
            </a:r>
            <a:endParaRPr lang="en-US" dirty="0"/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941651BC-3782-914B-A249-7DDA409CC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6</a:t>
            </a:fld>
            <a:endParaRPr lang="en-US" dirty="0"/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F8F6E5E0-079F-D04A-ADD8-FE3F31F12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395980-46E6-AF4D-8285-4C457DDD1E8B}"/>
              </a:ext>
            </a:extLst>
          </p:cNvPr>
          <p:cNvSpPr/>
          <p:nvPr/>
        </p:nvSpPr>
        <p:spPr>
          <a:xfrm>
            <a:off x="5795992" y="3020429"/>
            <a:ext cx="24600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won Nobel Prize in 2015</a:t>
            </a:r>
          </a:p>
        </p:txBody>
      </p:sp>
    </p:spTree>
    <p:extLst>
      <p:ext uri="{BB962C8B-B14F-4D97-AF65-F5344CB8AC3E}">
        <p14:creationId xmlns:p14="http://schemas.microsoft.com/office/powerpoint/2010/main" val="3929500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761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Oscillation Parameters</a:t>
            </a:r>
          </a:p>
        </p:txBody>
      </p:sp>
      <p:sp>
        <p:nvSpPr>
          <p:cNvPr id="6" name="Rectangle 5"/>
          <p:cNvSpPr/>
          <p:nvPr/>
        </p:nvSpPr>
        <p:spPr>
          <a:xfrm>
            <a:off x="5039643" y="4629096"/>
            <a:ext cx="28578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[Ivan Esteban et al. 1811.05487]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4E7C0C-46BD-7B42-91B4-B369EA8500D7}"/>
              </a:ext>
            </a:extLst>
          </p:cNvPr>
          <p:cNvGrpSpPr/>
          <p:nvPr/>
        </p:nvGrpSpPr>
        <p:grpSpPr>
          <a:xfrm>
            <a:off x="387120" y="4905726"/>
            <a:ext cx="7694967" cy="1323206"/>
            <a:chOff x="425925" y="4909134"/>
            <a:chExt cx="8341659" cy="1323206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Content Placeholder 2"/>
                <p:cNvSpPr txBox="1">
                  <a:spLocks/>
                </p:cNvSpPr>
                <p:nvPr/>
              </p:nvSpPr>
              <p:spPr>
                <a:xfrm>
                  <a:off x="2976384" y="4909134"/>
                  <a:ext cx="5791200" cy="1323206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342900" indent="-3429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2000" dirty="0"/>
                    <a:t>CP violation</a:t>
                  </a:r>
                </a:p>
                <a:p>
                  <a:r>
                    <a:rPr lang="en-US" sz="2000" dirty="0"/>
                    <a:t>Mass Ordering,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latin typeface="Cambria Math"/>
                              <a:ea typeface="Cambria Math"/>
                            </a:rPr>
                            <m:t>𝛿</m:t>
                          </m:r>
                          <m:r>
                            <a:rPr lang="en-US" sz="2000" i="1" dirty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i="1" dirty="0">
                              <a:latin typeface="Cambria Math"/>
                              <a:ea typeface="Cambria Math"/>
                            </a:rPr>
                            <m:t>3</m:t>
                          </m:r>
                          <m:r>
                            <a:rPr lang="en-US" sz="2000" i="1" dirty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2000" i="1" dirty="0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a14:m>
                  <a:r>
                    <a:rPr lang="en-US" sz="2000" dirty="0"/>
                    <a:t>&gt;0 or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20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i="1" dirty="0">
                              <a:latin typeface="Cambria Math"/>
                              <a:ea typeface="Cambria Math"/>
                            </a:rPr>
                            <m:t>𝛿</m:t>
                          </m:r>
                          <m:r>
                            <a:rPr lang="en-US" sz="2000" i="1" dirty="0">
                              <a:latin typeface="Cambria Math"/>
                              <a:ea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i="1" dirty="0">
                              <a:latin typeface="Cambria Math"/>
                              <a:ea typeface="Cambria Math"/>
                            </a:rPr>
                            <m:t>3</m:t>
                          </m:r>
                          <m:r>
                            <a:rPr lang="en-US" sz="2000" i="1" dirty="0">
                              <a:latin typeface="Cambria Math"/>
                            </a:rPr>
                            <m:t>1</m:t>
                          </m:r>
                        </m:sub>
                        <m:sup>
                          <m:r>
                            <a:rPr lang="en-US" sz="2000" i="1" dirty="0">
                              <a:latin typeface="Cambria Math"/>
                            </a:rPr>
                            <m:t>2</m:t>
                          </m:r>
                        </m:sup>
                      </m:sSubSup>
                    </m:oMath>
                  </a14:m>
                  <a:r>
                    <a:rPr lang="en-US" sz="2000" dirty="0"/>
                    <a:t>&lt;0 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000">
                              <a:latin typeface="Cambria Math"/>
                            </a:rPr>
                            <m:t>23</m:t>
                          </m:r>
                        </m:sub>
                      </m:sSub>
                    </m:oMath>
                  </a14:m>
                  <a:r>
                    <a:rPr lang="en-US" sz="2000" dirty="0"/>
                    <a:t> Octant,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sz="2000">
                              <a:latin typeface="Cambria Math"/>
                            </a:rPr>
                            <m:t>23</m:t>
                          </m:r>
                        </m:sub>
                      </m:sSub>
                    </m:oMath>
                  </a14:m>
                  <a:r>
                    <a:rPr lang="en-US" sz="2000" dirty="0"/>
                    <a:t>&gt;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>
                              <a:latin typeface="Cambria Math"/>
                            </a:rPr>
                            <m:t>45</m:t>
                          </m:r>
                        </m:e>
                        <m:sup>
                          <m:r>
                            <a:rPr lang="en-US" sz="2000">
                              <a:latin typeface="Cambria Math"/>
                            </a:rPr>
                            <m:t>°</m:t>
                          </m:r>
                        </m:sup>
                      </m:sSup>
                    </m:oMath>
                  </a14:m>
                  <a:r>
                    <a:rPr lang="en-US" sz="2000" dirty="0"/>
                    <a:t> or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>
                                  <a:latin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000">
                                  <a:latin typeface="Cambria Math"/>
                                </a:rPr>
                                <m:t>23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2000"/>
                            <m:t>&lt;</m:t>
                          </m:r>
                          <m:r>
                            <a:rPr lang="en-US" sz="2000">
                              <a:latin typeface="Cambria Math"/>
                            </a:rPr>
                            <m:t>45</m:t>
                          </m:r>
                        </m:e>
                        <m:sup>
                          <m:r>
                            <a:rPr lang="en-US" sz="2000">
                              <a:latin typeface="Cambria Math"/>
                            </a:rPr>
                            <m:t>°</m:t>
                          </m:r>
                        </m:sup>
                      </m:sSup>
                    </m:oMath>
                  </a14:m>
                  <a:r>
                    <a:rPr lang="en-US" sz="2000" dirty="0"/>
                    <a:t> </a:t>
                  </a:r>
                </a:p>
              </p:txBody>
            </p:sp>
          </mc:Choice>
          <mc:Fallback>
            <p:sp>
              <p:nvSpPr>
                <p:cNvPr id="7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6384" y="4909134"/>
                  <a:ext cx="5791200" cy="1323206"/>
                </a:xfrm>
                <a:prstGeom prst="rect">
                  <a:avLst/>
                </a:prstGeom>
                <a:blipFill>
                  <a:blip r:embed="rId2"/>
                  <a:stretch>
                    <a:fillRect l="-1190" t="-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/>
            <p:cNvSpPr txBox="1"/>
            <p:nvPr/>
          </p:nvSpPr>
          <p:spPr>
            <a:xfrm>
              <a:off x="425925" y="5254206"/>
              <a:ext cx="22546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FF0000"/>
                  </a:solidFill>
                </a:rPr>
                <a:t>Primary goals: </a:t>
              </a:r>
            </a:p>
          </p:txBody>
        </p:sp>
        <p:sp>
          <p:nvSpPr>
            <p:cNvPr id="9" name="Left Brace 8"/>
            <p:cNvSpPr/>
            <p:nvPr/>
          </p:nvSpPr>
          <p:spPr>
            <a:xfrm>
              <a:off x="2671584" y="5020516"/>
              <a:ext cx="304800" cy="990600"/>
            </a:xfrm>
            <a:prstGeom prst="leftBrac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DD7C569F-978C-664E-84E3-626F3364D19C}"/>
              </a:ext>
            </a:extLst>
          </p:cNvPr>
          <p:cNvSpPr/>
          <p:nvPr/>
        </p:nvSpPr>
        <p:spPr>
          <a:xfrm>
            <a:off x="387120" y="6228932"/>
            <a:ext cx="7918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Next-generation oscillation experiments: JUNO, DUNE, T2HK, </a:t>
            </a:r>
            <a:r>
              <a:rPr lang="en-US" altLang="zh-Hans" sz="2000" dirty="0"/>
              <a:t>MOMENT</a:t>
            </a:r>
            <a:r>
              <a:rPr lang="en-US" sz="2000" dirty="0"/>
              <a:t>,…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D3E74A-0AAA-DB40-B919-413C514B50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458" y="1164069"/>
            <a:ext cx="6651083" cy="352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055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912FA-51F0-5B4C-B6E7-DA73A1238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800" y="304800"/>
            <a:ext cx="5791200" cy="1143000"/>
          </a:xfrm>
        </p:spPr>
        <p:txBody>
          <a:bodyPr>
            <a:normAutofit/>
          </a:bodyPr>
          <a:lstStyle/>
          <a:p>
            <a:r>
              <a:rPr lang="en-US" dirty="0"/>
              <a:t>Baroque neutrinos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E3D95DA-D78C-8442-A0C8-9CDA8DB03FA9}"/>
              </a:ext>
            </a:extLst>
          </p:cNvPr>
          <p:cNvSpPr txBox="1">
            <a:spLocks/>
          </p:cNvSpPr>
          <p:nvPr/>
        </p:nvSpPr>
        <p:spPr>
          <a:xfrm>
            <a:off x="1005155" y="1413161"/>
            <a:ext cx="5562600" cy="304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Sterile neutrinos</a:t>
            </a:r>
          </a:p>
          <a:p>
            <a:r>
              <a:rPr lang="en-US" sz="2800" dirty="0"/>
              <a:t>Nonstandard interactions</a:t>
            </a:r>
          </a:p>
          <a:p>
            <a:r>
              <a:rPr lang="en-US" sz="2800" dirty="0"/>
              <a:t>Lorentz and CPT violation</a:t>
            </a:r>
          </a:p>
          <a:p>
            <a:r>
              <a:rPr lang="en-US" sz="2800" dirty="0"/>
              <a:t>Non-unitary mixing</a:t>
            </a:r>
          </a:p>
          <a:p>
            <a:r>
              <a:rPr lang="en-US" sz="2800" dirty="0"/>
              <a:t>Neutrino decay</a:t>
            </a:r>
          </a:p>
          <a:p>
            <a:r>
              <a:rPr lang="en-US" sz="2800" dirty="0"/>
              <a:t> ……</a:t>
            </a:r>
          </a:p>
          <a:p>
            <a:endParaRPr lang="en-US" sz="2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6ED05E-0A36-2B45-85E6-106D6F5CF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05DDC-E0EE-F147-AC59-0BDDEAB49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5F85C2-66D6-3549-ABDC-889E66F9C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D8D9EE-1177-A34F-81C6-12458DF3DD35}"/>
              </a:ext>
            </a:extLst>
          </p:cNvPr>
          <p:cNvSpPr/>
          <p:nvPr/>
        </p:nvSpPr>
        <p:spPr>
          <a:xfrm>
            <a:off x="1112178" y="4593147"/>
            <a:ext cx="5212422" cy="1631216"/>
          </a:xfrm>
          <a:prstGeom prst="rect">
            <a:avLst/>
          </a:prstGeom>
          <a:ln>
            <a:solidFill>
              <a:srgbClr val="FF0000"/>
            </a:solidFill>
          </a:ln>
          <a:effectLst>
            <a:glow>
              <a:schemeClr val="tx1"/>
            </a:glow>
          </a:effectLst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7030A0"/>
                </a:solidFill>
                <a:latin typeface="helvetica neue" panose="02000503000000020004" pitchFamily="2" charset="0"/>
              </a:rPr>
              <a:t>“All things are possible until they are proved impossible - and even the impossible may only be so, as of now.”</a:t>
            </a:r>
          </a:p>
          <a:p>
            <a:r>
              <a:rPr lang="en-US" sz="2000" dirty="0">
                <a:solidFill>
                  <a:srgbClr val="7030A0"/>
                </a:solidFill>
              </a:rPr>
              <a:t>                                           </a:t>
            </a:r>
            <a:r>
              <a:rPr lang="zh-Hans" altLang="en-US" sz="2000" dirty="0">
                <a:solidFill>
                  <a:srgbClr val="7030A0"/>
                </a:solidFill>
              </a:rPr>
              <a:t>  </a:t>
            </a:r>
            <a:r>
              <a:rPr lang="en-US" sz="2000" dirty="0">
                <a:solidFill>
                  <a:srgbClr val="7030A0"/>
                </a:solidFill>
              </a:rPr>
              <a:t>Pearl S. Buck (</a:t>
            </a:r>
            <a:r>
              <a:rPr lang="zh-Hans" altLang="en-US" sz="2000" dirty="0">
                <a:solidFill>
                  <a:srgbClr val="7030A0"/>
                </a:solidFill>
              </a:rPr>
              <a:t>赛珍珠</a:t>
            </a:r>
            <a:r>
              <a:rPr lang="en-US" sz="2000" dirty="0">
                <a:solidFill>
                  <a:srgbClr val="7030A0"/>
                </a:solidFill>
              </a:rPr>
              <a:t>)</a:t>
            </a:r>
            <a:br>
              <a:rPr lang="en-US" sz="2000" dirty="0">
                <a:solidFill>
                  <a:srgbClr val="7030A0"/>
                </a:solidFill>
              </a:rPr>
            </a:br>
            <a:endParaRPr lang="en-US" sz="2000" dirty="0">
              <a:solidFill>
                <a:srgbClr val="7030A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2D3B0D-15CF-2C4E-A524-DE28344DA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4163513"/>
            <a:ext cx="1676399" cy="20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70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Introduction</a:t>
            </a:r>
          </a:p>
          <a:p>
            <a:r>
              <a:rPr lang="en-US" sz="3500" dirty="0"/>
              <a:t>Tensions in light sterile neutrino searches</a:t>
            </a:r>
          </a:p>
          <a:p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3+1 with NSI</a:t>
            </a:r>
          </a:p>
          <a:p>
            <a:r>
              <a:rPr lang="en-US" sz="35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6B5D-F65B-45E4-AAD2-4F6836143BE2}" type="slidenum">
              <a:rPr lang="en-US" smtClean="0"/>
              <a:t>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F87E22-894D-7340-B0C6-9BE7083C4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Baroque Neutrinos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CFB55A8-CBF6-D84C-B17B-B9E190082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Jiajun Liao</a:t>
            </a:r>
          </a:p>
        </p:txBody>
      </p:sp>
    </p:spTree>
    <p:extLst>
      <p:ext uri="{BB962C8B-B14F-4D97-AF65-F5344CB8AC3E}">
        <p14:creationId xmlns:p14="http://schemas.microsoft.com/office/powerpoint/2010/main" val="9123972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45565</TotalTime>
  <Words>1178</Words>
  <Application>Microsoft Macintosh PowerPoint</Application>
  <PresentationFormat>On-screen Show (4:3)</PresentationFormat>
  <Paragraphs>284</Paragraphs>
  <Slides>28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5" baseType="lpstr">
      <vt:lpstr>CMBX10</vt:lpstr>
      <vt:lpstr>CMR10</vt:lpstr>
      <vt:lpstr>CMSS10</vt:lpstr>
      <vt:lpstr>CMSS8</vt:lpstr>
      <vt:lpstr>SFBX0900</vt:lpstr>
      <vt:lpstr>SFRM0900</vt:lpstr>
      <vt:lpstr>宋体</vt:lpstr>
      <vt:lpstr>Arial</vt:lpstr>
      <vt:lpstr>Arial</vt:lpstr>
      <vt:lpstr>Calibri</vt:lpstr>
      <vt:lpstr>Cambria Math</vt:lpstr>
      <vt:lpstr>Chalkboard</vt:lpstr>
      <vt:lpstr>Edwardian Script ITC</vt:lpstr>
      <vt:lpstr>helvetica neue</vt:lpstr>
      <vt:lpstr>Lucida Grande</vt:lpstr>
      <vt:lpstr>Times</vt:lpstr>
      <vt:lpstr>Office Theme</vt:lpstr>
      <vt:lpstr>Does current data imply  a Baroque neutrino sector?</vt:lpstr>
      <vt:lpstr>A Brief History of Western Art</vt:lpstr>
      <vt:lpstr>Outline</vt:lpstr>
      <vt:lpstr>Outline</vt:lpstr>
      <vt:lpstr>A Classical picture: SM</vt:lpstr>
      <vt:lpstr>Renaissance: Neutrino Oscillations</vt:lpstr>
      <vt:lpstr>Oscillation Parameters</vt:lpstr>
      <vt:lpstr>Baroque neutrinos</vt:lpstr>
      <vt:lpstr>Outline</vt:lpstr>
      <vt:lpstr>LSND</vt:lpstr>
      <vt:lpstr>MiniBooNE</vt:lpstr>
      <vt:lpstr>Appearance vs Disappearance</vt:lpstr>
      <vt:lpstr>ν_e "(" ν ̅_e ") disappearance"</vt:lpstr>
      <vt:lpstr>DANSS</vt:lpstr>
      <vt:lpstr>ν_μ(ν ̅_μ) disappearance</vt:lpstr>
      <vt:lpstr>Outline</vt:lpstr>
      <vt:lpstr>NSI to rescue 3+1</vt:lpstr>
      <vt:lpstr>IceCube</vt:lpstr>
      <vt:lpstr>MINOS+</vt:lpstr>
      <vt:lpstr>PowerPoint Presentation</vt:lpstr>
      <vt:lpstr>Other data</vt:lpstr>
      <vt:lpstr>Summary</vt:lpstr>
      <vt:lpstr>Thank you!</vt:lpstr>
      <vt:lpstr>Backup slides</vt:lpstr>
      <vt:lpstr>PowerPoint Presentation</vt:lpstr>
      <vt:lpstr>IceCube</vt:lpstr>
      <vt:lpstr>PowerPoint Presentation</vt:lpstr>
      <vt:lpstr>Constraints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Nonstandard Interactions at Neutrino oscillation experiments</dc:title>
  <dc:creator>Dawn</dc:creator>
  <cp:lastModifiedBy>Jiajun Liao</cp:lastModifiedBy>
  <cp:revision>622</cp:revision>
  <dcterms:created xsi:type="dcterms:W3CDTF">2017-04-22T07:54:26Z</dcterms:created>
  <dcterms:modified xsi:type="dcterms:W3CDTF">2019-01-21T07:20:59Z</dcterms:modified>
</cp:coreProperties>
</file>